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824.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theme/theme177.xml" ContentType="application/vnd.openxmlformats-officedocument.theme+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slideLayouts/slideLayout739.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theme/theme76.xml" ContentType="application/vnd.openxmlformats-officedocument.theme+xml"/>
  <Override PartName="/ppt/theme/theme108.xml" ContentType="application/vnd.openxmlformats-officedocument.theme+xml"/>
  <Override PartName="/ppt/slideLayouts/slideLayout578.xml" ContentType="application/vnd.openxmlformats-officedocument.presentationml.slideLayout+xml"/>
  <Override PartName="/ppt/notesSlides/notesSlide16.xml" ContentType="application/vnd.openxmlformats-officedocument.presentationml.notesSlide+xml"/>
  <Override PartName="/ppt/slideMasters/slideMaster80.xml" ContentType="application/vnd.openxmlformats-officedocument.presentationml.slideMaster+xml"/>
  <Override PartName="/ppt/slideMasters/slideMaster16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theme/theme133.xml" ContentType="application/vnd.openxmlformats-officedocument.theme+xml"/>
  <Override PartName="/ppt/slideLayouts/slideLayout764.xml" ContentType="application/vnd.openxmlformats-officedocument.presentationml.slideLayout+xml"/>
  <Override PartName="/ppt/slideMasters/slideMaster11.xml" ContentType="application/vnd.openxmlformats-officedocument.presentationml.slideMaster+xml"/>
  <Override PartName="/ppt/slides/slide158.xml" ContentType="application/vnd.openxmlformats-officedocument.presentationml.slide+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theme/theme32.xml" ContentType="application/vnd.openxmlformats-officedocument.theme+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slideLayouts/slideLayout679.xml" ContentType="application/vnd.openxmlformats-officedocument.presentationml.slideLayout+xml"/>
  <Override PartName="/ppt/notesSlides/notesSlide7.xml" ContentType="application/vnd.openxmlformats-officedocument.presentationml.notesSlide+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720.xml" ContentType="application/vnd.openxmlformats-officedocument.presentationml.slideLayout+xml"/>
  <Override PartName="/ppt/slideLayouts/slideLayout865.xml" ContentType="application/vnd.openxmlformats-officedocument.presentationml.slideLayout+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890.xml" ContentType="application/vnd.openxmlformats-officedocument.presentationml.slideLayout+xml"/>
  <Override PartName="/ppt/slideMasters/slideMaster96.xml" ContentType="application/vnd.openxmlformats-officedocument.presentationml.slideMaster+xml"/>
  <Override PartName="/ppt/slideMasters/slideMaster179.xml" ContentType="application/vnd.openxmlformats-officedocument.presentationml.slideMaster+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theme/theme149.xml" ContentType="application/vnd.openxmlformats-officedocument.theme+xml"/>
  <Override PartName="/ppt/slideMasters/slideMaster27.xml" ContentType="application/vnd.openxmlformats-officedocument.presentationml.slideMaster+xml"/>
  <Override PartName="/ppt/slides/slide91.xml" ContentType="application/vnd.openxmlformats-officedocument.presentationml.slide+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Layouts/slideLayout821.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theme/theme48.xml" ContentType="application/vnd.openxmlformats-officedocument.theme+xml"/>
  <Override PartName="/ppt/slideLayouts/slideLayout660.xml" ContentType="application/vnd.openxmlformats-officedocument.presentationml.slideLayout+xml"/>
  <Override PartName="/ppt/theme/theme174.xml" ContentType="application/vnd.openxmlformats-officedocument.them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Layouts/slideLayout21.xml" ContentType="application/vnd.openxmlformats-officedocument.presentationml.slideLayout+xml"/>
  <Override PartName="/ppt/theme/theme73.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theme/theme105.xml" ContentType="application/vnd.openxmlformats-officedocument.theme+xml"/>
  <Override PartName="/ppt/slideLayouts/slideLayout736.xml" ContentType="application/vnd.openxmlformats-officedocument.presentationml.slideLayout+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761.xml" ContentType="application/vnd.openxmlformats-officedocument.presentationml.slideLayout+xml"/>
  <Override PartName="/ppt/slideMasters/slideMaster160.xml" ContentType="application/vnd.openxmlformats-officedocument.presentationml.slideMaster+xml"/>
  <Override PartName="/ppt/slides/slide155.xml" ContentType="application/vnd.openxmlformats-officedocument.presentationml.slide+xml"/>
  <Override PartName="/ppt/slideLayouts/slideLayout506.xml" ContentType="application/vnd.openxmlformats-officedocument.presentationml.slideLayout+xml"/>
  <Override PartName="/ppt/theme/theme130.xml" ContentType="application/vnd.openxmlformats-officedocument.theme+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837.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180.xml" ContentType="application/vnd.openxmlformats-officedocument.presentationml.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76.xml" ContentType="application/vnd.openxmlformats-officedocument.presentationml.slideLayout+xml"/>
  <Override PartName="/ppt/slideLayouts/slideLayout862.xml" ContentType="application/vnd.openxmlformats-officedocument.presentationml.slideLayout+xml"/>
  <Override PartName="/ppt/slideMasters/slideMaster68.xml" ContentType="application/vnd.openxmlformats-officedocument.presentationml.slideMaster+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theme/theme89.xml" ContentType="application/vnd.openxmlformats-officedocument.theme+xml"/>
  <Override PartName="/ppt/slideLayouts/slideLayout607.xml" ContentType="application/vnd.openxmlformats-officedocument.presentationml.slideLayout+xml"/>
  <Override PartName="/ppt/slideMasters/slideMaster93.xml" ContentType="application/vnd.openxmlformats-officedocument.presentationml.slideMaster+xml"/>
  <Override PartName="/ppt/slides/slide63.xml" ContentType="application/vnd.openxmlformats-officedocument.presentationml.slide+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777.xml" ContentType="application/vnd.openxmlformats-officedocument.presentationml.slideLayout+xml"/>
  <Override PartName="/ppt/slideMasters/slideMaster176.xml" ContentType="application/vnd.openxmlformats-officedocument.presentationml.slideMaster+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theme/theme146.xml" ContentType="application/vnd.openxmlformats-officedocument.theme+xml"/>
  <Override PartName="/ppt/slideMasters/slideMaster24.xml" ContentType="application/vnd.openxmlformats-officedocument.presentationml.slideMaster+xml"/>
  <Override PartName="/ppt/slideMasters/slideMaster107.xml" ContentType="application/vnd.openxmlformats-officedocument.presentationml.slideMaster+xml"/>
  <Override PartName="/ppt/theme/theme45.xml" ContentType="application/vnd.openxmlformats-officedocument.theme+xml"/>
  <Override PartName="/ppt/slideLayouts/slideLayout471.xml" ContentType="application/vnd.openxmlformats-officedocument.presentationml.slideLayout+xml"/>
  <Override PartName="/ppt/slideLayouts/slideLayout708.xml" ContentType="application/vnd.openxmlformats-officedocument.presentationml.slideLayout+xml"/>
  <Override PartName="/ppt/theme/theme171.xml" ContentType="application/vnd.openxmlformats-officedocument.theme+xml"/>
  <Override PartName="/ppt/slideLayouts/slideLayout216.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733.xml" ContentType="application/vnd.openxmlformats-officedocument.presentationml.slideLayout+xml"/>
  <Override PartName="/ppt/slideLayouts/slideLayout878.xml" ContentType="application/vnd.openxmlformats-officedocument.presentationml.slideLayout+xml"/>
  <Override PartName="/ppt/slideMasters/slideMaster132.xml" ContentType="application/vnd.openxmlformats-officedocument.presentationml.slideMaster+xml"/>
  <Override PartName="/ppt/slides/slide79.xml" ContentType="application/vnd.openxmlformats-officedocument.presentationml.slide+xml"/>
  <Override PartName="/ppt/slides/slide127.xml" ContentType="application/vnd.openxmlformats-officedocument.presentationml.slide+xml"/>
  <Override PartName="/ppt/slideLayouts/slideLayout241.xml" ContentType="application/vnd.openxmlformats-officedocument.presentationml.slideLayout+xml"/>
  <Override PartName="/ppt/theme/theme70.xml" ContentType="application/vnd.openxmlformats-officedocument.theme+xml"/>
  <Override PartName="/ppt/slideLayouts/slideLayout386.xml" ContentType="application/vnd.openxmlformats-officedocument.presentationml.slideLayout+xml"/>
  <Override PartName="/ppt/theme/theme102.xml" ContentType="application/vnd.openxmlformats-officedocument.theme+xml"/>
  <Override PartName="/ppt/slideLayouts/slideLayout572.xml" ContentType="application/vnd.openxmlformats-officedocument.presentationml.slideLayout+xml"/>
  <Override PartName="/ppt/slideLayouts/slideLayout809.xml" ContentType="application/vnd.openxmlformats-officedocument.presentationml.slideLayout+xml"/>
  <Override PartName="/ppt/notesSlides/notesSlide10.xml" ContentType="application/vnd.openxmlformats-officedocument.presentationml.notesSlide+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slideLayouts/slideLayout648.xml" ContentType="application/vnd.openxmlformats-officedocument.presentationml.slideLayout+xml"/>
  <Override PartName="/ppt/slides/slide152.xml" ContentType="application/vnd.openxmlformats-officedocument.presentationml.slide+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834.xml" ContentType="application/vnd.openxmlformats-officedocument.presentationml.slideLayout+xml"/>
  <Override PartName="/ppt/notesSlides/notesSlide1.xml" ContentType="application/vnd.openxmlformats-officedocument.presentationml.notesSlide+xml"/>
  <Override PartName="/ppt/slideLayouts/slideLayout342.xml" ContentType="application/vnd.openxmlformats-officedocument.presentationml.slideLayout+xml"/>
  <Override PartName="/ppt/slideLayouts/slideLayout673.xml" ContentType="application/vnd.openxmlformats-officedocument.presentationml.slideLayout+xml"/>
  <Override PartName="/ppt/slideMasters/slideMaster65.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theme/theme86.xml" ContentType="application/vnd.openxmlformats-officedocument.theme+xml"/>
  <Override PartName="/ppt/slideLayouts/slideLayout749.xml" ContentType="application/vnd.openxmlformats-officedocument.presentationml.slideLayout+xml"/>
  <Override PartName="/ppt/slideMasters/slideMaster148.xml" ContentType="application/vnd.openxmlformats-officedocument.presentationml.slideMaster+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theme/theme118.xml" ContentType="application/vnd.openxmlformats-officedocument.theme+xml"/>
  <Override PartName="/ppt/slideLayouts/slideLayout604.xml" ContentType="application/vnd.openxmlformats-officedocument.presentationml.slideLayout+xml"/>
  <Override PartName="/ppt/slideMasters/slideMaster90.xml" ContentType="application/vnd.openxmlformats-officedocument.presentationml.slideMaster+xml"/>
  <Override PartName="/ppt/slideMasters/slideMaster173.xml" ContentType="application/vnd.openxmlformats-officedocument.presentationml.slideMaster+xml"/>
  <Override PartName="/ppt/slides/slide168.xml" ContentType="application/vnd.openxmlformats-officedocument.presentationml.slide+xml"/>
  <Override PartName="/ppt/theme/theme17.xml" ContentType="application/vnd.openxmlformats-officedocument.theme+xml"/>
  <Override PartName="/ppt/slideLayouts/slideLayout443.xml" ContentType="application/vnd.openxmlformats-officedocument.presentationml.slideLayout+xml"/>
  <Override PartName="/ppt/theme/theme143.xml" ContentType="application/vnd.openxmlformats-officedocument.theme+xml"/>
  <Override PartName="/ppt/slideLayouts/slideLayout774.xml" ContentType="application/vnd.openxmlformats-officedocument.presentationml.slideLayout+xml"/>
  <Override PartName="/ppt/slideMasters/slideMaster21.xml" ContentType="application/vnd.openxmlformats-officedocument.presentationml.slideMaster+xml"/>
  <Override PartName="/ppt/theme/theme42.xml" ContentType="application/vnd.openxmlformats-officedocument.theme+xml"/>
  <Override PartName="/ppt/slideLayouts/slideLayout282.xml" ContentType="application/vnd.openxmlformats-officedocument.presentationml.slideLayout+xml"/>
  <Override PartName="/ppt/slideLayouts/slideLayout519.xml" ContentType="application/vnd.openxmlformats-officedocument.presentationml.slideLayout+xml"/>
  <Override PartName="/ppt/slideLayouts/slideLayout705.xml" ContentType="application/vnd.openxmlformats-officedocument.presentationml.slideLayout+xml"/>
  <Override PartName="/ppt/slideMasters/slideMaster104.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689.xml" ContentType="application/vnd.openxmlformats-officedocument.presentationml.slideLayout+xml"/>
  <Override PartName="/ppt/slideLayouts/slideLayout875.xml" ContentType="application/vnd.openxmlformats-officedocument.presentationml.slideLayout+xml"/>
  <Override PartName="/ppt/slides/slide124.xml" ContentType="application/vnd.openxmlformats-officedocument.presentationml.slide+xml"/>
  <Override PartName="/ppt/slideLayouts/slideLayout197.xml" ContentType="application/vnd.openxmlformats-officedocument.presentationml.slideLayout+xml"/>
  <Override PartName="/ppt/slideLayouts/slideLayout383.xml" ContentType="application/vnd.openxmlformats-officedocument.presentationml.slideLayout+xml"/>
  <Override PartName="/ppt/slideLayouts/slideLayout730.xml" ContentType="application/vnd.openxmlformats-officedocument.presentationml.slideLayout+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459.xml" ContentType="application/vnd.openxmlformats-officedocument.presentationml.slideLayout+xml"/>
  <Override PartName="/ppt/slideLayouts/slideLayout806.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theme/theme159.xml" ContentType="application/vnd.openxmlformats-officedocument.theme+xml"/>
  <Override PartName="/ppt/slideLayouts/slideLayout831.xml" ContentType="application/vnd.openxmlformats-officedocument.presentationml.slideLayout+xml"/>
  <Override PartName="/ppt/slideMasters/slideMaster37.xml" ContentType="application/vnd.openxmlformats-officedocument.presentationml.slideMaster+xml"/>
  <Override PartName="/ppt/slideLayouts/slideLayout153.xml" ContentType="application/vnd.openxmlformats-officedocument.presentationml.slideLayout+xml"/>
  <Override PartName="/ppt/theme/theme58.xml" ContentType="application/vnd.openxmlformats-officedocument.theme+xml"/>
  <Override PartName="/ppt/slideLayouts/slideLayout484.xml" ContentType="application/vnd.openxmlformats-officedocument.presentationml.slideLayout+xml"/>
  <Override PartName="/ppt/slideLayouts/slideLayout670.xml" ContentType="application/vnd.openxmlformats-officedocument.presentationml.slideLayout+xml"/>
  <Override PartName="/ppt/slides/slide32.xml" ContentType="application/vnd.openxmlformats-officedocument.presentationml.slide+xml"/>
  <Override PartName="/ppt/slideLayouts/slideLayout229.xml" ContentType="application/vnd.openxmlformats-officedocument.presentationml.slideLayout+xml"/>
  <Override PartName="/ppt/slideLayouts/slideLayout415.xml" ContentType="application/vnd.openxmlformats-officedocument.presentationml.slideLayout+xml"/>
  <Override PartName="/ppt/slideMasters/slideMaster62.xml" ContentType="application/vnd.openxmlformats-officedocument.presentationml.slideMaster+xml"/>
  <Override PartName="/ppt/slideMasters/slideMaster145.xml" ContentType="application/vnd.openxmlformats-officedocument.presentationml.slideMaster+xml"/>
  <Override PartName="/ppt/slideLayouts/slideLayout31.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83.xml" ContentType="application/vnd.openxmlformats-officedocument.theme+xml"/>
  <Override PartName="/ppt/theme/theme115.xml" ContentType="application/vnd.openxmlformats-officedocument.theme+xml"/>
  <Override PartName="/ppt/slideLayouts/slideLayout601.xml" ContentType="application/vnd.openxmlformats-officedocument.presentationml.slideLayout+xml"/>
  <Override PartName="/ppt/slideLayouts/slideLayout746.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440.xml" ContentType="application/vnd.openxmlformats-officedocument.presentationml.slideLayout+xml"/>
  <Override PartName="/ppt/slideLayouts/slideLayout585.xml" ContentType="application/vnd.openxmlformats-officedocument.presentationml.slideLayout+xml"/>
  <Override PartName="/ppt/theme/theme140.xml" ContentType="application/vnd.openxmlformats-officedocument.theme+xml"/>
  <Override PartName="/ppt/slideLayouts/slideLayout771.xml" ContentType="application/vnd.openxmlformats-officedocument.presentationml.slideLayout+xml"/>
  <Override PartName="/ppt/slideMasters/slideMaster170.xml" ContentType="application/vnd.openxmlformats-officedocument.presentationml.slideMaster+xml"/>
  <Override PartName="/ppt/slides/slide165.xml" ContentType="application/vnd.openxmlformats-officedocument.presentationml.slide+xml"/>
  <Override PartName="/ppt/slideLayouts/slideLayout516.xml" ContentType="application/vnd.openxmlformats-officedocument.presentationml.slideLayout+xml"/>
  <Override PartName="/ppt/slideLayouts/slideLayout847.xml" ContentType="application/vnd.openxmlformats-officedocument.presentationml.slideLayout+xml"/>
  <Override PartName="/ppt/slideMasters/slideMaster101.xml" ContentType="application/vnd.openxmlformats-officedocument.presentationml.slideMaster+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55.xml" ContentType="application/vnd.openxmlformats-officedocument.presentationml.slideLayout+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slideMasters/slideMaster78.xml" ContentType="application/vnd.openxmlformats-officedocument.presentationml.slideMaster+xml"/>
  <Override PartName="/ppt/slides/slide48.xml" ContentType="application/vnd.openxmlformats-officedocument.presentationml.slide+xml"/>
  <Override PartName="/ppt/slideLayouts/slideLayout194.xml" ContentType="application/vnd.openxmlformats-officedocument.presentationml.slideLayout+xml"/>
  <Override PartName="/ppt/slideLayouts/slideLayout541.xml" ContentType="application/vnd.openxmlformats-officedocument.presentationml.slideLayout+xml"/>
  <Override PartName="/ppt/slideLayouts/slideLayout872.xml" ContentType="application/vnd.openxmlformats-officedocument.presentationml.slideLayout+xml"/>
  <Override PartName="/ppt/slides/slide73.xml" ContentType="application/vnd.openxmlformats-officedocument.presentationml.slide+xml"/>
  <Override PartName="/ppt/slides/slide121.xml" ContentType="application/vnd.openxmlformats-officedocument.presentationml.slide+xml"/>
  <Override PartName="/ppt/slideLayouts/slideLayout47.xml" ContentType="application/vnd.openxmlformats-officedocument.presentationml.slideLayout+xml"/>
  <Override PartName="/ppt/slideLayouts/slideLayout380.xml" ContentType="application/vnd.openxmlformats-officedocument.presentationml.slideLayout+xml"/>
  <Override PartName="/ppt/theme/theme99.xml" ContentType="application/vnd.openxmlformats-officedocument.theme+xml"/>
  <Override PartName="/ppt/slideLayouts/slideLayout617.xml" ContentType="application/vnd.openxmlformats-officedocument.presentationml.slideLayout+xml"/>
  <Override PartName="/ppt/slideLayouts/slideLayout803.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311.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theme/theme156.xml" ContentType="application/vnd.openxmlformats-officedocument.theme+xml"/>
  <Override PartName="/ppt/slideLayouts/slideLayout787.xml" ContentType="application/vnd.openxmlformats-officedocument.presentationml.slideLayout+xml"/>
  <Override PartName="/ppt/slideMasters/slideMaster34.xml" ContentType="application/vnd.openxmlformats-officedocument.presentationml.slideMaster+xml"/>
  <Override PartName="/ppt/slideLayouts/slideLayout150.xml" ContentType="application/vnd.openxmlformats-officedocument.presentationml.slideLayout+xml"/>
  <Override PartName="/ppt/slideLayouts/slideLayout295.xml" ContentType="application/vnd.openxmlformats-officedocument.presentationml.slideLayout+xml"/>
  <Override PartName="/ppt/slideLayouts/slideLayout481.xml" ContentType="application/vnd.openxmlformats-officedocument.presentationml.slideLayout+xml"/>
  <Override PartName="/ppt/slideMasters/slideMaster117.xml" ContentType="application/vnd.openxmlformats-officedocument.presentationml.slideMaster+xml"/>
  <Override PartName="/ppt/slideLayouts/slideLayout226.xml" ContentType="application/vnd.openxmlformats-officedocument.presentationml.slideLayout+xml"/>
  <Override PartName="/ppt/theme/theme55.xml" ContentType="application/vnd.openxmlformats-officedocument.theme+xml"/>
  <Override PartName="/ppt/slideLayouts/slideLayout557.xml" ContentType="application/vnd.openxmlformats-officedocument.presentationml.slideLayout+xml"/>
  <Override PartName="/ppt/slideLayouts/slideLayout718.xml" ContentType="application/vnd.openxmlformats-officedocument.presentationml.slideLayout+xml"/>
  <Override PartName="/ppt/theme/theme181.xml" ContentType="application/vnd.openxmlformats-officedocument.theme+xml"/>
  <Override PartName="/ppt/slideMasters/slideMaster9.xml" ContentType="application/vnd.openxmlformats-officedocument.presentationml.slideMaster+xml"/>
  <Override PartName="/ppt/slideMasters/slideMaster142.xml" ContentType="application/vnd.openxmlformats-officedocument.presentationml.slideMaster+xml"/>
  <Override PartName="/ppt/slideLayouts/slideLayout396.xml" ContentType="application/vnd.openxmlformats-officedocument.presentationml.slideLayout+xml"/>
  <Override PartName="/ppt/theme/theme80.xml" ContentType="application/vnd.openxmlformats-officedocument.theme+xml"/>
  <Override PartName="/ppt/slideLayouts/slideLayout412.xml" ContentType="application/vnd.openxmlformats-officedocument.presentationml.slideLayout+xml"/>
  <Override PartName="/ppt/theme/theme112.xml" ContentType="application/vnd.openxmlformats-officedocument.theme+xml"/>
  <Override PartName="/ppt/slideLayouts/slideLayout743.xml" ContentType="application/vnd.openxmlformats-officedocument.presentationml.slideLayout+xml"/>
  <Override PartName="/ppt/slideLayouts/slideLayout888.xml" ContentType="application/vnd.openxmlformats-officedocument.presentationml.slideLayout+xml"/>
  <Override PartName="/ppt/notesSlides/notesSlide20.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Layouts/slideLayout251.xml" ContentType="application/vnd.openxmlformats-officedocument.presentationml.slideLayout+xml"/>
  <Override PartName="/ppt/slideLayouts/slideLayout582.xml" ContentType="application/vnd.openxmlformats-officedocument.presentationml.slideLayout+xml"/>
  <Override PartName="/ppt/slideLayouts/slideLayout819.xml" ContentType="application/vnd.openxmlformats-officedocument.presentationml.slideLayout+xml"/>
  <Override PartName="/ppt/slides/slide162.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ppt/slideLayouts/slideLayout327.xml" ContentType="application/vnd.openxmlformats-officedocument.presentationml.slideLayout+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844.xml" ContentType="application/vnd.openxmlformats-officedocument.presentationml.slideLayout+xml"/>
  <Override PartName="/ppt/slides/slide45.xml" ContentType="application/vnd.openxmlformats-officedocument.presentationml.slide+xml"/>
  <Override PartName="/ppt/theme/theme3.xml" ContentType="application/vnd.openxmlformats-officedocument.theme+xml"/>
  <Override PartName="/ppt/slideLayouts/slideLayout352.xml" ContentType="application/vnd.openxmlformats-officedocument.presentationml.slideLayout+xml"/>
  <Override PartName="/ppt/slideLayouts/slideLayout683.xml" ContentType="application/vnd.openxmlformats-officedocument.presentationml.slideLayout+xml"/>
  <Override PartName="/ppt/slideMasters/slideMaster75.xml" ContentType="application/vnd.openxmlformats-officedocument.presentationml.slideMaster+xml"/>
  <Override PartName="/ppt/slideMasters/slideMaster158.xml" ContentType="application/vnd.openxmlformats-officedocument.presentationml.slideMaster+xml"/>
  <Override PartName="/ppt/slideLayouts/slideLayout44.xml" ContentType="application/vnd.openxmlformats-officedocument.presentationml.slideLayout+xml"/>
  <Override PartName="/ppt/slideLayouts/slideLayout191.xml" ContentType="application/vnd.openxmlformats-officedocument.presentationml.slideLayout+xml"/>
  <Override PartName="/ppt/slideLayouts/slideLayout428.xml" ContentType="application/vnd.openxmlformats-officedocument.presentationml.slideLayout+xml"/>
  <Override PartName="/ppt/theme/theme96.xml" ContentType="application/vnd.openxmlformats-officedocument.theme+xml"/>
  <Override PartName="/ppt/slideLayouts/slideLayout614.xml" ContentType="application/vnd.openxmlformats-officedocument.presentationml.slideLayout+xml"/>
  <Override PartName="/ppt/theme/theme128.xml" ContentType="application/vnd.openxmlformats-officedocument.theme+xml"/>
  <Override PartName="/ppt/slideLayouts/slideLayout759.xml" ContentType="application/vnd.openxmlformats-officedocument.presentationml.slideLayout+xml"/>
  <Override PartName="/ppt/slides/slide70.xml" ContentType="application/vnd.openxmlformats-officedocument.presentationml.slide+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784.xml" ContentType="application/vnd.openxmlformats-officedocument.presentationml.slideLayout+xml"/>
  <Override PartName="/ppt/slideLayouts/slideLayout800.xml" ContentType="application/vnd.openxmlformats-officedocument.presentationml.slideLayout+xml"/>
  <Override PartName="/ppt/slides/slide178.xml" ContentType="application/vnd.openxmlformats-officedocument.presentationml.slide+xml"/>
  <Override PartName="/ppt/theme/theme27.xml" ContentType="application/vnd.openxmlformats-officedocument.theme+xml"/>
  <Override PartName="/ppt/slideLayouts/slideLayout292.xml" ContentType="application/vnd.openxmlformats-officedocument.presentationml.slideLayout+xml"/>
  <Override PartName="/ppt/slideLayouts/slideLayout529.xml" ContentType="application/vnd.openxmlformats-officedocument.presentationml.slideLayout+xml"/>
  <Override PartName="/ppt/theme/theme153.xml" ContentType="application/vnd.openxmlformats-officedocument.them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theme/theme52.xml" ContentType="application/vnd.openxmlformats-officedocument.theme+xml"/>
  <Override PartName="/ppt/slideLayouts/slideLayout368.xml" ContentType="application/vnd.openxmlformats-officedocument.presentationml.slideLayout+xml"/>
  <Override PartName="/ppt/slideLayouts/slideLayout715.xml" ContentType="application/vnd.openxmlformats-officedocument.presentationml.slideLayout+xml"/>
  <Override PartName="/ppt/slideLayouts/slideLayout901.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Layouts/slideLayout223.xml" ContentType="application/vnd.openxmlformats-officedocument.presentationml.slideLayout+xml"/>
  <Override PartName="/ppt/slideLayouts/slideLayout554.xml" ContentType="application/vnd.openxmlformats-officedocument.presentationml.slideLayout+xml"/>
  <Override PartName="/ppt/slideLayouts/slideLayout699.xml" ContentType="application/vnd.openxmlformats-officedocument.presentationml.slideLayout+xml"/>
  <Override PartName="/ppt/slideLayouts/slideLayout740.xml" ContentType="application/vnd.openxmlformats-officedocument.presentationml.slideLayout+xml"/>
  <Override PartName="/ppt/slideLayouts/slideLayout885.xml" ContentType="application/vnd.openxmlformats-officedocument.presentationml.slideLayout+xml"/>
  <Override PartName="/ppt/slides/slide134.xml" ContentType="application/vnd.openxmlformats-officedocument.presentationml.slide+xml"/>
  <Override PartName="/ppt/slideLayouts/slideLayout393.xml" ContentType="application/vnd.openxmlformats-officedocument.presentationml.slideLayout+xml"/>
  <Override PartName="/ppt/slides/slide86.xml" ContentType="application/vnd.openxmlformats-officedocument.presentationml.slide+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324.xml" ContentType="application/vnd.openxmlformats-officedocument.presentationml.slideLayout+xml"/>
  <Override PartName="/ppt/slideLayouts/slideLayout469.xml" ContentType="application/vnd.openxmlformats-officedocument.presentationml.slideLayout+xml"/>
  <Override PartName="/ppt/slideLayouts/slideLayout816.xml" ContentType="application/vnd.openxmlformats-officedocument.presentationml.slideLayout+xml"/>
  <Override PartName="/ppt/slides/slide17.xml" ContentType="application/vnd.openxmlformats-officedocument.presentationml.slide+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55.xml" ContentType="application/vnd.openxmlformats-officedocument.presentationml.slideLayout+xml"/>
  <Override PartName="/ppt/slideLayouts/slideLayout841.xml" ContentType="application/vnd.openxmlformats-officedocument.presentationml.slideLayout+xml"/>
  <Override PartName="/ppt/theme/theme169.xml" ContentType="application/vnd.openxmlformats-officedocument.theme+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theme/theme68.xml" ContentType="application/vnd.openxmlformats-officedocument.theme+xml"/>
  <Override PartName="/ppt/slideLayouts/slideLayout494.xml" ContentType="application/vnd.openxmlformats-officedocument.presentationml.slideLayout+xml"/>
  <Override PartName="/ppt/slideLayouts/slideLayout680.xml" ContentType="application/vnd.openxmlformats-officedocument.presentationml.slideLayout+xml"/>
  <Override PartName="/ppt/slideMasters/slideMaster72.xml" ContentType="application/vnd.openxmlformats-officedocument.presentationml.slideMaster+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slideLayouts/slideLayout425.xml" ContentType="application/vnd.openxmlformats-officedocument.presentationml.slideLayout+xml"/>
  <Override PartName="/ppt/theme/theme93.xml" ContentType="application/vnd.openxmlformats-officedocument.theme+xml"/>
  <Override PartName="/ppt/slideLayouts/slideLayout756.xml" ContentType="application/vnd.openxmlformats-officedocument.presentationml.slideLayout+xml"/>
  <Override PartName="/ppt/slideMasters/slideMaster155.xml" ContentType="application/vnd.openxmlformats-officedocument.presentationml.slideMaster+xml"/>
  <Override PartName="/ppt/slideLayouts/slideLayout264.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theme/theme125.xml" ContentType="application/vnd.openxmlformats-officedocument.theme+xml"/>
  <Override PartName="/ppt/slideMasters/slideMaster180.xml" ContentType="application/vnd.openxmlformats-officedocument.presentationml.slideMaster+xml"/>
  <Override PartName="/ppt/theme/theme24.xml" ContentType="application/vnd.openxmlformats-officedocument.theme+xml"/>
  <Override PartName="/ppt/slideLayouts/slideLayout450.xml" ContentType="application/vnd.openxmlformats-officedocument.presentationml.slideLayout+xml"/>
  <Override PartName="/ppt/theme/theme150.xml" ContentType="application/vnd.openxmlformats-officedocument.theme+xml"/>
  <Override PartName="/ppt/slideLayouts/slideLayout781.xml" ContentType="application/vnd.openxmlformats-officedocument.presentationml.slideLayout+xml"/>
  <Override PartName="/ppt/slides/slide175.xml" ContentType="application/vnd.openxmlformats-officedocument.presentationml.slide+xml"/>
  <Override PartName="/ppt/slideLayouts/slideLayout179.xml" ContentType="application/vnd.openxmlformats-officedocument.presentationml.slideLayout+xml"/>
  <Override PartName="/ppt/slideLayouts/slideLayout526.xml" ContentType="application/vnd.openxmlformats-officedocument.presentationml.slideLayout+xml"/>
  <Override PartName="/ppt/slideLayouts/slideLayout712.xml" ContentType="application/vnd.openxmlformats-officedocument.presentationml.slideLayout+xml"/>
  <Override PartName="/ppt/slideLayouts/slideLayout857.xml" ContentType="application/vnd.openxmlformats-officedocument.presentationml.slideLayout+xml"/>
  <Override PartName="/ppt/slideMasters/slideMaster111.xml" ContentType="application/vnd.openxmlformats-officedocument.presentationml.slideMaster+xml"/>
  <Override PartName="/ppt/slides/slide8.xml" ContentType="application/vnd.openxmlformats-officedocument.presentationml.slide+xml"/>
  <Override PartName="/ppt/slides/slide106.xml" ContentType="application/vnd.openxmlformats-officedocument.presentationml.slide+xml"/>
  <Override PartName="/ppt/slideLayouts/slideLayout220.xml" ContentType="application/vnd.openxmlformats-officedocument.presentationml.slideLayout+xml"/>
  <Override PartName="/ppt/slideLayouts/slideLayout365.xml" ContentType="application/vnd.openxmlformats-officedocument.presentationml.slideLayout+xml"/>
  <Override PartName="/ppt/slideLayouts/slideLayout551.xml" ContentType="application/vnd.openxmlformats-officedocument.presentationml.slideLayout+xml"/>
  <Override PartName="/ppt/slideLayouts/slideLayout696.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390.xml" ContentType="application/vnd.openxmlformats-officedocument.presentationml.slideLayout+xml"/>
  <Override PartName="/ppt/slideLayouts/slideLayout882.xml" ContentType="application/vnd.openxmlformats-officedocument.presentationml.slideLayout+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627.xml" ContentType="application/vnd.openxmlformats-officedocument.presentationml.slideLayout+xml"/>
  <Override PartName="/ppt/slideLayouts/slideLayout813.xml" ContentType="application/vnd.openxmlformats-officedocument.presentationml.slideLayout+xml"/>
  <Override PartName="/ppt/slideMasters/slideMaster19.xml" ContentType="application/vnd.openxmlformats-officedocument.presentationml.slideMaster+xml"/>
  <Override PartName="/ppt/slideLayouts/slideLayout82.xml" ContentType="application/vnd.openxmlformats-officedocument.presentationml.slideLayout+xml"/>
  <Override PartName="/ppt/slideLayouts/slideLayout321.xml" ContentType="application/vnd.openxmlformats-officedocument.presentationml.slideLayout+xml"/>
  <Override PartName="/ppt/slideLayouts/slideLayout466.xml" ContentType="application/vnd.openxmlformats-officedocument.presentationml.slideLayout+xml"/>
  <Override PartName="/ppt/slideLayouts/slideLayout652.xml" ContentType="application/vnd.openxmlformats-officedocument.presentationml.slideLayout+xml"/>
  <Override PartName="/ppt/slideLayouts/slideLayout797.xml" ContentType="application/vnd.openxmlformats-officedocument.presentationml.slideLayout+xml"/>
  <Override PartName="/ppt/theme/theme166.xml" ContentType="application/vnd.openxmlformats-officedocument.theme+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theme/theme65.xml" ContentType="application/vnd.openxmlformats-officedocument.theme+xml"/>
  <Override PartName="/ppt/slideLayouts/slideLayout491.xml" ContentType="application/vnd.openxmlformats-officedocument.presentationml.slideLayout+xml"/>
  <Override PartName="/ppt/slideLayouts/slideLayout728.xml" ContentType="application/vnd.openxmlformats-officedocument.presentationml.slideLayout+xml"/>
  <Override PartName="/ppt/slideMasters/slideMaster127.xml" ContentType="application/vnd.openxmlformats-officedocument.presentationml.slideMaster+xml"/>
  <Override PartName="/ppt/slideLayouts/slideLayout236.xml" ContentType="application/vnd.openxmlformats-officedocument.presentationml.slideLayout+xml"/>
  <Override PartName="/ppt/slideLayouts/slideLayout567.xml" ContentType="application/vnd.openxmlformats-officedocument.presentationml.slideLayout+xml"/>
  <Override PartName="/ppt/slideLayouts/slideLayout898.xml" ContentType="application/vnd.openxmlformats-officedocument.presentationml.slideLayout+xml"/>
  <Override PartName="/ppt/slideMasters/slideMaster152.xml" ContentType="application/vnd.openxmlformats-officedocument.presentationml.slideMaster+xml"/>
  <Override PartName="/ppt/slides/slide147.xml" ContentType="application/vnd.openxmlformats-officedocument.presentationml.slide+xml"/>
  <Override PartName="/ppt/slideLayouts/slideLayout422.xml" ContentType="application/vnd.openxmlformats-officedocument.presentationml.slideLayout+xml"/>
  <Override PartName="/ppt/theme/theme90.xml" ContentType="application/vnd.openxmlformats-officedocument.theme+xml"/>
  <Override PartName="/ppt/theme/theme122.xml" ContentType="application/vnd.openxmlformats-officedocument.theme+xml"/>
  <Override PartName="/ppt/slideLayouts/slideLayout753.xml" ContentType="application/vnd.openxmlformats-officedocument.presentationml.slideLayout+xml"/>
  <Override PartName="/ppt/slides/slide99.xml" ContentType="application/vnd.openxmlformats-officedocument.presentationml.slide+xml"/>
  <Override PartName="/ppt/theme/theme21.xml" ContentType="application/vnd.openxmlformats-officedocument.theme+xml"/>
  <Override PartName="/ppt/slideLayouts/slideLayout261.xml" ContentType="application/vnd.openxmlformats-officedocument.presentationml.slideLayout+xml"/>
  <Override PartName="/ppt/slideLayouts/slideLayout592.xml" ContentType="application/vnd.openxmlformats-officedocument.presentationml.slideLayout+xml"/>
  <Override PartName="/ppt/slideLayouts/slideLayout829.xml" ContentType="application/vnd.openxmlformats-officedocument.presentationml.slideLayout+xml"/>
  <Override PartName="/ppt/slides/slide172.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523.xml" ContentType="application/vnd.openxmlformats-officedocument.presentationml.slideLayout+xml"/>
  <Override PartName="/ppt/slideLayouts/slideLayout668.xml" ContentType="application/vnd.openxmlformats-officedocument.presentationml.slideLayout+xml"/>
  <Override PartName="/ppt/slideLayouts/slideLayout854.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176.xml" ContentType="application/vnd.openxmlformats-officedocument.presentationml.slideLayout+xml"/>
  <Override PartName="/ppt/slideLayouts/slideLayout362.xml" ContentType="application/vnd.openxmlformats-officedocument.presentationml.slideLayout+xml"/>
  <Override PartName="/ppt/slideLayouts/slideLayout693.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438.xml" ContentType="application/vnd.openxmlformats-officedocument.presentationml.slideLayout+xml"/>
  <Override PartName="/ppt/slideMasters/slideMaster85.xml" ContentType="application/vnd.openxmlformats-officedocument.presentationml.slideMaster+xml"/>
  <Override PartName="/ppt/slideMasters/slideMaster168.xml" ContentType="application/vnd.openxmlformats-officedocument.presentationml.slideMaster+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624.xml" ContentType="application/vnd.openxmlformats-officedocument.presentationml.slideLayout+xml"/>
  <Override PartName="/ppt/theme/theme138.xml" ContentType="application/vnd.openxmlformats-officedocument.theme+xml"/>
  <Override PartName="/ppt/slideLayouts/slideLayout769.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32.xml" ContentType="application/vnd.openxmlformats-officedocument.presentationml.slideLayout+xml"/>
  <Override PartName="/ppt/theme/theme37.xml" ContentType="application/vnd.openxmlformats-officedocument.theme+xml"/>
  <Override PartName="/ppt/slideLayouts/slideLayout463.xml" ContentType="application/vnd.openxmlformats-officedocument.presentationml.slideLayout+xml"/>
  <Override PartName="/ppt/slideLayouts/slideLayout794.xml" ContentType="application/vnd.openxmlformats-officedocument.presentationml.slideLayout+xml"/>
  <Override PartName="/ppt/slideLayouts/slideLayout810.xml" ContentType="application/vnd.openxmlformats-officedocument.presentationml.slideLayout+xml"/>
  <Override PartName="/ppt/theme/theme163.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208.xml" ContentType="application/vnd.openxmlformats-officedocument.presentationml.slideLayout+xml"/>
  <Override PartName="/ppt/slideLayouts/slideLayout539.xml" ContentType="application/vnd.openxmlformats-officedocument.presentationml.slideLayout+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theme/theme62.xml" ContentType="application/vnd.openxmlformats-officedocument.theme+xml"/>
  <Override PartName="/ppt/slideLayouts/slideLayout378.xml" ContentType="application/vnd.openxmlformats-officedocument.presentationml.slideLayout+xml"/>
  <Override PartName="/ppt/slideLayouts/slideLayout725.xml" ContentType="application/vnd.openxmlformats-officedocument.presentationml.slideLayout+xml"/>
  <Override PartName="/ppt/slideLayouts/slideLayout564.xml" ContentType="application/vnd.openxmlformats-officedocument.presentationml.slideLayout+xml"/>
  <Override PartName="/ppt/slideLayouts/slideLayout750.xml" ContentType="application/vnd.openxmlformats-officedocument.presentationml.slideLayout+xml"/>
  <Override PartName="/ppt/slideLayouts/slideLayout895.xml" ContentType="application/vnd.openxmlformats-officedocument.presentationml.slideLayout+xml"/>
  <Override PartName="/ppt/slides/slide96.xml" ContentType="application/vnd.openxmlformats-officedocument.presentationml.slide+xml"/>
  <Override PartName="/ppt/slides/slide144.xml" ContentType="application/vnd.openxmlformats-officedocument.presentationml.slide+xml"/>
  <Override PartName="/ppt/slideLayouts/slideLayout309.xml" ContentType="application/vnd.openxmlformats-officedocument.presentationml.slideLayout+xml"/>
  <Override PartName="/ppt/slideLayouts/slideLayout826.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334.xml" ContentType="application/vnd.openxmlformats-officedocument.presentationml.slideLayout+xml"/>
  <Override PartName="/ppt/slideLayouts/slideLayout479.xml" ContentType="application/vnd.openxmlformats-officedocument.presentationml.slideLayout+xml"/>
  <Override PartName="/ppt/slideLayouts/slideLayout665.xml" ContentType="application/vnd.openxmlformats-officedocument.presentationml.slideLayout+xml"/>
  <Override PartName="/ppt/theme/theme179.xml" ContentType="application/vnd.openxmlformats-officedocument.theme+xml"/>
  <Override PartName="/ppt/slideMasters/slideMaster57.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73.xml" ContentType="application/vnd.openxmlformats-officedocument.presentationml.slideLayout+xml"/>
  <Override PartName="/ppt/slideLayouts/slideLayout520.xml" ContentType="application/vnd.openxmlformats-officedocument.presentationml.slideLayout+xml"/>
  <Override PartName="/ppt/slideLayouts/slideLayout851.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249.xml" ContentType="application/vnd.openxmlformats-officedocument.presentationml.slideLayout+xml"/>
  <Override PartName="/ppt/theme/theme78.xml" ContentType="application/vnd.openxmlformats-officedocument.theme+xml"/>
  <Override PartName="/ppt/slideLayouts/slideLayout690.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Masters/slideMaster82.xml" ContentType="application/vnd.openxmlformats-officedocument.presentationml.slideMaster+xml"/>
  <Override PartName="/ppt/slideMasters/slideMaster16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435.xml" ContentType="application/vnd.openxmlformats-officedocument.presentationml.slideLayout+xml"/>
  <Override PartName="/ppt/slideLayouts/slideLayout621.xml" ContentType="application/vnd.openxmlformats-officedocument.presentationml.slideLayout+xml"/>
  <Override PartName="/ppt/theme/theme135.xml" ContentType="application/vnd.openxmlformats-officedocument.theme+xml"/>
  <Override PartName="/ppt/slideLayouts/slideLayout766.xml" ContentType="application/vnd.openxmlformats-officedocument.presentationml.slideLayout+xml"/>
  <Override PartName="/ppt/slideLayouts/slideLayout274.xml" ContentType="application/vnd.openxmlformats-officedocument.presentationml.slideLayout+xml"/>
  <Override PartName="/ppt/slideLayouts/slideLayout460.xml" ContentType="application/vnd.openxmlformats-officedocument.presentationml.slideLayout+xml"/>
  <Override PartName="/ppt/slideMasters/slideMaster13.xml" ContentType="application/vnd.openxmlformats-officedocument.presentationml.slideMaster+xml"/>
  <Override PartName="/ppt/theme/theme34.xml" ContentType="application/vnd.openxmlformats-officedocument.theme+xml"/>
  <Override PartName="/ppt/slideLayouts/slideLayout205.xml" ContentType="application/vnd.openxmlformats-officedocument.presentationml.slideLayout+xml"/>
  <Override PartName="/ppt/slideLayouts/slideLayout791.xml" ContentType="application/vnd.openxmlformats-officedocument.presentationml.slideLayout+xml"/>
  <Override PartName="/ppt/theme/theme160.xml" ContentType="application/vnd.openxmlformats-officedocument.theme+xml"/>
  <Override PartName="/ppt/notesSlides/notesSlide9.xml" ContentType="application/vnd.openxmlformats-officedocument.presentationml.notesSlid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722.xml" ContentType="application/vnd.openxmlformats-officedocument.presentationml.slideLayout+xml"/>
  <Override PartName="/ppt/slideLayouts/slideLayout867.xml" ContentType="application/vnd.openxmlformats-officedocument.presentationml.slideLayout+xml"/>
  <Override PartName="/ppt/slideMasters/slideMaster121.xml" ContentType="application/vnd.openxmlformats-officedocument.presentationml.slideMaster+xml"/>
  <Override PartName="/ppt/slides/slide68.xml" ContentType="application/vnd.openxmlformats-officedocument.presentationml.slide+xml"/>
  <Override PartName="/ppt/slides/slide116.xml" ContentType="application/vnd.openxmlformats-officedocument.presentationml.slide+xml"/>
  <Override PartName="/ppt/slideLayouts/slideLayout230.xml" ContentType="application/vnd.openxmlformats-officedocument.presentationml.slideLayout+xml"/>
  <Override PartName="/ppt/slideLayouts/slideLayout375.xml" ContentType="application/vnd.openxmlformats-officedocument.presentationml.slideLayout+xml"/>
  <Override PartName="/ppt/slideLayouts/slideLayout561.xml" ContentType="application/vnd.openxmlformats-officedocument.presentationml.slideLayout+xml"/>
  <Override PartName="/ppt/slideLayouts/slideLayout892.xml" ContentType="application/vnd.openxmlformats-officedocument.presentationml.slideLayout+xml"/>
  <Override PartName="/ppt/slideMasters/slideMaster98.xml" ContentType="application/vnd.openxmlformats-officedocument.presentationml.slideMaster+xml"/>
  <Override PartName="/ppt/slides/slide141.xml" ContentType="application/vnd.openxmlformats-officedocument.presentationml.slide+xml"/>
  <Override PartName="/ppt/slideLayouts/slideLayout67.xml" ContentType="application/vnd.openxmlformats-officedocument.presentationml.slideLayout+xml"/>
  <Override PartName="/ppt/slideLayouts/slideLayout306.xml" ContentType="application/vnd.openxmlformats-officedocument.presentationml.slideLayout+xml"/>
  <Override PartName="/ppt/slideLayouts/slideLayout637.xml" ContentType="application/vnd.openxmlformats-officedocument.presentationml.slideLayout+xml"/>
  <Override PartName="/ppt/slideMasters/slideMaster29.xml" ContentType="application/vnd.openxmlformats-officedocument.presentationml.slideMaster+xml"/>
  <Override PartName="/ppt/slides/slide93.xml" ContentType="application/vnd.openxmlformats-officedocument.presentationml.slide+xml"/>
  <Override PartName="/ppt/slideLayouts/slideLayout145.xml" ContentType="application/vnd.openxmlformats-officedocument.presentationml.slideLayout+xml"/>
  <Override PartName="/ppt/slideLayouts/slideLayout476.xml" ContentType="application/vnd.openxmlformats-officedocument.presentationml.slideLayout+xml"/>
  <Override PartName="/ppt/slideLayouts/slideLayout823.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331.xml" ContentType="application/vnd.openxmlformats-officedocument.presentationml.slideLayout+xml"/>
  <Override PartName="/ppt/slideLayouts/slideLayout662.xml" ContentType="application/vnd.openxmlformats-officedocument.presentationml.slideLayout+xml"/>
  <Override PartName="/ppt/theme/theme176.xml" ContentType="application/vnd.openxmlformats-officedocument.them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170.xml" ContentType="application/vnd.openxmlformats-officedocument.presentationml.slideLayout+xml"/>
  <Override PartName="/ppt/theme/theme75.xml" ContentType="application/vnd.openxmlformats-officedocument.theme+xml"/>
  <Override PartName="/ppt/slideLayouts/slideLayout407.xml" ContentType="application/vnd.openxmlformats-officedocument.presentationml.slideLayout+xml"/>
  <Override PartName="/ppt/theme/theme107.xml" ContentType="application/vnd.openxmlformats-officedocument.theme+xml"/>
  <Override PartName="/ppt/slideLayouts/slideLayout738.xml" ContentType="application/vnd.openxmlformats-officedocument.presentationml.slideLayout+xml"/>
  <Override PartName="/ppt/notesSlides/notesSlide15.xml" ContentType="application/vnd.openxmlformats-officedocument.presentationml.notes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763.xml" ContentType="application/vnd.openxmlformats-officedocument.presentationml.slideLayout+xml"/>
  <Override PartName="/ppt/slideMasters/slideMaster162.xml" ContentType="application/vnd.openxmlformats-officedocument.presentationml.slideMaster+xml"/>
  <Override PartName="/ppt/slides/slide157.xml" ContentType="application/vnd.openxmlformats-officedocument.presentationml.slide+xml"/>
  <Override PartName="/ppt/slideLayouts/slideLayout271.xml" ContentType="application/vnd.openxmlformats-officedocument.presentationml.slideLayout+xml"/>
  <Override PartName="/ppt/slideLayouts/slideLayout508.xml" ContentType="application/vnd.openxmlformats-officedocument.presentationml.slideLayout+xml"/>
  <Override PartName="/ppt/theme/theme132.xml" ContentType="application/vnd.openxmlformats-officedocument.theme+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839.xml" ContentType="application/vnd.openxmlformats-officedocument.presentationml.slideLayout+xml"/>
  <Override PartName="/ppt/notesSlides/notesSlide6.xml" ContentType="application/vnd.openxmlformats-officedocument.presentationml.notesSlide+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678.xml" ContentType="application/vnd.openxmlformats-officedocument.presentationml.slideLayout+xml"/>
  <Override PartName="/ppt/slideLayouts/slideLayout864.xml" ContentType="application/vnd.openxmlformats-officedocument.presentationml.slideLayout+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Masters/slideMaster95.xml" ContentType="application/vnd.openxmlformats-officedocument.presentationml.slideMaster+xml"/>
  <Override PartName="/ppt/slides/slide65.xml" ContentType="application/vnd.openxmlformats-officedocument.presentationml.slide+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303.xml" ContentType="application/vnd.openxmlformats-officedocument.presentationml.slideLayout+xml"/>
  <Override PartName="/ppt/slideLayouts/slideLayout448.xml" ContentType="application/vnd.openxmlformats-officedocument.presentationml.slideLayout+xml"/>
  <Override PartName="/ppt/slideLayouts/slideLayout779.xml" ContentType="application/vnd.openxmlformats-officedocument.presentationml.slideLayout+xml"/>
  <Override PartName="/ppt/slideMasters/slideMaster178.xml" ContentType="application/vnd.openxmlformats-officedocument.presentationml.slideMaster+xml"/>
  <Override PartName="/ppt/slides/slide90.xml" ContentType="application/vnd.openxmlformats-officedocument.presentationml.slid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theme/theme148.xml" ContentType="application/vnd.openxmlformats-officedocument.theme+xml"/>
  <Override PartName="/ppt/slideLayouts/slideLayout820.xml" ContentType="application/vnd.openxmlformats-officedocument.presentationml.slideLayout+xml"/>
  <Override PartName="/ppt/slideMasters/slideMaster26.xml" ContentType="application/vnd.openxmlformats-officedocument.presentationml.slideMaster+xml"/>
  <Override PartName="/ppt/slideMasters/slideMaster109.xml" ContentType="application/vnd.openxmlformats-officedocument.presentationml.slideMaster+xml"/>
  <Override PartName="/ppt/theme/theme47.xml" ContentType="application/vnd.openxmlformats-officedocument.theme+xml"/>
  <Override PartName="/ppt/slideLayouts/slideLayout473.xml" ContentType="application/vnd.openxmlformats-officedocument.presentationml.slideLayout+xml"/>
  <Override PartName="/ppt/theme/theme173.xml" ContentType="application/vnd.openxmlformats-officedocument.theme+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218.xml" ContentType="application/vnd.openxmlformats-officedocument.presentationml.slideLayout+xml"/>
  <Override PartName="/ppt/slideLayouts/slideLayout404.xml" ContentType="application/vnd.openxmlformats-officedocument.presentationml.slideLayout+xml"/>
  <Override PartName="/ppt/slideLayouts/slideLayout549.xml" ContentType="application/vnd.openxmlformats-officedocument.presentationml.slideLayout+xml"/>
  <Override PartName="/ppt/slideLayouts/slideLayout735.xml" ContentType="application/vnd.openxmlformats-officedocument.presentationml.slideLayout+xml"/>
  <Override PartName="/ppt/slideMasters/slideMaster134.xml" ContentType="application/vnd.openxmlformats-officedocument.presentationml.slideMaster+xml"/>
  <Override PartName="/ppt/slides/slide129.xml" ContentType="application/vnd.openxmlformats-officedocument.presentationml.slide+xml"/>
  <Override PartName="/ppt/slideLayouts/slideLayout243.xml" ContentType="application/vnd.openxmlformats-officedocument.presentationml.slideLayout+xml"/>
  <Override PartName="/ppt/theme/theme72.xml" ContentType="application/vnd.openxmlformats-officedocument.theme+xml"/>
  <Override PartName="/ppt/slideLayouts/slideLayout388.xml" ContentType="application/vnd.openxmlformats-officedocument.presentationml.slideLayout+xml"/>
  <Override PartName="/ppt/theme/theme104.xml" ContentType="application/vnd.openxmlformats-officedocument.theme+xml"/>
  <Override PartName="/ppt/slideLayouts/slideLayout574.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760.xml" ContentType="application/vnd.openxmlformats-officedocument.presentationml.slideLayout+xml"/>
  <Override PartName="/ppt/slides/slide154.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505.xml" ContentType="application/vnd.openxmlformats-officedocument.presentationml.slideLayout+xml"/>
  <Override PartName="/ppt/slideLayouts/slideLayout836.xml" ContentType="application/vnd.openxmlformats-officedocument.presentationml.slideLayout+xml"/>
  <Override PartName="/ppt/slideLayouts/slideLayout344.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75.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183.xml" ContentType="application/vnd.openxmlformats-officedocument.presentationml.slideLayout+xml"/>
  <Override PartName="/ppt/theme/theme88.xml" ContentType="application/vnd.openxmlformats-officedocument.theme+xml"/>
  <Override PartName="/ppt/slideLayouts/slideLayout861.xml" ContentType="application/vnd.openxmlformats-officedocument.presentationml.slideLayout+xml"/>
  <Override PartName="/ppt/slides/slide62.xml" ContentType="application/vnd.openxmlformats-officedocument.presentationml.slide+xml"/>
  <Override PartName="/ppt/slides/slide110.xml" ContentType="application/vnd.openxmlformats-officedocument.presentationml.slide+xml"/>
  <Override PartName="/ppt/slideLayouts/slideLayout114.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Masters/slideMaster92.xml" ContentType="application/vnd.openxmlformats-officedocument.presentationml.slideMaster+xml"/>
  <Override PartName="/ppt/slideMasters/slideMaster175.xml" ContentType="application/vnd.openxmlformats-officedocument.presentationml.slideMaster+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631.xml" ContentType="application/vnd.openxmlformats-officedocument.presentationml.slideLayout+xml"/>
  <Override PartName="/ppt/theme/theme145.xml" ContentType="application/vnd.openxmlformats-officedocument.theme+xml"/>
  <Override PartName="/ppt/slideLayouts/slideLayout776.xml" ContentType="application/vnd.openxmlformats-officedocument.presentationml.slideLayout+xml"/>
  <Override PartName="/ppt/slideMasters/slideMaster23.xml" ContentType="application/vnd.openxmlformats-officedocument.presentationml.slideMaster+xml"/>
  <Override PartName="/ppt/theme/theme44.xml" ContentType="application/vnd.openxmlformats-officedocument.theme+xml"/>
  <Override PartName="/ppt/slideLayouts/slideLayout284.xml" ContentType="application/vnd.openxmlformats-officedocument.presentationml.slideLayout+xml"/>
  <Override PartName="/ppt/slideLayouts/slideLayout470.xml" ContentType="application/vnd.openxmlformats-officedocument.presentationml.slideLayout+xml"/>
  <Override PartName="/ppt/slideLayouts/slideLayout707.xml" ContentType="application/vnd.openxmlformats-officedocument.presentationml.slideLayout+xml"/>
  <Override PartName="/ppt/slideMasters/slideMaster106.xml" ContentType="application/vnd.openxmlformats-officedocument.presentationml.slideMaster+xml"/>
  <Override PartName="/ppt/slideLayouts/slideLayout215.xml" ContentType="application/vnd.openxmlformats-officedocument.presentationml.slideLayout+xml"/>
  <Override PartName="/ppt/slideLayouts/slideLayout546.xml" ContentType="application/vnd.openxmlformats-officedocument.presentationml.slideLayout+xml"/>
  <Override PartName="/ppt/theme/theme170.xml" ContentType="application/vnd.openxmlformats-officedocument.theme+xml"/>
  <Override PartName="/ppt/slideLayouts/slideLayout877.xml" ContentType="application/vnd.openxmlformats-officedocument.presentationml.slideLayout+xml"/>
  <Override PartName="/ppt/slideMasters/slideMaster131.xml" ContentType="application/vnd.openxmlformats-officedocument.presentationml.slideMaster+xml"/>
  <Override PartName="/ppt/slides/slide126.xml" ContentType="application/vnd.openxmlformats-officedocument.presentationml.slide+xml"/>
  <Override PartName="/ppt/slideLayouts/slideLayout199.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heme/theme101.xml" ContentType="application/vnd.openxmlformats-officedocument.theme+xml"/>
  <Override PartName="/ppt/slideLayouts/slideLayout732.xml" ContentType="application/vnd.openxmlformats-officedocument.presentationml.slideLayout+xml"/>
  <Override PartName="/ppt/slides/slide78.xml" ContentType="application/vnd.openxmlformats-officedocument.presentationml.slide+xml"/>
  <Override PartName="/ppt/slideLayouts/slideLayout240.xml" ContentType="application/vnd.openxmlformats-officedocument.presentationml.slideLayout+xml"/>
  <Override PartName="/ppt/slideLayouts/slideLayout571.xml" ContentType="application/vnd.openxmlformats-officedocument.presentationml.slideLayout+xml"/>
  <Override PartName="/ppt/slideLayouts/slideLayout808.xml" ContentType="application/vnd.openxmlformats-officedocument.presentationml.slideLayout+xml"/>
  <Override PartName="/docProps/core.xml" ContentType="application/vnd.openxmlformats-package.core-properties+xml"/>
  <Override PartName="/ppt/slides/slide151.xml" ContentType="application/vnd.openxmlformats-officedocument.presentationml.slide+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Masters/slideMaster39.xml" ContentType="application/vnd.openxmlformats-officedocument.presentationml.slideMaster+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86.xml" ContentType="application/vnd.openxmlformats-officedocument.presentationml.slideLayout+xml"/>
  <Override PartName="/ppt/slideLayouts/slideLayout672.xml" ContentType="application/vnd.openxmlformats-officedocument.presentationml.slideLayout+xml"/>
  <Override PartName="/ppt/slideLayouts/slideLayout833.xml" ContentType="application/vnd.openxmlformats-officedocument.presentationml.slideLayout+xml"/>
  <Override PartName="/ppt/slides/slide34.xml" ContentType="application/vnd.openxmlformats-officedocument.presentationml.slide+xml"/>
  <Override PartName="/ppt/slideLayouts/slideLayout180.xml" ContentType="application/vnd.openxmlformats-officedocument.presentationml.slideLayout+xml"/>
  <Override PartName="/ppt/slideLayouts/slideLayout417.xml" ContentType="application/vnd.openxmlformats-officedocument.presentationml.slideLayout+xml"/>
  <Override PartName="/ppt/slideMasters/slideMaster64.xml" ContentType="application/vnd.openxmlformats-officedocument.presentationml.slideMaster+xml"/>
  <Override PartName="/ppt/slideMasters/slideMaster147.xml" ContentType="application/vnd.openxmlformats-officedocument.presentationml.slideMaster+xml"/>
  <Override PartName="/ppt/slideLayouts/slideLayout33.xml" ContentType="application/vnd.openxmlformats-officedocument.presentationml.slideLayout+xml"/>
  <Override PartName="/ppt/slideLayouts/slideLayout256.xml" ContentType="application/vnd.openxmlformats-officedocument.presentationml.slideLayout+xml"/>
  <Override PartName="/ppt/theme/theme85.xml" ContentType="application/vnd.openxmlformats-officedocument.theme+xml"/>
  <Override PartName="/ppt/theme/theme117.xml" ContentType="application/vnd.openxmlformats-officedocument.theme+xml"/>
  <Override PartName="/ppt/slideLayouts/slideLayout603.xml" ContentType="application/vnd.openxmlformats-officedocument.presentationml.slideLayout+xml"/>
  <Override PartName="/ppt/slideLayouts/slideLayout748.xml" ContentType="application/vnd.openxmlformats-officedocument.presentationml.slideLayout+xml"/>
  <Override PartName="/ppt/notesSlides/notesSlide25.xml" ContentType="application/vnd.openxmlformats-officedocument.presentationml.notesSlide+xml"/>
  <Override PartName="/ppt/theme/theme16.xml" ContentType="application/vnd.openxmlformats-officedocument.theme+xml"/>
  <Override PartName="/ppt/slideLayouts/slideLayout111.xml" ContentType="application/vnd.openxmlformats-officedocument.presentationml.slideLayout+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slideLayouts/slideLayout773.xml" ContentType="application/vnd.openxmlformats-officedocument.presentationml.slideLayout+xml"/>
  <Override PartName="/ppt/slideMasters/slideMaster172.xml" ContentType="application/vnd.openxmlformats-officedocument.presentationml.slideMaster+xml"/>
  <Override PartName="/ppt/slides/slide167.xml" ContentType="application/vnd.openxmlformats-officedocument.presentationml.slide+xml"/>
  <Override PartName="/ppt/slideLayouts/slideLayout281.xml" ContentType="application/vnd.openxmlformats-officedocument.presentationml.slideLayout+xml"/>
  <Override PartName="/ppt/slideLayouts/slideLayout518.xml" ContentType="application/vnd.openxmlformats-officedocument.presentationml.slideLayout+xml"/>
  <Override PartName="/ppt/theme/theme142.xml" ContentType="application/vnd.openxmlformats-officedocument.theme+xml"/>
  <Override PartName="/ppt/slideLayouts/slideLayout849.xml" ContentType="application/vnd.openxmlformats-officedocument.presentationml.slideLayout+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slideLayouts/slideLayout357.xml" ContentType="application/vnd.openxmlformats-officedocument.presentationml.slideLayout+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874.xml" ContentType="application/vnd.openxmlformats-officedocument.presentationml.slideLayout+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Layouts/slideLayout805.xml" ContentType="application/vnd.openxmlformats-officedocument.presentationml.slideLayout+xml"/>
  <Override PartName="/ppt/slideLayouts/slideLayout852.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theme/theme79.xml" ContentType="application/vnd.openxmlformats-officedocument.theme+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Override PartName="/ppt/slideLayouts/slideLayout789.xml" ContentType="application/vnd.openxmlformats-officedocument.presentationml.slideLayout+xml"/>
  <Override PartName="/ppt/theme/theme158.xml" ContentType="application/vnd.openxmlformats-officedocument.theme+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Layouts/slideLayout830.xml" ContentType="application/vnd.openxmlformats-officedocument.presentationml.slideLayout+xml"/>
  <Override PartName="/ppt/slideMasters/slideMaster36.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Masters/slideMaster16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theme/theme57.xml" ContentType="application/vnd.openxmlformats-officedocument.theme+xml"/>
  <Override PartName="/ppt/slideLayouts/slideLayout622.xml" ContentType="application/vnd.openxmlformats-officedocument.presentationml.slideLayout+xml"/>
  <Override PartName="/ppt/theme/theme136.xml" ContentType="application/vnd.openxmlformats-officedocument.theme+xml"/>
  <Override PartName="/ppt/slideLayouts/slideLayout767.xml" ContentType="application/vnd.openxmlformats-officedocument.presentationml.slideLayout+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theme/theme114.xml" ContentType="application/vnd.openxmlformats-officedocument.theme+xml"/>
  <Override PartName="/ppt/slideLayouts/slideLayout600.xml" ContentType="application/vnd.openxmlformats-officedocument.presentationml.slideLayout+xml"/>
  <Override PartName="/ppt/slideLayouts/slideLayout745.xml" ContentType="application/vnd.openxmlformats-officedocument.presentationml.slideLayout+xml"/>
  <Override PartName="/ppt/slideLayouts/slideLayout792.xml" ContentType="application/vnd.openxmlformats-officedocument.presentationml.slideLayout+xml"/>
  <Override PartName="/ppt/theme/theme161.xml" ContentType="application/vnd.openxmlformats-officedocument.theme+xml"/>
  <Override PartName="/ppt/notesSlides/notesSlide22.xml" ContentType="application/vnd.openxmlformats-officedocument.presentationml.notesSlide+xml"/>
  <Override PartName="/ppt/slideMasters/slideMaster144.xml" ContentType="application/vnd.openxmlformats-officedocument.presentationml.slideMaster+xml"/>
  <Override PartName="/ppt/slides/slide139.xml" ContentType="application/vnd.openxmlformats-officedocument.presentationml.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slideLayouts/slideLayout868.xml" ContentType="application/vnd.openxmlformats-officedocument.presentationml.slideLayout+xml"/>
  <Override PartName="/ppt/slideMasters/slideMaster122.xml" ContentType="application/vnd.openxmlformats-officedocument.presentationml.slideMaster+xml"/>
  <Override PartName="/ppt/slides/slide117.xml" ContentType="application/vnd.openxmlformats-officedocument.presentationml.slide+xml"/>
  <Override PartName="/ppt/slides/slide164.xml" ContentType="application/vnd.openxmlformats-officedocument.presentationml.slide+xml"/>
  <Override PartName="/ppt/theme/theme13.xml" ContentType="application/vnd.openxmlformats-officedocument.theme+xml"/>
  <Override PartName="/ppt/slideLayouts/slideLayout231.xml" ContentType="application/vnd.openxmlformats-officedocument.presentationml.slideLayout+xml"/>
  <Override PartName="/ppt/theme/theme60.xml" ContentType="application/vnd.openxmlformats-officedocument.theme+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723.xml" ContentType="application/vnd.openxmlformats-officedocument.presentationml.slideLayout+xml"/>
  <Override PartName="/ppt/slideLayouts/slideLayout770.xml" ContentType="application/vnd.openxmlformats-officedocument.presentationml.slideLayout+xml"/>
  <Override PartName="/ppt/slideMasters/slideMaster99.xml" ContentType="application/vnd.openxmlformats-officedocument.presentationml.slideMaster+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slideLayouts/slideLayout701.xml" ContentType="application/vnd.openxmlformats-officedocument.presentationml.slideLayout+xml"/>
  <Override PartName="/ppt/slideLayouts/slideLayout846.xml" ContentType="application/vnd.openxmlformats-officedocument.presentationml.slideLayout+xml"/>
  <Override PartName="/ppt/slideLayouts/slideLayout893.xml" ContentType="application/vnd.openxmlformats-officedocument.presentationml.slideLayout+xml"/>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871.xml" ContentType="application/vnd.openxmlformats-officedocument.presentationml.slideLayout+xml"/>
  <Override PartName="/ppt/slideMasters/slideMaster77.xml" ContentType="application/vnd.openxmlformats-officedocument.presentationml.slideMaster+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theme/theme98.xml" ContentType="application/vnd.openxmlformats-officedocument.theme+xml"/>
  <Override PartName="/ppt/slideLayouts/slideLayout616.xml" ContentType="application/vnd.openxmlformats-officedocument.presentationml.slideLayout+xml"/>
  <Override PartName="/ppt/slides/slide72.xml" ContentType="application/vnd.openxmlformats-officedocument.presentationml.slide+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86.xml" ContentType="application/vnd.openxmlformats-officedocument.presentationml.slideLayout+xml"/>
  <Override PartName="/ppt/slideLayouts/slideLayout802.xml" ContentType="application/vnd.openxmlformats-officedocument.presentationml.slideLayout+xml"/>
  <Override PartName="/ppt/slideLayouts/slideLayout71.xml" ContentType="application/vnd.openxmlformats-officedocument.presentationml.slideLayout+xml"/>
  <Override PartName="/ppt/theme/theme29.xml" ContentType="application/vnd.openxmlformats-officedocument.theme+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slideLayouts/slideLayout641.xml" ContentType="application/vnd.openxmlformats-officedocument.presentationml.slideLayout+xml"/>
  <Override PartName="/ppt/theme/theme155.xml" ContentType="application/vnd.openxmlformats-officedocument.theme+xml"/>
  <Override PartName="/ppt/slideMasters/slideMaster33.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slideLayouts/slideLayout480.xml" ContentType="application/vnd.openxmlformats-officedocument.presentationml.slideLayout+xml"/>
  <Override PartName="/ppt/slideLayouts/slideLayout717.xml" ContentType="application/vnd.openxmlformats-officedocument.presentationml.slideLayout+xml"/>
  <Override PartName="/ppt/theme/theme180.xml" ContentType="application/vnd.openxmlformats-officedocument.theme+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887.xml" ContentType="application/vnd.openxmlformats-officedocument.presentationml.slideLayout+xml"/>
  <Override PartName="/ppt/slideMasters/slideMaster141.xml" ContentType="application/vnd.openxmlformats-officedocument.presentationml.slideMaster+xml"/>
  <Override PartName="/ppt/slides/slide136.xml" ContentType="application/vnd.openxmlformats-officedocument.presentationml.slide+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theme/theme111.xml" ContentType="application/vnd.openxmlformats-officedocument.theme+xml"/>
  <Override PartName="/ppt/slideLayouts/slideLayout742.xml" ContentType="application/vnd.openxmlformats-officedocument.presentationml.slideLayout+xml"/>
  <Override PartName="/ppt/slides/slide88.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Layouts/slideLayout818.xml" ContentType="application/vnd.openxmlformats-officedocument.presentationml.slideLayout+xml"/>
  <Override PartName="/ppt/slides/slide19.xml" ContentType="application/vnd.openxmlformats-officedocument.presentationml.slide+xml"/>
  <Override PartName="/ppt/slides/slide161.xml" ContentType="application/vnd.openxmlformats-officedocument.presentationml.slide+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Layouts/slideLayout843.xml" ContentType="application/vnd.openxmlformats-officedocument.presentationml.slideLayout+xml"/>
  <Override PartName="/ppt/slideMasters/slideMaster49.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758.xml" ContentType="application/vnd.openxmlformats-officedocument.presentationml.slideLayout+xml"/>
  <Default Extension="emf" ContentType="image/x-emf"/>
  <Override PartName="/ppt/slideMasters/slideMaster157.xml" ContentType="application/vnd.openxmlformats-officedocument.presentationml.slideMaster+xml"/>
  <Override PartName="/ppt/slideLayouts/slideLayout266.xml" ContentType="application/vnd.openxmlformats-officedocument.presentationml.slideLayout+xml"/>
  <Override PartName="/ppt/theme/theme95.xml" ContentType="application/vnd.openxmlformats-officedocument.theme+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theme/theme127.xml" ContentType="application/vnd.openxmlformats-officedocument.theme+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theme/theme152.xml" ContentType="application/vnd.openxmlformats-officedocument.theme+xml"/>
  <Override PartName="/ppt/slideLayouts/slideLayout783.xml" ContentType="application/vnd.openxmlformats-officedocument.presentationml.slideLayout+xml"/>
  <Override PartName="/ppt/slideMasters/slideMaster30.xml" ContentType="application/vnd.openxmlformats-officedocument.presentationml.slideMaster+xml"/>
  <Override PartName="/ppt/slides/slide177.xml" ContentType="application/vnd.openxmlformats-officedocument.presentationml.slide+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714.xml" ContentType="application/vnd.openxmlformats-officedocument.presentationml.slideLayout+xml"/>
  <Override PartName="/ppt/slideLayouts/slideLayout859.xml" ContentType="application/vnd.openxmlformats-officedocument.presentationml.slideLayout+xml"/>
  <Override PartName="/ppt/slideMasters/slideMaster113.xml" ContentType="application/vnd.openxmlformats-officedocument.presentationml.slideMaster+xml"/>
  <Override PartName="/ppt/slides/slide108.xml" ContentType="application/vnd.openxmlformats-officedocument.presentationml.slide+xml"/>
  <Override PartName="/ppt/slideLayouts/slideLayout222.xml" ContentType="application/vnd.openxmlformats-officedocument.presentationml.slideLayout+xml"/>
  <Override PartName="/ppt/theme/theme51.xml" ContentType="application/vnd.openxmlformats-officedocument.theme+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slideLayouts/slideLayout698.xml" ContentType="application/vnd.openxmlformats-officedocument.presentationml.slideLayout+xml"/>
  <Override PartName="/ppt/slideLayouts/slideLayout90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slideLayouts/slideLayout884.xml" ContentType="application/vnd.openxmlformats-officedocument.presentationml.slideLayout+xml"/>
  <Override PartName="/ppt/slides/slide85.xml" ContentType="application/vnd.openxmlformats-officedocument.presentationml.slide+xml"/>
  <Override PartName="/ppt/slides/slide133.xml" ContentType="application/vnd.openxmlformats-officedocument.presentationml.slide+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slideLayouts/slideLayout815.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slideLayouts/slideLayout799.xml" ContentType="application/vnd.openxmlformats-officedocument.presentationml.slideLayout+xml"/>
  <Override PartName="/ppt/theme/theme168.xml" ContentType="application/vnd.openxmlformats-officedocument.theme+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theme/theme67.xml" ContentType="application/vnd.openxmlformats-officedocument.theme+xml"/>
  <Override PartName="/ppt/slideLayouts/slideLayout493.xml" ContentType="application/vnd.openxmlformats-officedocument.presentationml.slideLayout+xml"/>
  <Override PartName="/ppt/slideLayouts/slideLayout840.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slideLayouts/slideLayout238.xml" ContentType="application/vnd.openxmlformats-officedocument.presentationml.slideLayout+xml"/>
  <Override PartName="/ppt/slideLayouts/slideLayout569.xml" ContentType="application/vnd.openxmlformats-officedocument.presentationml.slideLayout+xml"/>
  <Override PartName="/ppt/slideMasters/slideMaster71.xml" ContentType="application/vnd.openxmlformats-officedocument.presentationml.slideMaster+xml"/>
  <Override PartName="/ppt/slideMasters/slideMaster154.xml" ContentType="application/vnd.openxmlformats-officedocument.presentationml.slideMaster+xml"/>
  <Override PartName="/ppt/slides/slide149.xml" ContentType="application/vnd.openxmlformats-officedocument.presentationml.slide+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theme/theme92.xml" ContentType="application/vnd.openxmlformats-officedocument.theme+xml"/>
  <Override PartName="/ppt/slideLayouts/slideLayout610.xml" ContentType="application/vnd.openxmlformats-officedocument.presentationml.slideLayout+xml"/>
  <Override PartName="/ppt/theme/theme124.xml" ContentType="application/vnd.openxmlformats-officedocument.theme+xml"/>
  <Override PartName="/ppt/slideLayouts/slideLayout755.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594.xml" ContentType="application/vnd.openxmlformats-officedocument.presentationml.slideLayout+xml"/>
  <Override PartName="/ppt/slideLayouts/slideLayout780.xml" ContentType="application/vnd.openxmlformats-officedocument.presentationml.slideLayout+xml"/>
  <Override PartName="/ppt/slides/slide174.xml" ContentType="application/vnd.openxmlformats-officedocument.presentationml.slide+xml"/>
  <Override PartName="/ppt/slideLayouts/slideLayout339.xml" ContentType="application/vnd.openxmlformats-officedocument.presentationml.slideLayout+xml"/>
  <Override PartName="/ppt/slideLayouts/slideLayout525.xml" ContentType="application/vnd.openxmlformats-officedocument.presentationml.slideLayout+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Layouts/slideLayout364.xml" ContentType="application/vnd.openxmlformats-officedocument.presentationml.slideLayout+xml"/>
  <Override PartName="/ppt/slideLayouts/slideLayout695.xml" ContentType="application/vnd.openxmlformats-officedocument.presentationml.slideLayout+xml"/>
  <Override PartName="/ppt/slideLayouts/slideLayout711.xml" ContentType="application/vnd.openxmlformats-officedocument.presentationml.slideLayout+xml"/>
  <Override PartName="/ppt/slideLayouts/slideLayout856.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slideLayouts/slideLayout881.xml" ContentType="application/vnd.openxmlformats-officedocument.presentationml.slideLayout+xml"/>
  <Override PartName="/ppt/slideMasters/slideMaster87.xml" ContentType="application/vnd.openxmlformats-officedocument.presentationml.slideMaster+xml"/>
  <Override PartName="/ppt/slides/slide130.xml" ContentType="application/vnd.openxmlformats-officedocument.presentationml.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s/slide82.xml" ContentType="application/vnd.openxmlformats-officedocument.presentationml.slide+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heme/theme39.xml" ContentType="application/vnd.openxmlformats-officedocument.theme+xml"/>
  <Override PartName="/ppt/slideLayouts/slideLayout320.xml" ContentType="application/vnd.openxmlformats-officedocument.presentationml.slideLayout+xml"/>
  <Override PartName="/ppt/slideLayouts/slideLayout465.xml" ContentType="application/vnd.openxmlformats-officedocument.presentationml.slideLayout+xml"/>
  <Override PartName="/ppt/slideLayouts/slideLayout796.xml" ContentType="application/vnd.openxmlformats-officedocument.presentationml.slideLayout+xml"/>
  <Override PartName="/ppt/slideLayouts/slideLayout812.xml" ContentType="application/vnd.openxmlformats-officedocument.presentationml.slideLayout+xml"/>
  <Override PartName="/ppt/slides/slide13.xml" ContentType="application/vnd.openxmlformats-officedocument.presentationml.slide+xml"/>
  <Override PartName="/ppt/slideLayouts/slideLayout651.xml" ContentType="application/vnd.openxmlformats-officedocument.presentationml.slideLayout+xml"/>
  <Override PartName="/ppt/theme/theme165.xml" ContentType="application/vnd.openxmlformats-officedocument.theme+xml"/>
  <Override PartName="/ppt/slideMasters/slideMaster43.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theme/theme64.xml" ContentType="application/vnd.openxmlformats-officedocument.theme+xml"/>
  <Override PartName="/ppt/slideLayouts/slideLayout490.xml" ContentType="application/vnd.openxmlformats-officedocument.presentationml.slideLayout+xml"/>
  <Override PartName="/ppt/slideLayouts/slideLayout727.xml" ContentType="application/vnd.openxmlformats-officedocument.presentationml.slideLayout+xml"/>
  <Override PartName="/ppt/slideLayouts/slideLayout421.xml" ContentType="application/vnd.openxmlformats-officedocument.presentationml.slideLayout+xml"/>
  <Override PartName="/ppt/slideLayouts/slideLayout566.xml" ContentType="application/vnd.openxmlformats-officedocument.presentationml.slideLayout+xml"/>
  <Override PartName="/ppt/slideLayouts/slideLayout752.xml" ContentType="application/vnd.openxmlformats-officedocument.presentationml.slideLayout+xml"/>
  <Override PartName="/ppt/slideLayouts/slideLayout897.xml" ContentType="application/vnd.openxmlformats-officedocument.presentationml.slideLayout+xml"/>
  <Override PartName="/ppt/slideMasters/slideMaster151.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slideLayouts/slideLayout260.xml" ContentType="application/vnd.openxmlformats-officedocument.presentationml.slideLayout+xml"/>
  <Override PartName="/ppt/slideLayouts/slideLayout591.xml" ContentType="application/vnd.openxmlformats-officedocument.presentationml.slideLayout+xml"/>
  <Override PartName="/ppt/theme/theme121.xml" ContentType="application/vnd.openxmlformats-officedocument.theme+xml"/>
  <Override PartName="/ppt/slideLayouts/slideLayout828.xml" ContentType="application/vnd.openxmlformats-officedocument.presentationml.slideLayout+xml"/>
  <Override PartName="/ppt/slides/slide171.xml" ContentType="application/vnd.openxmlformats-officedocument.presentationml.slide+xml"/>
  <Override PartName="/ppt/slideLayouts/slideLayout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667.xml" ContentType="application/vnd.openxmlformats-officedocument.presentationml.slideLayout+xml"/>
  <Override PartName="/ppt/slides/slide29.xml" ContentType="application/vnd.openxmlformats-officedocument.presentationml.slide+xml"/>
  <Override PartName="/ppt/slideLayouts/slideLayout175.xml" ContentType="application/vnd.openxmlformats-officedocument.presentationml.slideLayout+xml"/>
  <Override PartName="/ppt/slideLayouts/slideLayout522.xml" ContentType="application/vnd.openxmlformats-officedocument.presentationml.slideLayout+xml"/>
  <Override PartName="/ppt/slideLayouts/slideLayout853.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361.xml" ContentType="application/vnd.openxmlformats-officedocument.presentationml.slideLayout+xml"/>
  <Override PartName="/ppt/slideLayouts/slideLayout692.xml" ContentType="application/vnd.openxmlformats-officedocument.presentationml.slideLayout+xml"/>
  <Override PartName="/ppt/slideMasters/slideMaster84.xml" ContentType="application/vnd.openxmlformats-officedocument.presentationml.slideMaster+xml"/>
  <Override PartName="/ppt/slideMasters/slideMaster16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37.xml" ContentType="application/vnd.openxmlformats-officedocument.presentationml.slideLayout+xml"/>
  <Override PartName="/ppt/slideLayouts/slideLayout623.xml" ContentType="application/vnd.openxmlformats-officedocument.presentationml.slideLayout+xml"/>
  <Override PartName="/ppt/theme/theme137.xml" ContentType="application/vnd.openxmlformats-officedocument.theme+xml"/>
  <Override PartName="/ppt/slideLayouts/slideLayout768.xml" ContentType="application/vnd.openxmlformats-officedocument.presentationml.slideLayout+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theme/theme36.xml" ContentType="application/vnd.openxmlformats-officedocument.theme+xml"/>
  <Override PartName="/ppt/slideLayouts/slideLayout207.xml" ContentType="application/vnd.openxmlformats-officedocument.presentationml.slideLayout+xml"/>
  <Override PartName="/ppt/slideLayouts/slideLayout793.xml" ContentType="application/vnd.openxmlformats-officedocument.presentationml.slideLayout+xml"/>
  <Override PartName="/ppt/theme/theme162.xml" ContentType="application/vnd.openxmlformats-officedocument.theme+xml"/>
  <Override PartName="/ppt/slideMasters/slideMaster40.xml" ContentType="application/vnd.openxmlformats-officedocument.presentationml.slideMaster+xml"/>
  <Override PartName="/ppt/theme/theme61.xml" ContentType="application/vnd.openxmlformats-officedocument.theme+xml"/>
  <Override PartName="/ppt/slideLayouts/slideLayout538.xml" ContentType="application/vnd.openxmlformats-officedocument.presentationml.slideLayout+xml"/>
  <Override PartName="/ppt/slideLayouts/slideLayout724.xml" ContentType="application/vnd.openxmlformats-officedocument.presentationml.slideLayout+xml"/>
  <Override PartName="/ppt/slideLayouts/slideLayout869.xml" ContentType="application/vnd.openxmlformats-officedocument.presentationml.slideLayout+xml"/>
  <Override PartName="/ppt/slideMasters/slideMaster123.xml" ContentType="application/vnd.openxmlformats-officedocument.presentationml.slideMaster+xml"/>
  <Override PartName="/ppt/slides/slide118.xml" ContentType="application/vnd.openxmlformats-officedocument.presentationml.slid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63.xml" ContentType="application/vnd.openxmlformats-officedocument.presentationml.slideLayout+xml"/>
  <Override PartName="/ppt/slideLayouts/slideLayout894.xml" ContentType="application/vnd.openxmlformats-officedocument.presentationml.slideLayout+xml"/>
  <Override PartName="/ppt/slides/slide143.xml" ContentType="application/vnd.openxmlformats-officedocument.presentationml.slide+xml"/>
  <Override PartName="/ppt/slideLayouts/slideLayout69.xml" ContentType="application/vnd.openxmlformats-officedocument.presentationml.slideLayout+xml"/>
  <Override PartName="/ppt/slideLayouts/slideLayout308.xml" ContentType="application/vnd.openxmlformats-officedocument.presentationml.slideLayout+xml"/>
  <Override PartName="/ppt/slideLayouts/slideLayout639.xml" ContentType="application/vnd.openxmlformats-officedocument.presentationml.slideLayout+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478.xml" ContentType="application/vnd.openxmlformats-officedocument.presentationml.slideLayout+xml"/>
  <Override PartName="/ppt/slideLayouts/slideLayout825.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664.xml" ContentType="application/vnd.openxmlformats-officedocument.presentationml.slideLayout+xml"/>
  <Override PartName="/ppt/slideLayouts/slideLayout850.xml" ContentType="application/vnd.openxmlformats-officedocument.presentationml.slideLayout+xml"/>
  <Override PartName="/ppt/theme/theme178.xml" ContentType="application/vnd.openxmlformats-officedocument.them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theme/theme77.xml" ContentType="application/vnd.openxmlformats-officedocument.theme+xml"/>
  <Override PartName="/ppt/slideLayouts/slideLayout409.xml" ContentType="application/vnd.openxmlformats-officedocument.presentationml.slideLayout+xml"/>
  <Override PartName="/ppt/theme/theme109.xml" ContentType="application/vnd.openxmlformats-officedocument.theme+xml"/>
  <Override PartName="/ppt/notesSlides/notesSlide17.xml" ContentType="application/vnd.openxmlformats-officedocument.presentationml.notesSlide+xml"/>
  <Override PartName="/ppt/slideMasters/slideMaster81.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slideLayouts/slideLayout434.xml" ContentType="application/vnd.openxmlformats-officedocument.presentationml.slideLayout+xml"/>
  <Override PartName="/ppt/slideLayouts/slideLayout579.xml" ContentType="application/vnd.openxmlformats-officedocument.presentationml.slideLayout+xml"/>
  <Override PartName="/ppt/slideMasters/slideMaster164.xml" ContentType="application/vnd.openxmlformats-officedocument.presentationml.slideMaster+xml"/>
  <Override PartName="/ppt/slides/slide159.xml" ContentType="application/vnd.openxmlformats-officedocument.presentationml.slide+xml"/>
  <Override PartName="/ppt/slideLayouts/slideLayout50.xml" ContentType="application/vnd.openxmlformats-officedocument.presentationml.slideLayout+xml"/>
  <Override PartName="/ppt/slideLayouts/slideLayout273.xml" ContentType="application/vnd.openxmlformats-officedocument.presentationml.slideLayout+xml"/>
  <Override PartName="/ppt/slideLayouts/slideLayout620.xml" ContentType="application/vnd.openxmlformats-officedocument.presentationml.slideLayout+xml"/>
  <Override PartName="/ppt/theme/theme134.xml" ContentType="application/vnd.openxmlformats-officedocument.theme+xml"/>
  <Override PartName="/ppt/slideLayouts/slideLayout765.xml" ContentType="application/vnd.openxmlformats-officedocument.presentationml.slideLayout+xml"/>
  <Override PartName="/ppt/slideMasters/slideMaster12.xml" ContentType="application/vnd.openxmlformats-officedocument.presentationml.slideMaster+xml"/>
  <Override PartName="/ppt/theme/theme33.xml" ContentType="application/vnd.openxmlformats-officedocument.theme+xml"/>
  <Override PartName="/ppt/slideLayouts/slideLayout349.xml" ContentType="application/vnd.openxmlformats-officedocument.presentationml.slideLayout+xml"/>
  <Override PartName="/ppt/slideLayouts/slideLayout79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535.xml" ContentType="application/vnd.openxmlformats-officedocument.presentationml.slideLayout+xml"/>
  <Override PartName="/ppt/slideLayouts/slideLayout866.xml" ContentType="application/vnd.openxmlformats-officedocument.presentationml.slideLayout+xml"/>
  <Override PartName="/ppt/slideMasters/slideMaster120.xml" ContentType="application/vnd.openxmlformats-officedocument.presentationml.slideMaster+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374.xml" ContentType="application/vnd.openxmlformats-officedocument.presentationml.slideLayout+xml"/>
  <Override PartName="/ppt/slideLayouts/slideLayout721.xml" ContentType="application/vnd.openxmlformats-officedocument.presentationml.slideLayout+xml"/>
  <Override PartName="/ppt/slideMasters/slideMaster97.xml" ContentType="application/vnd.openxmlformats-officedocument.presentationml.slideMaster+xml"/>
  <Override PartName="/ppt/slides/slide67.xml" ContentType="application/vnd.openxmlformats-officedocument.presentationml.slide+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560.xml" ContentType="application/vnd.openxmlformats-officedocument.presentationml.slideLayout+xml"/>
  <Override PartName="/ppt/slideLayouts/slideLayout891.xml" ContentType="application/vnd.openxmlformats-officedocument.presentationml.slideLayout+xml"/>
  <Override PartName="/ppt/slides/slide92.xml" ContentType="application/vnd.openxmlformats-officedocument.presentationml.slide+xml"/>
  <Override PartName="/ppt/slides/slide140.xml" ContentType="application/vnd.openxmlformats-officedocument.presentationml.slid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636.xml" ContentType="application/vnd.openxmlformats-officedocument.presentationml.slideLayout+xml"/>
  <Override PartName="/ppt/slideLayouts/slideLayout822.xml" ContentType="application/vnd.openxmlformats-officedocument.presentationml.slideLayout+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theme/theme49.xml" ContentType="application/vnd.openxmlformats-officedocument.theme+xml"/>
  <Override PartName="/ppt/slideLayouts/slideLayout330.xml" ContentType="application/vnd.openxmlformats-officedocument.presentationml.slideLayout+xml"/>
  <Override PartName="/ppt/slideLayouts/slideLayout475.xml" ContentType="application/vnd.openxmlformats-officedocument.presentationml.slideLayout+xml"/>
  <Override PartName="/ppt/slideLayouts/slideLayout661.xml" ContentType="application/vnd.openxmlformats-officedocument.presentationml.slideLayout+xml"/>
  <Override PartName="/ppt/theme/theme175.xml" ContentType="application/vnd.openxmlformats-officedocument.theme+xm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406.xml" ContentType="application/vnd.openxmlformats-officedocument.presentationml.slideLayout+xml"/>
  <Override PartName="/ppt/slideLayouts/slideLayout737.xml" ContentType="application/vnd.openxmlformats-officedocument.presentationml.slideLayout+xml"/>
  <Override PartName="/ppt/slideMasters/slideMaster136.xml" ContentType="application/vnd.openxmlformats-officedocument.presentationml.slideMaster+xml"/>
  <Override PartName="/ppt/slideLayouts/slideLayout245.xml" ContentType="application/vnd.openxmlformats-officedocument.presentationml.slideLayout+xml"/>
  <Override PartName="/ppt/theme/theme74.xml" ContentType="application/vnd.openxmlformats-officedocument.theme+xml"/>
  <Override PartName="/ppt/theme/theme106.xml" ContentType="application/vnd.openxmlformats-officedocument.theme+xml"/>
  <Override PartName="/ppt/slideLayouts/slideLayout576.xml" ContentType="application/vnd.openxmlformats-officedocument.presentationml.slideLayout+xml"/>
  <Override PartName="/ppt/notesSlides/notesSlide14.xml" ContentType="application/vnd.openxmlformats-officedocument.presentationml.notesSlide+xml"/>
  <Override PartName="/ppt/slideMasters/slideMaster161.xml" ContentType="application/vnd.openxmlformats-officedocument.presentationml.slideMaster+xml"/>
  <Override PartName="/ppt/slideLayouts/slideLayout100.xml" ContentType="application/vnd.openxmlformats-officedocument.presentationml.slideLayout+xml"/>
  <Override PartName="/ppt/slideLayouts/slideLayout431.xml" ContentType="application/vnd.openxmlformats-officedocument.presentationml.slideLayout+xml"/>
  <Override PartName="/ppt/theme/theme131.xml" ContentType="application/vnd.openxmlformats-officedocument.theme+xml"/>
  <Override PartName="/ppt/slideLayouts/slideLayout762.xml" ContentType="application/vnd.openxmlformats-officedocument.presentationml.slideLayout+xml"/>
  <Override PartName="/ppt/slides/slide156.xml" ContentType="application/vnd.openxmlformats-officedocument.presentationml.slide+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838.xml" ContentType="application/vnd.openxmlformats-officedocument.presentationml.slideLayout+xml"/>
  <Override PartName="/ppt/theme/theme30.xml" ContentType="application/vnd.openxmlformats-officedocument.theme+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185.xml" ContentType="application/vnd.openxmlformats-officedocument.presentationml.slideLayout+xml"/>
  <Override PartName="/ppt/slideLayouts/slideLayout371.xml" ContentType="application/vnd.openxmlformats-officedocument.presentationml.slideLayout+xml"/>
  <Override PartName="/ppt/slideLayouts/slideLayout863.xml" ContentType="application/vnd.openxmlformats-officedocument.presentationml.slideLayout+xml"/>
  <Override PartName="/ppt/slides/slide64.xml" ContentType="application/vnd.openxmlformats-officedocument.presentationml.slide+xml"/>
  <Override PartName="/ppt/slides/slide112.xml" ContentType="application/vnd.openxmlformats-officedocument.presentationml.slide+xml"/>
  <Override PartName="/ppt/slideLayouts/slideLayout116.xml" ContentType="application/vnd.openxmlformats-officedocument.presentationml.slideLayout+xml"/>
  <Override PartName="/ppt/slideLayouts/slideLayout608.xml" ContentType="application/vnd.openxmlformats-officedocument.presentationml.slideLayout+xml"/>
  <Override PartName="/ppt/slideMasters/slideMaster94.xml" ContentType="application/vnd.openxmlformats-officedocument.presentationml.slideMaster+xml"/>
  <Override PartName="/ppt/slideMasters/slideMaster177.xml" ContentType="application/vnd.openxmlformats-officedocument.presentationml.slideMaster+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633.xml" ContentType="application/vnd.openxmlformats-officedocument.presentationml.slideLayout+xml"/>
  <Override PartName="/ppt/theme/theme147.xml" ContentType="application/vnd.openxmlformats-officedocument.theme+xml"/>
  <Override PartName="/ppt/slideLayouts/slideLayout778.xml" ContentType="application/vnd.openxmlformats-officedocument.presentationml.slideLayout+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theme/theme46.xml" ContentType="application/vnd.openxmlformats-officedocument.theme+xml"/>
  <Override PartName="/ppt/slideLayouts/slideLayout286.xml" ContentType="application/vnd.openxmlformats-officedocument.presentationml.slideLayout+xml"/>
  <Override PartName="/ppt/slideLayouts/slideLayout472.xml" ContentType="application/vnd.openxmlformats-officedocument.presentationml.slideLayout+xml"/>
  <Override PartName="/ppt/slideLayouts/slideLayout709.xml" ContentType="application/vnd.openxmlformats-officedocument.presentationml.slideLayout+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548.xml" ContentType="application/vnd.openxmlformats-officedocument.presentationml.slideLayout+xml"/>
  <Override PartName="/ppt/theme/theme172.xml" ContentType="application/vnd.openxmlformats-officedocument.them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theme/theme71.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theme/theme103.xml" ContentType="application/vnd.openxmlformats-officedocument.theme+xml"/>
  <Override PartName="/ppt/slideLayouts/slideLayout734.xml" ContentType="application/vnd.openxmlformats-officedocument.presentationml.slideLayout+xml"/>
  <Override PartName="/ppt/slideLayouts/slideLayout879.xml" ContentType="application/vnd.openxmlformats-officedocument.presentationml.slideLayout+xml"/>
  <Override PartName="/ppt/notesSlides/notesSlide11.xml" ContentType="application/vnd.openxmlformats-officedocument.presentationml.notesSlide+xml"/>
  <Override PartName="/ppt/slides/slide128.xml" ContentType="application/vnd.openxmlformats-officedocument.presentationml.slide+xml"/>
  <Override PartName="/ppt/slideLayouts/slideLayout242.xml" ContentType="application/vnd.openxmlformats-officedocument.presentationml.slideLayout+xml"/>
  <Override PartName="/ppt/slideLayouts/slideLayout573.xml" ContentType="application/vnd.openxmlformats-officedocument.presentationml.slideLayout+xml"/>
  <Override PartName="/ppt/slides/slide153.xml" ContentType="application/vnd.openxmlformats-officedocument.presentationml.slide+xml"/>
  <Override PartName="/ppt/slideLayouts/slideLayout79.xml" ContentType="application/vnd.openxmlformats-officedocument.presentationml.slideLayout+xml"/>
  <Override PartName="/ppt/slideLayouts/slideLayout318.xml" ContentType="application/vnd.openxmlformats-officedocument.presentationml.slideLayout+xml"/>
  <Override PartName="/ppt/slideLayouts/slideLayout504.xml" ContentType="application/vnd.openxmlformats-officedocument.presentationml.slideLayout+xml"/>
  <Override PartName="/ppt/slideLayouts/slideLayout649.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488.xml" ContentType="application/vnd.openxmlformats-officedocument.presentationml.slideLayout+xml"/>
  <Override PartName="/ppt/slideLayouts/slideLayout835.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82.xml" ContentType="application/vnd.openxmlformats-officedocument.presentationml.slideLayout+xml"/>
  <Override PartName="/ppt/slideLayouts/slideLayout674.xml" ContentType="application/vnd.openxmlformats-officedocument.presentationml.slideLayout+xml"/>
  <Override PartName="/ppt/slideLayouts/slideLayout860.xml" ContentType="application/vnd.openxmlformats-officedocument.presentationml.slideLayout+xml"/>
  <Override PartName="/ppt/slideMasters/slideMaster66.xml" ContentType="application/vnd.openxmlformats-officedocument.presentationml.slideMaster+xml"/>
  <Override PartName="/ppt/slideMasters/slideMaster149.xml" ContentType="application/vnd.openxmlformats-officedocument.presentationml.slideMaster+xml"/>
  <Override PartName="/ppt/slideLayouts/slideLayout35.xml" ContentType="application/vnd.openxmlformats-officedocument.presentationml.slideLayout+xml"/>
  <Override PartName="/ppt/slideLayouts/slideLayout258.xml" ContentType="application/vnd.openxmlformats-officedocument.presentationml.slideLayout+xml"/>
  <Override PartName="/ppt/slideLayouts/slideLayout419.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slideLayouts/slideLayout605.xml" ContentType="application/vnd.openxmlformats-officedocument.presentationml.slideLayout+xml"/>
  <Override PartName="/ppt/slideMasters/slideMaster91.xml" ContentType="application/vnd.openxmlformats-officedocument.presentationml.slideMaster+xml"/>
  <Override PartName="/ppt/slides/slide61.xml" ContentType="application/vnd.openxmlformats-officedocument.presentationml.slide+xml"/>
  <Override PartName="/ppt/slideLayouts/slideLayout60.xml" ContentType="application/vnd.openxmlformats-officedocument.presentationml.slideLayout+xml"/>
  <Override PartName="/ppt/theme/theme18.xml" ContentType="application/vnd.openxmlformats-officedocument.theme+xml"/>
  <Override PartName="/ppt/slideLayouts/slideLayout113.xml" ContentType="application/vnd.openxmlformats-officedocument.presentationml.slideLayout+xml"/>
  <Override PartName="/ppt/slideLayouts/slideLayout444.xml" ContentType="application/vnd.openxmlformats-officedocument.presentationml.slideLayout+xml"/>
  <Override PartName="/ppt/slideLayouts/slideLayout589.xml" ContentType="application/vnd.openxmlformats-officedocument.presentationml.slideLayout+xml"/>
  <Override PartName="/ppt/slideLayouts/slideLayout775.xml" ContentType="application/vnd.openxmlformats-officedocument.presentationml.slideLayout+xml"/>
  <Override PartName="/ppt/slideMasters/slideMaster174.xml" ContentType="application/vnd.openxmlformats-officedocument.presentationml.slideMaster+xml"/>
  <Override PartName="/ppt/slides/slide169.xml" ContentType="application/vnd.openxmlformats-officedocument.presentationml.slide+xml"/>
  <Override PartName="/ppt/tableStyles.xml" ContentType="application/vnd.openxmlformats-officedocument.presentationml.tableStyles+xml"/>
  <Override PartName="/ppt/slideLayouts/slideLayout283.xml" ContentType="application/vnd.openxmlformats-officedocument.presentationml.slideLayout+xml"/>
  <Override PartName="/ppt/slideLayouts/slideLayout630.xml" ContentType="application/vnd.openxmlformats-officedocument.presentationml.slideLayout+xml"/>
  <Override PartName="/ppt/theme/theme144.xml" ContentType="application/vnd.openxmlformats-officedocument.them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slideLayouts/slideLayout359.xml" ContentType="application/vnd.openxmlformats-officedocument.presentationml.slideLayout+xml"/>
  <Override PartName="/ppt/slideLayouts/slideLayout706.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731.xml" ContentType="application/vnd.openxmlformats-officedocument.presentationml.slideLayout+xml"/>
  <Override PartName="/ppt/slideLayouts/slideLayout876.xml" ContentType="application/vnd.openxmlformats-officedocument.presentationml.slideLayout+xml"/>
  <Override PartName="/ppt/slideMasters/slideMaster130.xml" ContentType="application/vnd.openxmlformats-officedocument.presentationml.slideMaster+xml"/>
  <Override PartName="/ppt/slides/slide77.xml" ContentType="application/vnd.openxmlformats-officedocument.presentationml.slide+xml"/>
  <Override PartName="/ppt/slides/slide125.xml" ContentType="application/vnd.openxmlformats-officedocument.presentationml.slide+xml"/>
  <Override PartName="/ppt/slideLayouts/slideLayout384.xml" ContentType="application/vnd.openxmlformats-officedocument.presentationml.slideLayout+xml"/>
  <Override PartName="/ppt/theme/theme100.xml" ContentType="application/vnd.openxmlformats-officedocument.theme+xml"/>
  <Override PartName="/ppt/slideLayouts/slideLayout570.xml" ContentType="application/vnd.openxmlformats-officedocument.presentationml.slideLayout+xml"/>
  <Override PartName="/ppt/slideLayouts/slideLayout807.xml" ContentType="application/vnd.openxmlformats-officedocument.presentationml.slideLayout+xml"/>
  <Override PartName="/ppt/slides/slide150.xml" ContentType="application/vnd.openxmlformats-officedocument.presentationml.slide+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315.xml" ContentType="application/vnd.openxmlformats-officedocument.presentationml.slideLayout+xml"/>
  <Override PartName="/ppt/slideLayouts/slideLayout646.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Layouts/slideLayout832.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theme/theme59.xml" ContentType="application/vnd.openxmlformats-officedocument.theme+xml"/>
  <Override PartName="/ppt/slideLayouts/slideLayout340.xml" ContentType="application/vnd.openxmlformats-officedocument.presentationml.slideLayout+xml"/>
  <Override PartName="/ppt/slideLayouts/slideLayout671.xml" ContentType="application/vnd.openxmlformats-officedocument.presentationml.slideLayout+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416.xml" ContentType="application/vnd.openxmlformats-officedocument.presentationml.slideLayout+xml"/>
  <Override PartName="/ppt/theme/theme84.xml" ContentType="application/vnd.openxmlformats-officedocument.theme+xml"/>
  <Override PartName="/ppt/theme/theme116.xml" ContentType="application/vnd.openxmlformats-officedocument.theme+xml"/>
  <Override PartName="/ppt/slideLayouts/slideLayout602.xml" ContentType="application/vnd.openxmlformats-officedocument.presentationml.slideLayout+xml"/>
  <Override PartName="/ppt/slideLayouts/slideLayout747.xml" ContentType="application/vnd.openxmlformats-officedocument.presentationml.slideLayout+xml"/>
  <Override PartName="/ppt/notesSlides/notesSlide24.xml" ContentType="application/vnd.openxmlformats-officedocument.presentationml.notesSlide+xml"/>
  <Override PartName="/ppt/slideMasters/slideMaster146.xml" ContentType="application/vnd.openxmlformats-officedocument.presentationml.slideMaster+xml"/>
  <Override PartName="/ppt/slideLayouts/slideLayout110.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86.xml" ContentType="application/vnd.openxmlformats-officedocument.presentationml.slideLayout+xml"/>
  <Override PartName="/ppt/slideMasters/slideMaster171.xml" ContentType="application/vnd.openxmlformats-officedocument.presentationml.slideMaster+xml"/>
  <Override PartName="/ppt/slides/slide166.xml" ContentType="application/vnd.openxmlformats-officedocument.presentationml.slide+xml"/>
  <Override PartName="/ppt/theme/theme15.xml" ContentType="application/vnd.openxmlformats-officedocument.theme+xml"/>
  <Override PartName="/ppt/slideLayouts/slideLayout280.xml" ContentType="application/vnd.openxmlformats-officedocument.presentationml.slideLayout+xml"/>
  <Override PartName="/ppt/theme/theme141.xml" ContentType="application/vnd.openxmlformats-officedocument.theme+xml"/>
  <Override PartName="/ppt/slideLayouts/slideLayout772.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slideLayouts/slideLayout703.xml" ContentType="application/vnd.openxmlformats-officedocument.presentationml.slideLayout+xml"/>
  <Override PartName="/ppt/slideLayouts/slideLayout848.xml" ContentType="application/vnd.openxmlformats-officedocument.presentationml.slideLayout+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873.xml" ContentType="application/vnd.openxmlformats-officedocument.presentationml.slideLayout+xml"/>
  <Override PartName="/ppt/slideMasters/slideMaster79.xml" ContentType="application/vnd.openxmlformats-officedocument.presentationml.slideMaster+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slideLayouts/slideLayout381.xml" ContentType="application/vnd.openxmlformats-officedocument.presentationml.slideLayout+xml"/>
  <Override PartName="/ppt/slideLayouts/slideLayout618.xml" ContentType="application/vnd.openxmlformats-officedocument.presentationml.slideLayout+xml"/>
  <Override PartName="/ppt/slides/slide74.xml" ContentType="application/vnd.openxmlformats-officedocument.presentationml.slide+xml"/>
  <Override PartName="/ppt/slideLayouts/slideLayout126.xml" ContentType="application/vnd.openxmlformats-officedocument.presentationml.slideLayout+xml"/>
  <Override PartName="/ppt/slideLayouts/slideLayout457.xml" ContentType="application/vnd.openxmlformats-officedocument.presentationml.slideLayout+xml"/>
  <Override PartName="/ppt/slideLayouts/slideLayout804.xml" ContentType="application/vnd.openxmlformats-officedocument.presentationml.slideLayout+xml"/>
  <Override PartName="/ppt/slideLayouts/slideLayout73.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theme/theme157.xml" ContentType="application/vnd.openxmlformats-officedocument.theme+xml"/>
  <Override PartName="/ppt/slideLayouts/slideLayout788.xml" ContentType="application/vnd.openxmlformats-officedocument.presentationml.slideLayout+xml"/>
  <Override PartName="/ppt/slideMasters/slideMaster35.xml" ContentType="application/vnd.openxmlformats-officedocument.presentationml.slideMaster+xml"/>
  <Override PartName="/ppt/slideMasters/slideMaster118.xml" ContentType="application/vnd.openxmlformats-officedocument.presentationml.slideMaster+xml"/>
  <Override PartName="/ppt/slideLayouts/slideLayout151.xml" ContentType="application/vnd.openxmlformats-officedocument.presentationml.slideLayout+xml"/>
  <Override PartName="/ppt/theme/theme56.xml" ContentType="application/vnd.openxmlformats-officedocument.theme+xml"/>
  <Override PartName="/ppt/slideLayouts/slideLayout482.xml" ContentType="application/vnd.openxmlformats-officedocument.presentationml.slideLayout+xml"/>
  <Override PartName="/ppt/slideLayouts/slideLayout719.xml" ContentType="application/vnd.openxmlformats-officedocument.presentationml.slideLayout+xml"/>
  <Override PartName="/ppt/theme/theme182.xml" ContentType="application/vnd.openxmlformats-officedocument.them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413.xml" ContentType="application/vnd.openxmlformats-officedocument.presentationml.slideLayout+xml"/>
  <Override PartName="/ppt/slideLayouts/slideLayout558.xml" ContentType="application/vnd.openxmlformats-officedocument.presentationml.slideLayout+xml"/>
  <Override PartName="/ppt/slideLayouts/slideLayout889.xml" ContentType="application/vnd.openxmlformats-officedocument.presentationml.slideLayout+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slides/slide138.xml" ContentType="application/vnd.openxmlformats-officedocument.presentationml.slide+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81.xml" ContentType="application/vnd.openxmlformats-officedocument.theme+xml"/>
  <Override PartName="/ppt/theme/theme113.xml" ContentType="application/vnd.openxmlformats-officedocument.theme+xml"/>
  <Override PartName="/ppt/slideLayouts/slideLayout744.xml" ContentType="application/vnd.openxmlformats-officedocument.presentationml.slideLayout+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Layouts/slideLayout583.xml" ContentType="application/vnd.openxmlformats-officedocument.presentationml.slideLayout+xml"/>
  <Override PartName="/ppt/slides/slide163.xml" ContentType="application/vnd.openxmlformats-officedocument.presentationml.slide+xml"/>
  <Override PartName="/ppt/slideLayouts/slideLayout328.xml" ContentType="application/vnd.openxmlformats-officedocument.presentationml.slideLayout+xml"/>
  <Override PartName="/ppt/slideLayouts/slideLayout514.xml" ContentType="application/vnd.openxmlformats-officedocument.presentationml.slideLayout+xml"/>
  <Override PartName="/ppt/slideLayouts/slideLayout659.xml" ContentType="application/vnd.openxmlformats-officedocument.presentationml.slideLayout+xml"/>
  <Override PartName="/ppt/slideLayouts/slideLayout845.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slideMasters/slideMaster76.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870.xml" ContentType="application/vnd.openxmlformats-officedocument.presentationml.slideLayout+xml"/>
  <Override PartName="/ppt/slideMasters/slideMaster159.xml" ContentType="application/vnd.openxmlformats-officedocument.presentationml.slideMaster+xml"/>
  <Override PartName="/ppt/slides/slide71.xml" ContentType="application/vnd.openxmlformats-officedocument.presentationml.slide+xml"/>
  <Override PartName="/ppt/slideLayouts/slideLayout268.xml" ContentType="application/vnd.openxmlformats-officedocument.presentationml.slideLayout+xml"/>
  <Override PartName="/ppt/theme/theme97.xml" ContentType="application/vnd.openxmlformats-officedocument.theme+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theme/theme129.xml" ContentType="application/vnd.openxmlformats-officedocument.theme+xml"/>
  <Override PartName="/ppt/slideLayouts/slideLayout801.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theme/theme28.xml" ContentType="application/vnd.openxmlformats-officedocument.theme+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theme/theme154.xml" ContentType="application/vnd.openxmlformats-officedocument.theme+xml"/>
  <Override PartName="/ppt/slideLayouts/slideLayout785.xml" ContentType="application/vnd.openxmlformats-officedocument.presentationml.slideLayout+xml"/>
  <Override PartName="/ppt/slideMasters/slideMaster32.xml" ContentType="application/vnd.openxmlformats-officedocument.presentationml.slideMaster+xml"/>
  <Override PartName="/ppt/slides/slide179.xml" ContentType="application/vnd.openxmlformats-officedocument.presentationml.slide+xml"/>
  <Override PartName="/ppt/slideLayouts/slideLayout293.xml" ContentType="application/vnd.openxmlformats-officedocument.presentationml.slideLayout+xml"/>
  <Override PartName="/ppt/slideLayouts/slideLayout716.xml" ContentType="application/vnd.openxmlformats-officedocument.presentationml.slideLayout+xml"/>
  <Override PartName="/ppt/slideMasters/slideMaster115.xml" ContentType="application/vnd.openxmlformats-officedocument.presentationml.slideMaster+xml"/>
  <Override PartName="/ppt/slideLayouts/slideLayout224.xml" ContentType="application/vnd.openxmlformats-officedocument.presentationml.slideLayout+xml"/>
  <Override PartName="/ppt/theme/theme53.xml" ContentType="application/vnd.openxmlformats-officedocument.theme+xml"/>
  <Override PartName="/ppt/slideLayouts/slideLayout369.xml" ContentType="application/vnd.openxmlformats-officedocument.presentationml.slideLayout+xml"/>
  <Override PartName="/ppt/slideLayouts/slideLayout555.xml" ContentType="application/vnd.openxmlformats-officedocument.presentationml.slideLayout+xml"/>
  <Override PartName="/ppt/slideLayouts/slideLayout902.xml" ContentType="application/vnd.openxmlformats-officedocument.presentationml.slideLayout+xml"/>
  <Override PartName="/ppt/slideMasters/slideMaster7.xml" ContentType="application/vnd.openxmlformats-officedocument.presentationml.slideMaster+xml"/>
  <Override PartName="/ppt/slideMasters/slideMaster140.xml" ContentType="application/vnd.openxmlformats-officedocument.presentationml.slideMaster+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heme/theme110.xml" ContentType="application/vnd.openxmlformats-officedocument.theme+xml"/>
  <Override PartName="/ppt/slideLayouts/slideLayout741.xml" ContentType="application/vnd.openxmlformats-officedocument.presentationml.slideLayout+xml"/>
  <Override PartName="/ppt/slideLayouts/slideLayout886.xml" ContentType="application/vnd.openxmlformats-officedocument.presentationml.slideLayout+xml"/>
  <Override PartName="/ppt/slides/slide87.xml" ContentType="application/vnd.openxmlformats-officedocument.presentationml.slide+xml"/>
  <Override PartName="/ppt/slides/slide135.xml" ContentType="application/vnd.openxmlformats-officedocument.presentationml.slide+xml"/>
  <Override PartName="/ppt/slideLayouts/slideLayout139.xml" ContentType="application/vnd.openxmlformats-officedocument.presentationml.slideLayout+xml"/>
  <Override PartName="/ppt/slideLayouts/slideLayout580.xml" ContentType="application/vnd.openxmlformats-officedocument.presentationml.slideLayout+xml"/>
  <Override PartName="/ppt/slideLayouts/slideLayout817.xml" ContentType="application/vnd.openxmlformats-officedocument.presentationml.slideLayout+xml"/>
  <Override PartName="/ppt/slides/slide160.xml" ContentType="application/vnd.openxmlformats-officedocument.presentationml.slide+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656.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164.xml" ContentType="application/vnd.openxmlformats-officedocument.presentationml.slideLayout+xml"/>
  <Override PartName="/ppt/theme/theme69.xml" ContentType="application/vnd.openxmlformats-officedocument.theme+xml"/>
  <Override PartName="/ppt/slideLayouts/slideLayout350.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slideLayouts/slideLayout842.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681.xml" ContentType="application/vnd.openxmlformats-officedocument.presentationml.slideLayout+xml"/>
  <Override PartName="/ppt/slideMasters/slideMaster73.xml" ContentType="application/vnd.openxmlformats-officedocument.presentationml.slideMaster+xml"/>
  <Override PartName="/ppt/slideMasters/slideMaster15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theme/theme94.xml" ContentType="application/vnd.openxmlformats-officedocument.theme+xml"/>
  <Override PartName="/ppt/slideLayouts/slideLayout612.xml" ContentType="application/vnd.openxmlformats-officedocument.presentationml.slideLayout+xml"/>
  <Override PartName="/ppt/theme/theme126.xml" ContentType="application/vnd.openxmlformats-officedocument.theme+xml"/>
  <Override PartName="/ppt/slideLayouts/slideLayout757.xml" ContentType="application/vnd.openxmlformats-officedocument.presentationml.slideLayout+xml"/>
  <Override PartName="/ppt/slideLayouts/slideLayout120.xml" ContentType="application/vnd.openxmlformats-officedocument.presentationml.slideLayout+xml"/>
  <Override PartName="/ppt/slideLayouts/slideLayout265.xml" ContentType="application/vnd.openxmlformats-officedocument.presentationml.slideLayout+xml"/>
  <Override PartName="/ppt/slideLayouts/slideLayout451.xml" ContentType="application/vnd.openxmlformats-officedocument.presentationml.slideLayout+xml"/>
  <Override PartName="/ppt/slideLayouts/slideLayout596.xml" ContentType="application/vnd.openxmlformats-officedocument.presentationml.slideLayout+xml"/>
  <Override PartName="/ppt/slideLayouts/slideLayout782.xml" ContentType="application/vnd.openxmlformats-officedocument.presentationml.slideLayout+xml"/>
  <Override PartName="/ppt/slides/slide176.xml" ContentType="application/vnd.openxmlformats-officedocument.presentationml.slide+xml"/>
  <Override PartName="/ppt/theme/theme25.xml" ContentType="application/vnd.openxmlformats-officedocument.theme+xml"/>
  <Override PartName="/ppt/slideLayouts/slideLayout290.xml" ContentType="application/vnd.openxmlformats-officedocument.presentationml.slideLayout+xml"/>
  <Override PartName="/ppt/slideLayouts/slideLayout527.xml" ContentType="application/vnd.openxmlformats-officedocument.presentationml.slideLayout+xml"/>
  <Override PartName="/ppt/theme/theme151.xml" ContentType="application/vnd.openxmlformats-officedocument.theme+xml"/>
  <Override PartName="/ppt/slideMasters/slideMaster112.xml" ContentType="application/vnd.openxmlformats-officedocument.presentationml.slideMaster+xml"/>
  <Override PartName="/ppt/theme/theme50.xml" ContentType="application/vnd.openxmlformats-officedocument.theme+xml"/>
  <Override PartName="/ppt/slideLayouts/slideLayout366.xml" ContentType="application/vnd.openxmlformats-officedocument.presentationml.slideLayout+xml"/>
  <Override PartName="/ppt/slideLayouts/slideLayout713.xml" ContentType="application/vnd.openxmlformats-officedocument.presentationml.slideLayout+xml"/>
  <Override PartName="/ppt/slideLayouts/slideLayout858.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Layouts/slideLayout221.xml" ContentType="application/vnd.openxmlformats-officedocument.presentationml.slideLayout+xml"/>
  <Override PartName="/ppt/slideLayouts/slideLayout552.xml" ContentType="application/vnd.openxmlformats-officedocument.presentationml.slideLayout+xml"/>
  <Override PartName="/ppt/slideLayouts/slideLayout697.xml" ContentType="application/vnd.openxmlformats-officedocument.presentationml.slideLayout+xml"/>
  <Override PartName="/ppt/slideLayouts/slideLayout883.xml" ContentType="application/vnd.openxmlformats-officedocument.presentationml.slideLayout+xml"/>
  <Override PartName="/ppt/slideMasters/slideMaster89.xml" ContentType="application/vnd.openxmlformats-officedocument.presentationml.slideMaster+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391.xml" ContentType="application/vnd.openxmlformats-officedocument.presentationml.slideLayout+xml"/>
  <Override PartName="/ppt/slideLayouts/slideLayout628.xml" ContentType="application/vnd.openxmlformats-officedocument.presentationml.slideLayout+xml"/>
  <Override PartName="/ppt/slides/slide84.xml" ContentType="application/vnd.openxmlformats-officedocument.presentationml.slide+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Layouts/slideLayout798.xml" ContentType="application/vnd.openxmlformats-officedocument.presentationml.slideLayout+xml"/>
  <Override PartName="/ppt/slideLayouts/slideLayout814.xml" ContentType="application/vnd.openxmlformats-officedocument.presentationml.slideLayout+xml"/>
  <Override PartName="/ppt/slides/slide15.xml" ContentType="application/vnd.openxmlformats-officedocument.presentationml.slide+xml"/>
  <Override PartName="/ppt/slideLayouts/slideLayout161.xml" ContentType="application/vnd.openxmlformats-officedocument.presentationml.slideLayout+xml"/>
  <Override PartName="/ppt/slideLayouts/slideLayout653.xml" ContentType="application/vnd.openxmlformats-officedocument.presentationml.slideLayout+xml"/>
  <Override PartName="/ppt/theme/theme167.xml" ContentType="application/vnd.openxmlformats-officedocument.theme+xml"/>
  <Override PartName="/ppt/slideMasters/slideMaster45.xml" ContentType="application/vnd.openxmlformats-officedocument.presentationml.slideMaster+xml"/>
  <Override PartName="/ppt/slideMasters/slideMaster128.xml" ContentType="application/vnd.openxmlformats-officedocument.presentationml.slideMaster+xml"/>
  <Override PartName="/ppt/slideLayouts/slideLayout14.xml" ContentType="application/vnd.openxmlformats-officedocument.presentationml.slideLayout+xml"/>
  <Override PartName="/ppt/theme/theme66.xml" ContentType="application/vnd.openxmlformats-officedocument.theme+xml"/>
  <Override PartName="/ppt/slideLayouts/slideLayout492.xml" ContentType="application/vnd.openxmlformats-officedocument.presentationml.slideLayout+xml"/>
  <Override PartName="/ppt/slideLayouts/slideLayout729.xml" ContentType="application/vnd.openxmlformats-officedocument.presentationml.slideLayout+xml"/>
  <Override PartName="/ppt/slideMasters/slideMaster70.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423.xml" ContentType="application/vnd.openxmlformats-officedocument.presentationml.slideLayout+xml"/>
  <Override PartName="/ppt/theme/theme91.xml" ContentType="application/vnd.openxmlformats-officedocument.theme+xml"/>
  <Override PartName="/ppt/slideLayouts/slideLayout568.xml" ContentType="application/vnd.openxmlformats-officedocument.presentationml.slideLayout+xml"/>
  <Override PartName="/ppt/slideLayouts/slideLayout754.xml" ContentType="application/vnd.openxmlformats-officedocument.presentationml.slideLayout+xml"/>
  <Override PartName="/ppt/slideLayouts/slideLayout899.xml" ContentType="application/vnd.openxmlformats-officedocument.presentationml.slideLayout+xml"/>
  <Override PartName="/ppt/slideMasters/slideMaster153.xml" ContentType="application/vnd.openxmlformats-officedocument.presentationml.slideMaster+xml"/>
  <Override PartName="/ppt/slides/slide148.xml" ContentType="application/vnd.openxmlformats-officedocument.presentationml.slide+xml"/>
  <Override PartName="/ppt/slideLayouts/slideLayout262.xml" ContentType="application/vnd.openxmlformats-officedocument.presentationml.slideLayout+xml"/>
  <Override PartName="/ppt/slideLayouts/slideLayout593.xml" ContentType="application/vnd.openxmlformats-officedocument.presentationml.slideLayout+xml"/>
  <Override PartName="/ppt/theme/theme123.xml" ContentType="application/vnd.openxmlformats-officedocument.theme+xml"/>
  <Default Extension="vml" ContentType="application/vnd.openxmlformats-officedocument.vmlDrawing"/>
  <Override PartName="/ppt/slides/slide173.xml" ContentType="application/vnd.openxmlformats-officedocument.presentationml.slide+xml"/>
  <Override PartName="/ppt/slideLayouts/slideLayout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669.xml" ContentType="application/vnd.openxmlformats-officedocument.presentationml.slideLayout+xml"/>
  <Override PartName="/ppt/slideLayouts/slideLayout177.xml" ContentType="application/vnd.openxmlformats-officedocument.presentationml.slideLayout+xml"/>
  <Override PartName="/ppt/slideLayouts/slideLayout524.xml" ContentType="application/vnd.openxmlformats-officedocument.presentationml.slideLayout+xml"/>
  <Override PartName="/ppt/slideLayouts/slideLayout710.xml" ContentType="application/vnd.openxmlformats-officedocument.presentationml.slideLayout+xml"/>
  <Override PartName="/ppt/slideLayouts/slideLayout855.xml" ContentType="application/vnd.openxmlformats-officedocument.presentationml.slideLayout+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363.xml" ContentType="application/vnd.openxmlformats-officedocument.presentationml.slideLayout+xml"/>
  <Override PartName="/ppt/slideLayouts/slideLayout694.xml" ContentType="application/vnd.openxmlformats-officedocument.presentationml.slideLayout+xml"/>
  <Override PartName="/ppt/slideMasters/slideMaster1.xml" ContentType="application/vnd.openxmlformats-officedocument.presentationml.slideMaster+xml"/>
  <Override PartName="/ppt/slideMasters/slideMaster86.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439.xml" ContentType="application/vnd.openxmlformats-officedocument.presentationml.slideLayout+xml"/>
  <Override PartName="/ppt/slideLayouts/slideLayout625.xml" ContentType="application/vnd.openxmlformats-officedocument.presentationml.slideLayout+xml"/>
  <Override PartName="/ppt/theme/theme139.xml" ContentType="application/vnd.openxmlformats-officedocument.theme+xml"/>
  <Override PartName="/ppt/slideLayouts/slideLayout880.xml" ContentType="application/vnd.openxmlformats-officedocument.presentationml.slideLayout+xml"/>
  <Override PartName="/ppt/slideMasters/slideMaster169.xml" ContentType="application/vnd.openxmlformats-officedocument.presentationml.slideMaster+xml"/>
  <Override PartName="/ppt/slides/slide81.xml" ContentType="application/vnd.openxmlformats-officedocument.presentationml.slide+xml"/>
  <Override PartName="/ppt/slideLayouts/slideLayout133.xml" ContentType="application/vnd.openxmlformats-officedocument.presentationml.slideLayout+xml"/>
  <Override PartName="/ppt/slideLayouts/slideLayout278.xml" ContentType="application/vnd.openxmlformats-officedocument.presentationml.slideLayout+xml"/>
  <Override PartName="/ppt/slideLayouts/slideLayout464.xml" ContentType="application/vnd.openxmlformats-officedocument.presentationml.slideLayout+xml"/>
  <Override PartName="/ppt/slideLayouts/slideLayout81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80.xml" ContentType="application/vnd.openxmlformats-officedocument.presentationml.slideLayout+xml"/>
  <Override PartName="/ppt/theme/theme38.xml" ContentType="application/vnd.openxmlformats-officedocument.theme+xml"/>
  <Override PartName="/ppt/slideLayouts/slideLayout209.xml" ContentType="application/vnd.openxmlformats-officedocument.presentationml.slideLayout+xml"/>
  <Override PartName="/ppt/slideLayouts/slideLayout650.xml" ContentType="application/vnd.openxmlformats-officedocument.presentationml.slideLayout+xml"/>
  <Override PartName="/ppt/slideLayouts/slideLayout795.xml" ContentType="application/vnd.openxmlformats-officedocument.presentationml.slideLayout+xml"/>
  <Override PartName="/ppt/theme/theme164.xml" ContentType="application/vnd.openxmlformats-officedocument.them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63.xml" ContentType="application/vnd.openxmlformats-officedocument.theme+xml"/>
  <Override PartName="/ppt/slideLayouts/slideLayout726.xml" ContentType="application/vnd.openxmlformats-officedocument.presentationml.slideLayout+xml"/>
  <Override PartName="/ppt/slideMasters/slideMaster125.xml" ContentType="application/vnd.openxmlformats-officedocument.presentationml.slideMaster+xml"/>
  <Override PartName="/ppt/slideLayouts/slideLayout234.xml" ContentType="application/vnd.openxmlformats-officedocument.presentationml.slideLayout+xml"/>
  <Override PartName="/ppt/slideLayouts/slideLayout379.xml" ContentType="application/vnd.openxmlformats-officedocument.presentationml.slideLayout+xml"/>
  <Override PartName="/ppt/slideLayouts/slideLayout565.xml" ContentType="application/vnd.openxmlformats-officedocument.presentationml.slideLayout+xml"/>
  <Override PartName="/ppt/slideLayouts/slideLayout896.xml" ContentType="application/vnd.openxmlformats-officedocument.presentationml.slideLayout+xml"/>
  <Override PartName="/ppt/slideMasters/slideMaster150.xml" ContentType="application/vnd.openxmlformats-officedocument.presentationml.slideMaster+xml"/>
  <Override PartName="/ppt/slides/slide145.xml" ContentType="application/vnd.openxmlformats-officedocument.presentationml.slide+xml"/>
  <Override PartName="/ppt/slideLayouts/slideLayout420.xml" ContentType="application/vnd.openxmlformats-officedocument.presentationml.slideLayout+xml"/>
  <Override PartName="/ppt/theme/theme120.xml" ContentType="application/vnd.openxmlformats-officedocument.theme+xml"/>
  <Override PartName="/ppt/slideLayouts/slideLayout751.xml" ContentType="application/vnd.openxmlformats-officedocument.presentationml.slideLayout+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590.xml" ContentType="application/vnd.openxmlformats-officedocument.presentationml.slideLayout+xml"/>
  <Override PartName="/ppt/slideLayouts/slideLayout8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2" r:id="rId1"/>
    <p:sldMasterId id="2147483689" r:id="rId2"/>
    <p:sldMasterId id="2147483695" r:id="rId3"/>
    <p:sldMasterId id="2147483701" r:id="rId4"/>
    <p:sldMasterId id="2147483707" r:id="rId5"/>
    <p:sldMasterId id="2147483713" r:id="rId6"/>
    <p:sldMasterId id="2147483719" r:id="rId7"/>
    <p:sldMasterId id="2147483725" r:id="rId8"/>
    <p:sldMasterId id="2147483731" r:id="rId9"/>
    <p:sldMasterId id="2147483737" r:id="rId10"/>
    <p:sldMasterId id="2147483743" r:id="rId11"/>
    <p:sldMasterId id="2147483749" r:id="rId12"/>
    <p:sldMasterId id="2147483755" r:id="rId13"/>
    <p:sldMasterId id="2147483761" r:id="rId14"/>
    <p:sldMasterId id="2147483767" r:id="rId15"/>
    <p:sldMasterId id="2147483773" r:id="rId16"/>
    <p:sldMasterId id="2147483779" r:id="rId17"/>
    <p:sldMasterId id="2147483785" r:id="rId18"/>
    <p:sldMasterId id="2147483791" r:id="rId19"/>
    <p:sldMasterId id="2147483797" r:id="rId20"/>
    <p:sldMasterId id="2147483803" r:id="rId21"/>
    <p:sldMasterId id="2147483809" r:id="rId22"/>
    <p:sldMasterId id="2147483815" r:id="rId23"/>
    <p:sldMasterId id="2147483821" r:id="rId24"/>
    <p:sldMasterId id="2147483827" r:id="rId25"/>
    <p:sldMasterId id="2147483833" r:id="rId26"/>
    <p:sldMasterId id="2147483839" r:id="rId27"/>
    <p:sldMasterId id="2147483845" r:id="rId28"/>
    <p:sldMasterId id="2147483851" r:id="rId29"/>
    <p:sldMasterId id="2147483857" r:id="rId30"/>
    <p:sldMasterId id="2147483863" r:id="rId31"/>
    <p:sldMasterId id="2147483869" r:id="rId32"/>
    <p:sldMasterId id="2147483875" r:id="rId33"/>
    <p:sldMasterId id="2147483881" r:id="rId34"/>
    <p:sldMasterId id="2147483887" r:id="rId35"/>
    <p:sldMasterId id="2147483893" r:id="rId36"/>
    <p:sldMasterId id="2147483899" r:id="rId37"/>
    <p:sldMasterId id="2147483905" r:id="rId38"/>
    <p:sldMasterId id="2147483911" r:id="rId39"/>
    <p:sldMasterId id="2147483917" r:id="rId40"/>
    <p:sldMasterId id="2147483923" r:id="rId41"/>
    <p:sldMasterId id="2147483929" r:id="rId42"/>
    <p:sldMasterId id="2147483935" r:id="rId43"/>
    <p:sldMasterId id="2147483941" r:id="rId44"/>
    <p:sldMasterId id="2147483947" r:id="rId45"/>
    <p:sldMasterId id="2147483953" r:id="rId46"/>
    <p:sldMasterId id="2147483959" r:id="rId47"/>
    <p:sldMasterId id="2147483965" r:id="rId48"/>
    <p:sldMasterId id="2147483971" r:id="rId49"/>
    <p:sldMasterId id="2147483977" r:id="rId50"/>
    <p:sldMasterId id="2147483983" r:id="rId51"/>
    <p:sldMasterId id="2147483989" r:id="rId52"/>
    <p:sldMasterId id="2147483995" r:id="rId53"/>
    <p:sldMasterId id="2147484001" r:id="rId54"/>
    <p:sldMasterId id="2147484007" r:id="rId55"/>
    <p:sldMasterId id="2147484013" r:id="rId56"/>
    <p:sldMasterId id="2147484019" r:id="rId57"/>
    <p:sldMasterId id="2147484025" r:id="rId58"/>
    <p:sldMasterId id="2147484031" r:id="rId59"/>
    <p:sldMasterId id="2147484037" r:id="rId60"/>
    <p:sldMasterId id="2147484043" r:id="rId61"/>
    <p:sldMasterId id="2147484049" r:id="rId62"/>
    <p:sldMasterId id="2147484055" r:id="rId63"/>
    <p:sldMasterId id="2147484061" r:id="rId64"/>
    <p:sldMasterId id="2147484067" r:id="rId65"/>
    <p:sldMasterId id="2147484073" r:id="rId66"/>
    <p:sldMasterId id="2147484079" r:id="rId67"/>
    <p:sldMasterId id="2147484085" r:id="rId68"/>
    <p:sldMasterId id="2147484091" r:id="rId69"/>
    <p:sldMasterId id="2147484097" r:id="rId70"/>
    <p:sldMasterId id="2147484103" r:id="rId71"/>
    <p:sldMasterId id="2147484109" r:id="rId72"/>
    <p:sldMasterId id="2147484115" r:id="rId73"/>
    <p:sldMasterId id="2147484121" r:id="rId74"/>
    <p:sldMasterId id="2147484127" r:id="rId75"/>
    <p:sldMasterId id="2147484133" r:id="rId76"/>
    <p:sldMasterId id="2147484139" r:id="rId77"/>
    <p:sldMasterId id="2147484145" r:id="rId78"/>
    <p:sldMasterId id="2147484151" r:id="rId79"/>
    <p:sldMasterId id="2147484157" r:id="rId80"/>
    <p:sldMasterId id="2147484163" r:id="rId81"/>
    <p:sldMasterId id="2147484169" r:id="rId82"/>
    <p:sldMasterId id="2147484175" r:id="rId83"/>
    <p:sldMasterId id="2147484181" r:id="rId84"/>
    <p:sldMasterId id="2147484187" r:id="rId85"/>
    <p:sldMasterId id="2147484193" r:id="rId86"/>
    <p:sldMasterId id="2147484199" r:id="rId87"/>
    <p:sldMasterId id="2147484205" r:id="rId88"/>
    <p:sldMasterId id="2147484211" r:id="rId89"/>
    <p:sldMasterId id="2147484217" r:id="rId90"/>
    <p:sldMasterId id="2147484223" r:id="rId91"/>
    <p:sldMasterId id="2147484229" r:id="rId92"/>
    <p:sldMasterId id="2147484235" r:id="rId93"/>
    <p:sldMasterId id="2147484241" r:id="rId94"/>
    <p:sldMasterId id="2147484247" r:id="rId95"/>
    <p:sldMasterId id="2147484253" r:id="rId96"/>
    <p:sldMasterId id="2147484259" r:id="rId97"/>
    <p:sldMasterId id="2147484265" r:id="rId98"/>
    <p:sldMasterId id="2147484271" r:id="rId99"/>
    <p:sldMasterId id="2147484277" r:id="rId100"/>
    <p:sldMasterId id="2147484283" r:id="rId101"/>
    <p:sldMasterId id="2147484289" r:id="rId102"/>
    <p:sldMasterId id="2147484295" r:id="rId103"/>
    <p:sldMasterId id="2147484301" r:id="rId104"/>
    <p:sldMasterId id="2147484307" r:id="rId105"/>
    <p:sldMasterId id="2147484313" r:id="rId106"/>
    <p:sldMasterId id="2147484319" r:id="rId107"/>
    <p:sldMasterId id="2147484325" r:id="rId108"/>
    <p:sldMasterId id="2147484331" r:id="rId109"/>
    <p:sldMasterId id="2147484337" r:id="rId110"/>
    <p:sldMasterId id="2147484343" r:id="rId111"/>
    <p:sldMasterId id="2147484349" r:id="rId112"/>
    <p:sldMasterId id="2147484355" r:id="rId113"/>
    <p:sldMasterId id="2147484361" r:id="rId114"/>
    <p:sldMasterId id="2147484367" r:id="rId115"/>
    <p:sldMasterId id="2147484373" r:id="rId116"/>
    <p:sldMasterId id="2147484379" r:id="rId117"/>
    <p:sldMasterId id="2147484385" r:id="rId118"/>
    <p:sldMasterId id="2147484391" r:id="rId119"/>
    <p:sldMasterId id="2147484397" r:id="rId120"/>
    <p:sldMasterId id="2147484403" r:id="rId121"/>
    <p:sldMasterId id="2147484409" r:id="rId122"/>
    <p:sldMasterId id="2147484415" r:id="rId123"/>
    <p:sldMasterId id="2147484421" r:id="rId124"/>
    <p:sldMasterId id="2147484427" r:id="rId125"/>
    <p:sldMasterId id="2147484433" r:id="rId126"/>
    <p:sldMasterId id="2147484439" r:id="rId127"/>
    <p:sldMasterId id="2147484445" r:id="rId128"/>
    <p:sldMasterId id="2147484451" r:id="rId129"/>
    <p:sldMasterId id="2147484457" r:id="rId130"/>
    <p:sldMasterId id="2147484463" r:id="rId131"/>
    <p:sldMasterId id="2147484469" r:id="rId132"/>
    <p:sldMasterId id="2147484475" r:id="rId133"/>
    <p:sldMasterId id="2147484481" r:id="rId134"/>
    <p:sldMasterId id="2147484487" r:id="rId135"/>
    <p:sldMasterId id="2147484493" r:id="rId136"/>
    <p:sldMasterId id="2147484499" r:id="rId137"/>
    <p:sldMasterId id="2147484505" r:id="rId138"/>
    <p:sldMasterId id="2147484511" r:id="rId139"/>
    <p:sldMasterId id="2147484517" r:id="rId140"/>
    <p:sldMasterId id="2147484523" r:id="rId141"/>
    <p:sldMasterId id="2147484529" r:id="rId142"/>
    <p:sldMasterId id="2147484535" r:id="rId143"/>
    <p:sldMasterId id="2147484541" r:id="rId144"/>
    <p:sldMasterId id="2147484547" r:id="rId145"/>
    <p:sldMasterId id="2147484553" r:id="rId146"/>
    <p:sldMasterId id="2147484559" r:id="rId147"/>
    <p:sldMasterId id="2147484565" r:id="rId148"/>
    <p:sldMasterId id="2147484571" r:id="rId149"/>
    <p:sldMasterId id="2147484577" r:id="rId150"/>
    <p:sldMasterId id="2147484583" r:id="rId151"/>
    <p:sldMasterId id="2147484589" r:id="rId152"/>
    <p:sldMasterId id="2147484595" r:id="rId153"/>
    <p:sldMasterId id="2147484601" r:id="rId154"/>
    <p:sldMasterId id="2147484607" r:id="rId155"/>
    <p:sldMasterId id="2147484613" r:id="rId156"/>
    <p:sldMasterId id="2147484619" r:id="rId157"/>
    <p:sldMasterId id="2147484625" r:id="rId158"/>
    <p:sldMasterId id="2147484631" r:id="rId159"/>
    <p:sldMasterId id="2147484637" r:id="rId160"/>
    <p:sldMasterId id="2147484643" r:id="rId161"/>
    <p:sldMasterId id="2147484649" r:id="rId162"/>
    <p:sldMasterId id="2147484655" r:id="rId163"/>
    <p:sldMasterId id="2147484661" r:id="rId164"/>
    <p:sldMasterId id="2147484667" r:id="rId165"/>
    <p:sldMasterId id="2147484673" r:id="rId166"/>
    <p:sldMasterId id="2147484679" r:id="rId167"/>
    <p:sldMasterId id="2147484685" r:id="rId168"/>
    <p:sldMasterId id="2147484691" r:id="rId169"/>
    <p:sldMasterId id="2147484697" r:id="rId170"/>
    <p:sldMasterId id="2147484703" r:id="rId171"/>
    <p:sldMasterId id="2147484709" r:id="rId172"/>
    <p:sldMasterId id="2147484715" r:id="rId173"/>
    <p:sldMasterId id="2147484721" r:id="rId174"/>
    <p:sldMasterId id="2147484727" r:id="rId175"/>
    <p:sldMasterId id="2147484733" r:id="rId176"/>
    <p:sldMasterId id="2147484739" r:id="rId177"/>
    <p:sldMasterId id="2147484745" r:id="rId178"/>
    <p:sldMasterId id="2147484751" r:id="rId179"/>
    <p:sldMasterId id="2147484757" r:id="rId180"/>
  </p:sldMasterIdLst>
  <p:notesMasterIdLst>
    <p:notesMasterId r:id="rId361"/>
  </p:notesMasterIdLst>
  <p:handoutMasterIdLst>
    <p:handoutMasterId r:id="rId362"/>
  </p:handoutMasterIdLst>
  <p:sldIdLst>
    <p:sldId id="256" r:id="rId181"/>
    <p:sldId id="257" r:id="rId182"/>
    <p:sldId id="258" r:id="rId183"/>
    <p:sldId id="259" r:id="rId184"/>
    <p:sldId id="260" r:id="rId185"/>
    <p:sldId id="261" r:id="rId186"/>
    <p:sldId id="262" r:id="rId187"/>
    <p:sldId id="263" r:id="rId188"/>
    <p:sldId id="264" r:id="rId189"/>
    <p:sldId id="265" r:id="rId190"/>
    <p:sldId id="266" r:id="rId191"/>
    <p:sldId id="267" r:id="rId192"/>
    <p:sldId id="268" r:id="rId193"/>
    <p:sldId id="269" r:id="rId194"/>
    <p:sldId id="270" r:id="rId195"/>
    <p:sldId id="271" r:id="rId196"/>
    <p:sldId id="272" r:id="rId197"/>
    <p:sldId id="273" r:id="rId198"/>
    <p:sldId id="274" r:id="rId199"/>
    <p:sldId id="275" r:id="rId200"/>
    <p:sldId id="276" r:id="rId201"/>
    <p:sldId id="277" r:id="rId202"/>
    <p:sldId id="278" r:id="rId203"/>
    <p:sldId id="279" r:id="rId204"/>
    <p:sldId id="280" r:id="rId205"/>
    <p:sldId id="281" r:id="rId206"/>
    <p:sldId id="282" r:id="rId207"/>
    <p:sldId id="283" r:id="rId208"/>
    <p:sldId id="284" r:id="rId209"/>
    <p:sldId id="285" r:id="rId210"/>
    <p:sldId id="286" r:id="rId211"/>
    <p:sldId id="287" r:id="rId212"/>
    <p:sldId id="288" r:id="rId213"/>
    <p:sldId id="289" r:id="rId214"/>
    <p:sldId id="290" r:id="rId215"/>
    <p:sldId id="291" r:id="rId216"/>
    <p:sldId id="292" r:id="rId217"/>
    <p:sldId id="293" r:id="rId218"/>
    <p:sldId id="294" r:id="rId219"/>
    <p:sldId id="295" r:id="rId220"/>
    <p:sldId id="296" r:id="rId221"/>
    <p:sldId id="297" r:id="rId222"/>
    <p:sldId id="298" r:id="rId223"/>
    <p:sldId id="299" r:id="rId224"/>
    <p:sldId id="300" r:id="rId225"/>
    <p:sldId id="301" r:id="rId226"/>
    <p:sldId id="302" r:id="rId227"/>
    <p:sldId id="303" r:id="rId228"/>
    <p:sldId id="304" r:id="rId229"/>
    <p:sldId id="305" r:id="rId230"/>
    <p:sldId id="306" r:id="rId231"/>
    <p:sldId id="307" r:id="rId232"/>
    <p:sldId id="308" r:id="rId233"/>
    <p:sldId id="309" r:id="rId234"/>
    <p:sldId id="310" r:id="rId235"/>
    <p:sldId id="311" r:id="rId236"/>
    <p:sldId id="312" r:id="rId237"/>
    <p:sldId id="313" r:id="rId238"/>
    <p:sldId id="314" r:id="rId239"/>
    <p:sldId id="315" r:id="rId240"/>
    <p:sldId id="316" r:id="rId241"/>
    <p:sldId id="317" r:id="rId242"/>
    <p:sldId id="318" r:id="rId243"/>
    <p:sldId id="319" r:id="rId244"/>
    <p:sldId id="320" r:id="rId245"/>
    <p:sldId id="321" r:id="rId246"/>
    <p:sldId id="322" r:id="rId247"/>
    <p:sldId id="323" r:id="rId248"/>
    <p:sldId id="324" r:id="rId249"/>
    <p:sldId id="325" r:id="rId250"/>
    <p:sldId id="326" r:id="rId251"/>
    <p:sldId id="327" r:id="rId252"/>
    <p:sldId id="328" r:id="rId253"/>
    <p:sldId id="329" r:id="rId254"/>
    <p:sldId id="330" r:id="rId255"/>
    <p:sldId id="331" r:id="rId256"/>
    <p:sldId id="332" r:id="rId257"/>
    <p:sldId id="333" r:id="rId258"/>
    <p:sldId id="334" r:id="rId259"/>
    <p:sldId id="335" r:id="rId260"/>
    <p:sldId id="336" r:id="rId261"/>
    <p:sldId id="337" r:id="rId262"/>
    <p:sldId id="338" r:id="rId263"/>
    <p:sldId id="339" r:id="rId264"/>
    <p:sldId id="340" r:id="rId265"/>
    <p:sldId id="341" r:id="rId266"/>
    <p:sldId id="342" r:id="rId267"/>
    <p:sldId id="343" r:id="rId268"/>
    <p:sldId id="344" r:id="rId269"/>
    <p:sldId id="345" r:id="rId270"/>
    <p:sldId id="346" r:id="rId271"/>
    <p:sldId id="347" r:id="rId272"/>
    <p:sldId id="348" r:id="rId273"/>
    <p:sldId id="349" r:id="rId274"/>
    <p:sldId id="350" r:id="rId275"/>
    <p:sldId id="351" r:id="rId276"/>
    <p:sldId id="352" r:id="rId277"/>
    <p:sldId id="353" r:id="rId278"/>
    <p:sldId id="354" r:id="rId279"/>
    <p:sldId id="355" r:id="rId280"/>
    <p:sldId id="356" r:id="rId281"/>
    <p:sldId id="357" r:id="rId282"/>
    <p:sldId id="358" r:id="rId283"/>
    <p:sldId id="359" r:id="rId284"/>
    <p:sldId id="360" r:id="rId285"/>
    <p:sldId id="361" r:id="rId286"/>
    <p:sldId id="362" r:id="rId287"/>
    <p:sldId id="363" r:id="rId288"/>
    <p:sldId id="364" r:id="rId289"/>
    <p:sldId id="365" r:id="rId290"/>
    <p:sldId id="366" r:id="rId291"/>
    <p:sldId id="367" r:id="rId292"/>
    <p:sldId id="368" r:id="rId293"/>
    <p:sldId id="369" r:id="rId294"/>
    <p:sldId id="370" r:id="rId295"/>
    <p:sldId id="371" r:id="rId296"/>
    <p:sldId id="372" r:id="rId297"/>
    <p:sldId id="373" r:id="rId298"/>
    <p:sldId id="374" r:id="rId299"/>
    <p:sldId id="375" r:id="rId300"/>
    <p:sldId id="376" r:id="rId301"/>
    <p:sldId id="377" r:id="rId302"/>
    <p:sldId id="378" r:id="rId303"/>
    <p:sldId id="379" r:id="rId304"/>
    <p:sldId id="380" r:id="rId305"/>
    <p:sldId id="381" r:id="rId306"/>
    <p:sldId id="382" r:id="rId307"/>
    <p:sldId id="383" r:id="rId308"/>
    <p:sldId id="384" r:id="rId309"/>
    <p:sldId id="385" r:id="rId310"/>
    <p:sldId id="386" r:id="rId311"/>
    <p:sldId id="387" r:id="rId312"/>
    <p:sldId id="388" r:id="rId313"/>
    <p:sldId id="389" r:id="rId314"/>
    <p:sldId id="390" r:id="rId315"/>
    <p:sldId id="391" r:id="rId316"/>
    <p:sldId id="392" r:id="rId317"/>
    <p:sldId id="393" r:id="rId318"/>
    <p:sldId id="394" r:id="rId319"/>
    <p:sldId id="395" r:id="rId320"/>
    <p:sldId id="396" r:id="rId321"/>
    <p:sldId id="397" r:id="rId322"/>
    <p:sldId id="398" r:id="rId323"/>
    <p:sldId id="399" r:id="rId324"/>
    <p:sldId id="400" r:id="rId325"/>
    <p:sldId id="401" r:id="rId326"/>
    <p:sldId id="402" r:id="rId327"/>
    <p:sldId id="403" r:id="rId328"/>
    <p:sldId id="404" r:id="rId329"/>
    <p:sldId id="405" r:id="rId330"/>
    <p:sldId id="406" r:id="rId331"/>
    <p:sldId id="407" r:id="rId332"/>
    <p:sldId id="408" r:id="rId333"/>
    <p:sldId id="409" r:id="rId334"/>
    <p:sldId id="410" r:id="rId335"/>
    <p:sldId id="411" r:id="rId336"/>
    <p:sldId id="412" r:id="rId337"/>
    <p:sldId id="413" r:id="rId338"/>
    <p:sldId id="414" r:id="rId339"/>
    <p:sldId id="415" r:id="rId340"/>
    <p:sldId id="416" r:id="rId341"/>
    <p:sldId id="417" r:id="rId342"/>
    <p:sldId id="418" r:id="rId343"/>
    <p:sldId id="419" r:id="rId344"/>
    <p:sldId id="420" r:id="rId345"/>
    <p:sldId id="421" r:id="rId346"/>
    <p:sldId id="422" r:id="rId347"/>
    <p:sldId id="423" r:id="rId348"/>
    <p:sldId id="424" r:id="rId349"/>
    <p:sldId id="425" r:id="rId350"/>
    <p:sldId id="426" r:id="rId351"/>
    <p:sldId id="427" r:id="rId352"/>
    <p:sldId id="428" r:id="rId353"/>
    <p:sldId id="429" r:id="rId354"/>
    <p:sldId id="430" r:id="rId355"/>
    <p:sldId id="431" r:id="rId356"/>
    <p:sldId id="432" r:id="rId357"/>
    <p:sldId id="433" r:id="rId358"/>
    <p:sldId id="434" r:id="rId359"/>
    <p:sldId id="435" r:id="rId36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6517"/>
    <a:srgbClr val="F48242"/>
    <a:srgbClr val="A43300"/>
    <a:srgbClr val="A43E00"/>
    <a:srgbClr val="C9550D"/>
    <a:srgbClr val="C83A0E"/>
    <a:srgbClr val="01152D"/>
    <a:srgbClr val="0B192B"/>
    <a:srgbClr val="FDBC5F"/>
    <a:srgbClr val="F26D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4" autoAdjust="0"/>
    <p:restoredTop sz="90941" autoAdjust="0"/>
  </p:normalViewPr>
  <p:slideViewPr>
    <p:cSldViewPr>
      <p:cViewPr>
        <p:scale>
          <a:sx n="60" d="100"/>
          <a:sy n="60" d="100"/>
        </p:scale>
        <p:origin x="-126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178"/>
    </p:cViewPr>
  </p:sorterViewPr>
  <p:notesViewPr>
    <p:cSldViewPr>
      <p:cViewPr varScale="1">
        <p:scale>
          <a:sx n="47" d="100"/>
          <a:sy n="47" d="100"/>
        </p:scale>
        <p:origin x="-2796"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99" Type="http://schemas.openxmlformats.org/officeDocument/2006/relationships/slide" Target="slides/slide119.xml"/><Relationship Id="rId303" Type="http://schemas.openxmlformats.org/officeDocument/2006/relationships/slide" Target="slides/slide12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324" Type="http://schemas.openxmlformats.org/officeDocument/2006/relationships/slide" Target="slides/slide144.xml"/><Relationship Id="rId345" Type="http://schemas.openxmlformats.org/officeDocument/2006/relationships/slide" Target="slides/slide165.xml"/><Relationship Id="rId366" Type="http://schemas.openxmlformats.org/officeDocument/2006/relationships/tableStyles" Target="tableStyles.xml"/><Relationship Id="rId170" Type="http://schemas.openxmlformats.org/officeDocument/2006/relationships/slideMaster" Target="slideMasters/slideMaster170.xml"/><Relationship Id="rId191" Type="http://schemas.openxmlformats.org/officeDocument/2006/relationships/slide" Target="slides/slide11.xml"/><Relationship Id="rId205" Type="http://schemas.openxmlformats.org/officeDocument/2006/relationships/slide" Target="slides/slide25.xml"/><Relationship Id="rId226" Type="http://schemas.openxmlformats.org/officeDocument/2006/relationships/slide" Target="slides/slide46.xml"/><Relationship Id="rId247" Type="http://schemas.openxmlformats.org/officeDocument/2006/relationships/slide" Target="slides/slide67.xml"/><Relationship Id="rId107" Type="http://schemas.openxmlformats.org/officeDocument/2006/relationships/slideMaster" Target="slideMasters/slideMaster107.xml"/><Relationship Id="rId268" Type="http://schemas.openxmlformats.org/officeDocument/2006/relationships/slide" Target="slides/slide88.xml"/><Relationship Id="rId289" Type="http://schemas.openxmlformats.org/officeDocument/2006/relationships/slide" Target="slides/slide10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314" Type="http://schemas.openxmlformats.org/officeDocument/2006/relationships/slide" Target="slides/slide134.xml"/><Relationship Id="rId335" Type="http://schemas.openxmlformats.org/officeDocument/2006/relationships/slide" Target="slides/slide155.xml"/><Relationship Id="rId356" Type="http://schemas.openxmlformats.org/officeDocument/2006/relationships/slide" Target="slides/slide176.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xml"/><Relationship Id="rId216" Type="http://schemas.openxmlformats.org/officeDocument/2006/relationships/slide" Target="slides/slide36.xml"/><Relationship Id="rId237" Type="http://schemas.openxmlformats.org/officeDocument/2006/relationships/slide" Target="slides/slide57.xml"/><Relationship Id="rId258" Type="http://schemas.openxmlformats.org/officeDocument/2006/relationships/slide" Target="slides/slide78.xml"/><Relationship Id="rId279" Type="http://schemas.openxmlformats.org/officeDocument/2006/relationships/slide" Target="slides/slide99.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290" Type="http://schemas.openxmlformats.org/officeDocument/2006/relationships/slide" Target="slides/slide110.xml"/><Relationship Id="rId304" Type="http://schemas.openxmlformats.org/officeDocument/2006/relationships/slide" Target="slides/slide124.xml"/><Relationship Id="rId325" Type="http://schemas.openxmlformats.org/officeDocument/2006/relationships/slide" Target="slides/slide145.xml"/><Relationship Id="rId346" Type="http://schemas.openxmlformats.org/officeDocument/2006/relationships/slide" Target="slides/slide166.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 Target="slides/slide12.xml"/><Relationship Id="rId206" Type="http://schemas.openxmlformats.org/officeDocument/2006/relationships/slide" Target="slides/slide26.xml"/><Relationship Id="rId227" Type="http://schemas.openxmlformats.org/officeDocument/2006/relationships/slide" Target="slides/slide47.xml"/><Relationship Id="rId248" Type="http://schemas.openxmlformats.org/officeDocument/2006/relationships/slide" Target="slides/slide68.xml"/><Relationship Id="rId269" Type="http://schemas.openxmlformats.org/officeDocument/2006/relationships/slide" Target="slides/slide89.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00.xml"/><Relationship Id="rId315" Type="http://schemas.openxmlformats.org/officeDocument/2006/relationships/slide" Target="slides/slide135.xml"/><Relationship Id="rId336" Type="http://schemas.openxmlformats.org/officeDocument/2006/relationships/slide" Target="slides/slide156.xml"/><Relationship Id="rId357" Type="http://schemas.openxmlformats.org/officeDocument/2006/relationships/slide" Target="slides/slide177.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 Target="slides/slide2.xml"/><Relationship Id="rId217" Type="http://schemas.openxmlformats.org/officeDocument/2006/relationships/slide" Target="slides/slide37.xml"/><Relationship Id="rId6" Type="http://schemas.openxmlformats.org/officeDocument/2006/relationships/slideMaster" Target="slideMasters/slideMaster6.xml"/><Relationship Id="rId238" Type="http://schemas.openxmlformats.org/officeDocument/2006/relationships/slide" Target="slides/slide58.xml"/><Relationship Id="rId259" Type="http://schemas.openxmlformats.org/officeDocument/2006/relationships/slide" Target="slides/slide79.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90.xml"/><Relationship Id="rId291" Type="http://schemas.openxmlformats.org/officeDocument/2006/relationships/slide" Target="slides/slide111.xml"/><Relationship Id="rId305" Type="http://schemas.openxmlformats.org/officeDocument/2006/relationships/slide" Target="slides/slide125.xml"/><Relationship Id="rId326" Type="http://schemas.openxmlformats.org/officeDocument/2006/relationships/slide" Target="slides/slide146.xml"/><Relationship Id="rId347" Type="http://schemas.openxmlformats.org/officeDocument/2006/relationships/slide" Target="slides/slide167.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 Target="slides/slide13.xml"/><Relationship Id="rId207" Type="http://schemas.openxmlformats.org/officeDocument/2006/relationships/slide" Target="slides/slide27.xml"/><Relationship Id="rId228" Type="http://schemas.openxmlformats.org/officeDocument/2006/relationships/slide" Target="slides/slide48.xml"/><Relationship Id="rId249" Type="http://schemas.openxmlformats.org/officeDocument/2006/relationships/slide" Target="slides/slide69.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80.xml"/><Relationship Id="rId281" Type="http://schemas.openxmlformats.org/officeDocument/2006/relationships/slide" Target="slides/slide101.xml"/><Relationship Id="rId316" Type="http://schemas.openxmlformats.org/officeDocument/2006/relationships/slide" Target="slides/slide136.xml"/><Relationship Id="rId337" Type="http://schemas.openxmlformats.org/officeDocument/2006/relationships/slide" Target="slides/slide157.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Master" Target="slideMasters/slideMaster141.xml"/><Relationship Id="rId358" Type="http://schemas.openxmlformats.org/officeDocument/2006/relationships/slide" Target="slides/slide178.xml"/><Relationship Id="rId7" Type="http://schemas.openxmlformats.org/officeDocument/2006/relationships/slideMaster" Target="slideMasters/slideMaster7.xml"/><Relationship Id="rId162" Type="http://schemas.openxmlformats.org/officeDocument/2006/relationships/slideMaster" Target="slideMasters/slideMaster162.xml"/><Relationship Id="rId183" Type="http://schemas.openxmlformats.org/officeDocument/2006/relationships/slide" Target="slides/slide3.xml"/><Relationship Id="rId218" Type="http://schemas.openxmlformats.org/officeDocument/2006/relationships/slide" Target="slides/slide38.xml"/><Relationship Id="rId239" Type="http://schemas.openxmlformats.org/officeDocument/2006/relationships/slide" Target="slides/slide59.xml"/><Relationship Id="rId250" Type="http://schemas.openxmlformats.org/officeDocument/2006/relationships/slide" Target="slides/slide70.xml"/><Relationship Id="rId271" Type="http://schemas.openxmlformats.org/officeDocument/2006/relationships/slide" Target="slides/slide91.xml"/><Relationship Id="rId292" Type="http://schemas.openxmlformats.org/officeDocument/2006/relationships/slide" Target="slides/slide112.xml"/><Relationship Id="rId306" Type="http://schemas.openxmlformats.org/officeDocument/2006/relationships/slide" Target="slides/slide126.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31" Type="http://schemas.openxmlformats.org/officeDocument/2006/relationships/slideMaster" Target="slideMasters/slideMaster131.xml"/><Relationship Id="rId327" Type="http://schemas.openxmlformats.org/officeDocument/2006/relationships/slide" Target="slides/slide147.xml"/><Relationship Id="rId348" Type="http://schemas.openxmlformats.org/officeDocument/2006/relationships/slide" Target="slides/slide168.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14.xml"/><Relationship Id="rId208" Type="http://schemas.openxmlformats.org/officeDocument/2006/relationships/slide" Target="slides/slide28.xml"/><Relationship Id="rId229" Type="http://schemas.openxmlformats.org/officeDocument/2006/relationships/slide" Target="slides/slide49.xml"/><Relationship Id="rId240" Type="http://schemas.openxmlformats.org/officeDocument/2006/relationships/slide" Target="slides/slide60.xml"/><Relationship Id="rId261" Type="http://schemas.openxmlformats.org/officeDocument/2006/relationships/slide" Target="slides/slide81.xml"/><Relationship Id="rId14" Type="http://schemas.openxmlformats.org/officeDocument/2006/relationships/slideMaster" Target="slideMasters/slideMaster14.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282" Type="http://schemas.openxmlformats.org/officeDocument/2006/relationships/slide" Target="slides/slide102.xml"/><Relationship Id="rId317" Type="http://schemas.openxmlformats.org/officeDocument/2006/relationships/slide" Target="slides/slide137.xml"/><Relationship Id="rId338" Type="http://schemas.openxmlformats.org/officeDocument/2006/relationships/slide" Target="slides/slide158.xml"/><Relationship Id="rId359" Type="http://schemas.openxmlformats.org/officeDocument/2006/relationships/slide" Target="slides/slide179.xml"/><Relationship Id="rId8" Type="http://schemas.openxmlformats.org/officeDocument/2006/relationships/slideMaster" Target="slideMasters/slideMaster8.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4.xml"/><Relationship Id="rId219" Type="http://schemas.openxmlformats.org/officeDocument/2006/relationships/slide" Target="slides/slide39.xml"/><Relationship Id="rId230" Type="http://schemas.openxmlformats.org/officeDocument/2006/relationships/slide" Target="slides/slide50.xml"/><Relationship Id="rId251" Type="http://schemas.openxmlformats.org/officeDocument/2006/relationships/slide" Target="slides/slide7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72" Type="http://schemas.openxmlformats.org/officeDocument/2006/relationships/slide" Target="slides/slide92.xml"/><Relationship Id="rId293" Type="http://schemas.openxmlformats.org/officeDocument/2006/relationships/slide" Target="slides/slide113.xml"/><Relationship Id="rId307" Type="http://schemas.openxmlformats.org/officeDocument/2006/relationships/slide" Target="slides/slide127.xml"/><Relationship Id="rId328" Type="http://schemas.openxmlformats.org/officeDocument/2006/relationships/slide" Target="slides/slide148.xml"/><Relationship Id="rId349" Type="http://schemas.openxmlformats.org/officeDocument/2006/relationships/slide" Target="slides/slide169.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95" Type="http://schemas.openxmlformats.org/officeDocument/2006/relationships/slide" Target="slides/slide15.xml"/><Relationship Id="rId209" Type="http://schemas.openxmlformats.org/officeDocument/2006/relationships/slide" Target="slides/slide29.xml"/><Relationship Id="rId360" Type="http://schemas.openxmlformats.org/officeDocument/2006/relationships/slide" Target="slides/slide180.xml"/><Relationship Id="rId220" Type="http://schemas.openxmlformats.org/officeDocument/2006/relationships/slide" Target="slides/slide40.xml"/><Relationship Id="rId241" Type="http://schemas.openxmlformats.org/officeDocument/2006/relationships/slide" Target="slides/slide6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82.xml"/><Relationship Id="rId283" Type="http://schemas.openxmlformats.org/officeDocument/2006/relationships/slide" Target="slides/slide103.xml"/><Relationship Id="rId313" Type="http://schemas.openxmlformats.org/officeDocument/2006/relationships/slide" Target="slides/slide133.xml"/><Relationship Id="rId318" Type="http://schemas.openxmlformats.org/officeDocument/2006/relationships/slide" Target="slides/slide138.xml"/><Relationship Id="rId339" Type="http://schemas.openxmlformats.org/officeDocument/2006/relationships/slide" Target="slides/slide15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5.xml"/><Relationship Id="rId334" Type="http://schemas.openxmlformats.org/officeDocument/2006/relationships/slide" Target="slides/slide154.xml"/><Relationship Id="rId350" Type="http://schemas.openxmlformats.org/officeDocument/2006/relationships/slide" Target="slides/slide170.xml"/><Relationship Id="rId355" Type="http://schemas.openxmlformats.org/officeDocument/2006/relationships/slide" Target="slides/slide1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 Target="slides/slide30.xml"/><Relationship Id="rId215" Type="http://schemas.openxmlformats.org/officeDocument/2006/relationships/slide" Target="slides/slide35.xml"/><Relationship Id="rId236" Type="http://schemas.openxmlformats.org/officeDocument/2006/relationships/slide" Target="slides/slide56.xml"/><Relationship Id="rId257" Type="http://schemas.openxmlformats.org/officeDocument/2006/relationships/slide" Target="slides/slide77.xml"/><Relationship Id="rId278" Type="http://schemas.openxmlformats.org/officeDocument/2006/relationships/slide" Target="slides/slide98.xml"/><Relationship Id="rId26" Type="http://schemas.openxmlformats.org/officeDocument/2006/relationships/slideMaster" Target="slideMasters/slideMaster26.xml"/><Relationship Id="rId231" Type="http://schemas.openxmlformats.org/officeDocument/2006/relationships/slide" Target="slides/slide51.xml"/><Relationship Id="rId252" Type="http://schemas.openxmlformats.org/officeDocument/2006/relationships/slide" Target="slides/slide72.xml"/><Relationship Id="rId273" Type="http://schemas.openxmlformats.org/officeDocument/2006/relationships/slide" Target="slides/slide93.xml"/><Relationship Id="rId294" Type="http://schemas.openxmlformats.org/officeDocument/2006/relationships/slide" Target="slides/slide114.xml"/><Relationship Id="rId308" Type="http://schemas.openxmlformats.org/officeDocument/2006/relationships/slide" Target="slides/slide128.xml"/><Relationship Id="rId329" Type="http://schemas.openxmlformats.org/officeDocument/2006/relationships/slide" Target="slides/slide149.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340" Type="http://schemas.openxmlformats.org/officeDocument/2006/relationships/slide" Target="slides/slide160.xml"/><Relationship Id="rId361" Type="http://schemas.openxmlformats.org/officeDocument/2006/relationships/notesMaster" Target="notesMasters/notesMaster1.xml"/><Relationship Id="rId196" Type="http://schemas.openxmlformats.org/officeDocument/2006/relationships/slide" Target="slides/slide16.xml"/><Relationship Id="rId200" Type="http://schemas.openxmlformats.org/officeDocument/2006/relationships/slide" Target="slides/slide20.xml"/><Relationship Id="rId16" Type="http://schemas.openxmlformats.org/officeDocument/2006/relationships/slideMaster" Target="slideMasters/slideMaster16.xml"/><Relationship Id="rId221" Type="http://schemas.openxmlformats.org/officeDocument/2006/relationships/slide" Target="slides/slide41.xml"/><Relationship Id="rId242" Type="http://schemas.openxmlformats.org/officeDocument/2006/relationships/slide" Target="slides/slide62.xml"/><Relationship Id="rId263" Type="http://schemas.openxmlformats.org/officeDocument/2006/relationships/slide" Target="slides/slide83.xml"/><Relationship Id="rId284" Type="http://schemas.openxmlformats.org/officeDocument/2006/relationships/slide" Target="slides/slide104.xml"/><Relationship Id="rId319" Type="http://schemas.openxmlformats.org/officeDocument/2006/relationships/slide" Target="slides/slide139.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330" Type="http://schemas.openxmlformats.org/officeDocument/2006/relationships/slide" Target="slides/slide150.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6.xml"/><Relationship Id="rId351" Type="http://schemas.openxmlformats.org/officeDocument/2006/relationships/slide" Target="slides/slide171.xml"/><Relationship Id="rId211" Type="http://schemas.openxmlformats.org/officeDocument/2006/relationships/slide" Target="slides/slide31.xml"/><Relationship Id="rId232" Type="http://schemas.openxmlformats.org/officeDocument/2006/relationships/slide" Target="slides/slide52.xml"/><Relationship Id="rId253" Type="http://schemas.openxmlformats.org/officeDocument/2006/relationships/slide" Target="slides/slide73.xml"/><Relationship Id="rId274" Type="http://schemas.openxmlformats.org/officeDocument/2006/relationships/slide" Target="slides/slide94.xml"/><Relationship Id="rId295" Type="http://schemas.openxmlformats.org/officeDocument/2006/relationships/slide" Target="slides/slide115.xml"/><Relationship Id="rId309" Type="http://schemas.openxmlformats.org/officeDocument/2006/relationships/slide" Target="slides/slide129.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320" Type="http://schemas.openxmlformats.org/officeDocument/2006/relationships/slide" Target="slides/slide140.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 Target="slides/slide17.xml"/><Relationship Id="rId341" Type="http://schemas.openxmlformats.org/officeDocument/2006/relationships/slide" Target="slides/slide161.xml"/><Relationship Id="rId362" Type="http://schemas.openxmlformats.org/officeDocument/2006/relationships/handoutMaster" Target="handoutMasters/handoutMaster1.xml"/><Relationship Id="rId201" Type="http://schemas.openxmlformats.org/officeDocument/2006/relationships/slide" Target="slides/slide21.xml"/><Relationship Id="rId222" Type="http://schemas.openxmlformats.org/officeDocument/2006/relationships/slide" Target="slides/slide42.xml"/><Relationship Id="rId243" Type="http://schemas.openxmlformats.org/officeDocument/2006/relationships/slide" Target="slides/slide63.xml"/><Relationship Id="rId264" Type="http://schemas.openxmlformats.org/officeDocument/2006/relationships/slide" Target="slides/slide84.xml"/><Relationship Id="rId285" Type="http://schemas.openxmlformats.org/officeDocument/2006/relationships/slide" Target="slides/slide105.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310" Type="http://schemas.openxmlformats.org/officeDocument/2006/relationships/slide" Target="slides/slide130.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 Target="slides/slide7.xml"/><Relationship Id="rId331" Type="http://schemas.openxmlformats.org/officeDocument/2006/relationships/slide" Target="slides/slide151.xml"/><Relationship Id="rId352" Type="http://schemas.openxmlformats.org/officeDocument/2006/relationships/slide" Target="slides/slide172.xml"/><Relationship Id="rId1" Type="http://schemas.openxmlformats.org/officeDocument/2006/relationships/slideMaster" Target="slideMasters/slideMaster1.xml"/><Relationship Id="rId212" Type="http://schemas.openxmlformats.org/officeDocument/2006/relationships/slide" Target="slides/slide32.xml"/><Relationship Id="rId233" Type="http://schemas.openxmlformats.org/officeDocument/2006/relationships/slide" Target="slides/slide53.xml"/><Relationship Id="rId254" Type="http://schemas.openxmlformats.org/officeDocument/2006/relationships/slide" Target="slides/slide74.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95.xml"/><Relationship Id="rId296" Type="http://schemas.openxmlformats.org/officeDocument/2006/relationships/slide" Target="slides/slide116.xml"/><Relationship Id="rId300" Type="http://schemas.openxmlformats.org/officeDocument/2006/relationships/slide" Target="slides/slide120.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 Target="slides/slide18.xml"/><Relationship Id="rId321" Type="http://schemas.openxmlformats.org/officeDocument/2006/relationships/slide" Target="slides/slide141.xml"/><Relationship Id="rId342" Type="http://schemas.openxmlformats.org/officeDocument/2006/relationships/slide" Target="slides/slide162.xml"/><Relationship Id="rId363" Type="http://schemas.openxmlformats.org/officeDocument/2006/relationships/presProps" Target="presProps.xml"/><Relationship Id="rId202" Type="http://schemas.openxmlformats.org/officeDocument/2006/relationships/slide" Target="slides/slide22.xml"/><Relationship Id="rId223" Type="http://schemas.openxmlformats.org/officeDocument/2006/relationships/slide" Target="slides/slide43.xml"/><Relationship Id="rId244" Type="http://schemas.openxmlformats.org/officeDocument/2006/relationships/slide" Target="slides/slide64.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85.xml"/><Relationship Id="rId286" Type="http://schemas.openxmlformats.org/officeDocument/2006/relationships/slide" Target="slides/slide106.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8.xml"/><Relationship Id="rId311" Type="http://schemas.openxmlformats.org/officeDocument/2006/relationships/slide" Target="slides/slide131.xml"/><Relationship Id="rId332" Type="http://schemas.openxmlformats.org/officeDocument/2006/relationships/slide" Target="slides/slide152.xml"/><Relationship Id="rId353" Type="http://schemas.openxmlformats.org/officeDocument/2006/relationships/slide" Target="slides/slide173.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13" Type="http://schemas.openxmlformats.org/officeDocument/2006/relationships/slide" Target="slides/slide33.xml"/><Relationship Id="rId234"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75.xml"/><Relationship Id="rId276" Type="http://schemas.openxmlformats.org/officeDocument/2006/relationships/slide" Target="slides/slide96.xml"/><Relationship Id="rId297" Type="http://schemas.openxmlformats.org/officeDocument/2006/relationships/slide" Target="slides/slide117.xml"/><Relationship Id="rId40" Type="http://schemas.openxmlformats.org/officeDocument/2006/relationships/slideMaster" Target="slideMasters/slideMaster40.xml"/><Relationship Id="rId115" Type="http://schemas.openxmlformats.org/officeDocument/2006/relationships/slideMaster" Target="slideMasters/slideMaster115.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301" Type="http://schemas.openxmlformats.org/officeDocument/2006/relationships/slide" Target="slides/slide121.xml"/><Relationship Id="rId322" Type="http://schemas.openxmlformats.org/officeDocument/2006/relationships/slide" Target="slides/slide142.xml"/><Relationship Id="rId343" Type="http://schemas.openxmlformats.org/officeDocument/2006/relationships/slide" Target="slides/slide163.xml"/><Relationship Id="rId364" Type="http://schemas.openxmlformats.org/officeDocument/2006/relationships/viewProps" Target="viewProps.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9" Type="http://schemas.openxmlformats.org/officeDocument/2006/relationships/slide" Target="slides/slide19.xml"/><Relationship Id="rId203" Type="http://schemas.openxmlformats.org/officeDocument/2006/relationships/slide" Target="slides/slide23.xml"/><Relationship Id="rId19" Type="http://schemas.openxmlformats.org/officeDocument/2006/relationships/slideMaster" Target="slideMasters/slideMaster19.xml"/><Relationship Id="rId224" Type="http://schemas.openxmlformats.org/officeDocument/2006/relationships/slide" Target="slides/slide44.xml"/><Relationship Id="rId245" Type="http://schemas.openxmlformats.org/officeDocument/2006/relationships/slide" Target="slides/slide65.xml"/><Relationship Id="rId266" Type="http://schemas.openxmlformats.org/officeDocument/2006/relationships/slide" Target="slides/slide86.xml"/><Relationship Id="rId287" Type="http://schemas.openxmlformats.org/officeDocument/2006/relationships/slide" Target="slides/slide107.xml"/><Relationship Id="rId30" Type="http://schemas.openxmlformats.org/officeDocument/2006/relationships/slideMaster" Target="slideMasters/slideMaster3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312" Type="http://schemas.openxmlformats.org/officeDocument/2006/relationships/slide" Target="slides/slide132.xml"/><Relationship Id="rId333" Type="http://schemas.openxmlformats.org/officeDocument/2006/relationships/slide" Target="slides/slide153.xml"/><Relationship Id="rId354" Type="http://schemas.openxmlformats.org/officeDocument/2006/relationships/slide" Target="slides/slide174.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189" Type="http://schemas.openxmlformats.org/officeDocument/2006/relationships/slide" Target="slides/slide9.xml"/><Relationship Id="rId3" Type="http://schemas.openxmlformats.org/officeDocument/2006/relationships/slideMaster" Target="slideMasters/slideMaster3.xml"/><Relationship Id="rId214" Type="http://schemas.openxmlformats.org/officeDocument/2006/relationships/slide" Target="slides/slide34.xml"/><Relationship Id="rId235" Type="http://schemas.openxmlformats.org/officeDocument/2006/relationships/slide" Target="slides/slide55.xml"/><Relationship Id="rId256" Type="http://schemas.openxmlformats.org/officeDocument/2006/relationships/slide" Target="slides/slide76.xml"/><Relationship Id="rId277" Type="http://schemas.openxmlformats.org/officeDocument/2006/relationships/slide" Target="slides/slide97.xml"/><Relationship Id="rId298" Type="http://schemas.openxmlformats.org/officeDocument/2006/relationships/slide" Target="slides/slide118.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302" Type="http://schemas.openxmlformats.org/officeDocument/2006/relationships/slide" Target="slides/slide122.xml"/><Relationship Id="rId323" Type="http://schemas.openxmlformats.org/officeDocument/2006/relationships/slide" Target="slides/slide143.xml"/><Relationship Id="rId344" Type="http://schemas.openxmlformats.org/officeDocument/2006/relationships/slide" Target="slides/slide16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179" Type="http://schemas.openxmlformats.org/officeDocument/2006/relationships/slideMaster" Target="slideMasters/slideMaster179.xml"/><Relationship Id="rId365" Type="http://schemas.openxmlformats.org/officeDocument/2006/relationships/theme" Target="theme/theme1.xml"/><Relationship Id="rId190" Type="http://schemas.openxmlformats.org/officeDocument/2006/relationships/slide" Target="slides/slide10.xml"/><Relationship Id="rId204" Type="http://schemas.openxmlformats.org/officeDocument/2006/relationships/slide" Target="slides/slide24.xml"/><Relationship Id="rId225" Type="http://schemas.openxmlformats.org/officeDocument/2006/relationships/slide" Target="slides/slide45.xml"/><Relationship Id="rId246" Type="http://schemas.openxmlformats.org/officeDocument/2006/relationships/slide" Target="slides/slide66.xml"/><Relationship Id="rId267" Type="http://schemas.openxmlformats.org/officeDocument/2006/relationships/slide" Target="slides/slide87.xml"/><Relationship Id="rId288" Type="http://schemas.openxmlformats.org/officeDocument/2006/relationships/slide" Target="slides/slide10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5B39C09-D289-4508-AD6F-9051396F90C5}" type="datetimeFigureOut">
              <a:rPr lang="en-US" smtClean="0"/>
              <a:pPr/>
              <a:t>12/7/2012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50CEFFA-E2AE-469A-880C-E0CC58FDE9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61D4CB-3184-4E98-8F18-218146968DF0}" type="datetimeFigureOut">
              <a:rPr lang="en-US"/>
              <a:pPr>
                <a:defRPr/>
              </a:pPr>
              <a:t>12/7/2012</a:t>
            </a:fld>
            <a:endParaRPr lang="en-US" dirty="0"/>
          </a:p>
        </p:txBody>
      </p:sp>
      <p:sp>
        <p:nvSpPr>
          <p:cNvPr id="4" name="Slide Image Placeholder 3"/>
          <p:cNvSpPr>
            <a:spLocks noGrp="1" noRot="1" noChangeAspect="1"/>
          </p:cNvSpPr>
          <p:nvPr>
            <p:ph type="sldImg" idx="2"/>
          </p:nvPr>
        </p:nvSpPr>
        <p:spPr>
          <a:xfrm>
            <a:off x="1143000" y="685800"/>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6A94703-A0FA-44FC-AC16-DAE075E6C87E}" type="slidenum">
              <a:rPr lang="en-US"/>
              <a:pPr>
                <a:defRPr/>
              </a:pPr>
              <a:t>‹#›</a:t>
            </a:fld>
            <a:endParaRPr lang="en-US" dirty="0"/>
          </a:p>
        </p:txBody>
      </p:sp>
    </p:spTree>
    <p:extLst>
      <p:ext uri="{BB962C8B-B14F-4D97-AF65-F5344CB8AC3E}">
        <p14:creationId xmlns:p14="http://schemas.microsoft.com/office/powerpoint/2010/main" xmlns="" val="418068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6A94703-A0FA-44FC-AC16-DAE075E6C87E}"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3ACECC48-D39D-4633-B3C4-7DBE536B8F35}"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550" y="8828890"/>
            <a:ext cx="2971903" cy="465929"/>
          </a:xfrm>
          <a:prstGeom prst="rect">
            <a:avLst/>
          </a:prstGeom>
          <a:noFill/>
          <a:ln w="9525">
            <a:noFill/>
            <a:miter lim="800000"/>
            <a:headEnd/>
            <a:tailEnd/>
          </a:ln>
        </p:spPr>
        <p:txBody>
          <a:bodyPr lIns="90226" tIns="45112" rIns="90226" bIns="45112" anchor="b"/>
          <a:lstStyle/>
          <a:p>
            <a:pPr algn="r" defTabSz="901284"/>
            <a:fld id="{F94F2E86-3C74-45A7-97A0-5EC6CA376A90}" type="slidenum">
              <a:rPr lang="en-US" sz="1200"/>
              <a:pPr algn="r" defTabSz="901284"/>
              <a:t>19</a:t>
            </a:fld>
            <a:endParaRPr lang="en-US" sz="1200" dirty="0"/>
          </a:p>
        </p:txBody>
      </p:sp>
      <p:sp>
        <p:nvSpPr>
          <p:cNvPr id="112643" name="Rectangle 2"/>
          <p:cNvSpPr>
            <a:spLocks noGrp="1" noRot="1" noChangeAspect="1" noChangeArrowheads="1" noTextEdit="1"/>
          </p:cNvSpPr>
          <p:nvPr>
            <p:ph type="sldImg"/>
          </p:nvPr>
        </p:nvSpPr>
        <p:spPr>
          <a:xfrm>
            <a:off x="1119188" y="722313"/>
            <a:ext cx="4619625" cy="3465512"/>
          </a:xfrm>
          <a:ln/>
        </p:spPr>
      </p:sp>
      <p:sp>
        <p:nvSpPr>
          <p:cNvPr id="112644" name="Rectangle 3"/>
          <p:cNvSpPr>
            <a:spLocks noGrp="1" noChangeArrowheads="1"/>
          </p:cNvSpPr>
          <p:nvPr>
            <p:ph type="body" idx="1"/>
          </p:nvPr>
        </p:nvSpPr>
        <p:spPr>
          <a:xfrm>
            <a:off x="914194" y="4442180"/>
            <a:ext cx="5029613" cy="4207627"/>
          </a:xfrm>
          <a:noFill/>
          <a:ln/>
        </p:spPr>
        <p:txBody>
          <a:bodyPr lIns="90226" tIns="45112" rIns="90226" bIns="45112"/>
          <a:lstStyle/>
          <a:p>
            <a:pPr eaLnBrk="1" hangingPunct="1"/>
            <a:r>
              <a:rPr lang="en-US" smtClean="0">
                <a:latin typeface="Arial" pitchFamily="34" charset="0"/>
              </a:rPr>
              <a:t>Rob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2752A9AC-A0E9-4F27-849F-E074BF7AEF05}" type="slidenum">
              <a:rPr lang="en-US" smtClean="0"/>
              <a:pPr/>
              <a:t>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BA4CB438-E77D-4A10-9AE3-835CAA596EB4}" type="slidenum">
              <a:rPr lang="en-US" smtClean="0"/>
              <a:pPr>
                <a:defRPr/>
              </a:pPr>
              <a:t>66</a:t>
            </a:fld>
            <a:endParaRPr lang="en-US" dirty="0"/>
          </a:p>
        </p:txBody>
      </p:sp>
      <p:sp>
        <p:nvSpPr>
          <p:cNvPr id="6" name="Date Placeholder 5"/>
          <p:cNvSpPr>
            <a:spLocks noGrp="1"/>
          </p:cNvSpPr>
          <p:nvPr>
            <p:ph type="dt" sz="quarter" idx="1"/>
          </p:nvPr>
        </p:nvSpPr>
        <p:spPr/>
        <p:txBody>
          <a:bodyPr/>
          <a:lstStyle/>
          <a:p>
            <a:pPr>
              <a:defRPr/>
            </a:pPr>
            <a:r>
              <a:rPr lang="en-US"/>
              <a:t>06/06/2012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E47FC5-9672-41EA-A9CD-DC6CBDE5C977}" type="slidenum">
              <a:rPr lang="en-US" smtClean="0"/>
              <a:pPr/>
              <a:t>121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5BD417-9E13-49ED-B765-53A225C3AC73}" type="slidenum">
              <a:rPr lang="en-US" smtClean="0"/>
              <a:pPr/>
              <a:t>122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68DC6D-4388-4770-8770-A5D0183C2403}" type="slidenum">
              <a:rPr lang="en-US" smtClean="0"/>
              <a:pPr/>
              <a:t>123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258518-E991-417A-B20E-E48B7C98BEDF}" type="slidenum">
              <a:rPr lang="en-US" smtClean="0"/>
              <a:pPr/>
              <a:t>124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TextEdit="1"/>
          </p:cNvSpPr>
          <p:nvPr>
            <p:ph type="sldImg"/>
          </p:nvPr>
        </p:nvSpPr>
        <p:spPr bwMode="auto">
          <a:noFill/>
          <a:ln>
            <a:solidFill>
              <a:srgbClr val="000000"/>
            </a:solidFill>
            <a:miter lim="800000"/>
            <a:headEnd/>
            <a:tailEnd/>
          </a:ln>
        </p:spPr>
      </p:sp>
      <p:sp>
        <p:nvSpPr>
          <p:cNvPr id="18432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TextEdit="1"/>
          </p:cNvSpPr>
          <p:nvPr>
            <p:ph type="sldImg"/>
          </p:nvPr>
        </p:nvSpPr>
        <p:spPr bwMode="auto">
          <a:noFill/>
          <a:ln>
            <a:solidFill>
              <a:srgbClr val="000000"/>
            </a:solidFill>
            <a:miter lim="800000"/>
            <a:headEnd/>
            <a:tailEnd/>
          </a:ln>
        </p:spPr>
      </p:sp>
      <p:sp>
        <p:nvSpPr>
          <p:cNvPr id="18841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a:noFill/>
        </p:spPr>
        <p:txBody>
          <a:bodyPr/>
          <a:lstStyle/>
          <a:p>
            <a:fld id="{4E78E86C-A9A5-4F91-A3C7-25AEF90C61A6}" type="slidenum">
              <a:rPr lang="en-US" smtClean="0"/>
              <a:pPr/>
              <a:t>4</a:t>
            </a:fld>
            <a:endParaRPr lang="en-US" dirty="0" smtClean="0"/>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BD9B3A14-64C0-42CA-A98E-6D6444A7BB13}" type="slidenum">
              <a:rPr lang="en-US" smtClean="0"/>
              <a:pPr/>
              <a:t>149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7EAFDD-D286-4332-AC13-74114D51F74D}" type="slidenum">
              <a:rPr lang="en-US" smtClean="0"/>
              <a:pPr>
                <a:defRPr/>
              </a:pPr>
              <a:t>150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BD9B3A14-64C0-42CA-A98E-6D6444A7BB13}" type="slidenum">
              <a:rPr lang="en-US" smtClean="0"/>
              <a:pPr/>
              <a:t>151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Marketing and Business Development 2011</a:t>
            </a:r>
            <a:endParaRPr lang="en-US"/>
          </a:p>
        </p:txBody>
      </p:sp>
      <p:sp>
        <p:nvSpPr>
          <p:cNvPr id="5" name="Slide Number Placeholder 4"/>
          <p:cNvSpPr>
            <a:spLocks noGrp="1"/>
          </p:cNvSpPr>
          <p:nvPr>
            <p:ph type="sldNum" sz="quarter" idx="11"/>
          </p:nvPr>
        </p:nvSpPr>
        <p:spPr/>
        <p:txBody>
          <a:bodyPr/>
          <a:lstStyle/>
          <a:p>
            <a:pPr>
              <a:defRPr/>
            </a:pPr>
            <a:fld id="{263F11EE-8138-4586-B356-DD6CA0FBC767}" type="slidenum">
              <a:rPr lang="en-US" smtClean="0"/>
              <a:pPr>
                <a:defRPr/>
              </a:pPr>
              <a:t>163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Marketing and Business Development 2011</a:t>
            </a:r>
            <a:endParaRPr lang="en-US"/>
          </a:p>
        </p:txBody>
      </p:sp>
      <p:sp>
        <p:nvSpPr>
          <p:cNvPr id="5" name="Slide Number Placeholder 4"/>
          <p:cNvSpPr>
            <a:spLocks noGrp="1"/>
          </p:cNvSpPr>
          <p:nvPr>
            <p:ph type="sldNum" sz="quarter" idx="11"/>
          </p:nvPr>
        </p:nvSpPr>
        <p:spPr/>
        <p:txBody>
          <a:bodyPr/>
          <a:lstStyle/>
          <a:p>
            <a:pPr>
              <a:defRPr/>
            </a:pPr>
            <a:fld id="{263F11EE-8138-4586-B356-DD6CA0FBC767}" type="slidenum">
              <a:rPr lang="en-US" smtClean="0"/>
              <a:pPr>
                <a:defRPr/>
              </a:pPr>
              <a:t>169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Marketing and Business Development 2011</a:t>
            </a:r>
            <a:endParaRPr lang="en-US"/>
          </a:p>
        </p:txBody>
      </p:sp>
      <p:sp>
        <p:nvSpPr>
          <p:cNvPr id="5" name="Slide Number Placeholder 4"/>
          <p:cNvSpPr>
            <a:spLocks noGrp="1"/>
          </p:cNvSpPr>
          <p:nvPr>
            <p:ph type="sldNum" sz="quarter" idx="11"/>
          </p:nvPr>
        </p:nvSpPr>
        <p:spPr/>
        <p:txBody>
          <a:bodyPr/>
          <a:lstStyle/>
          <a:p>
            <a:pPr>
              <a:defRPr/>
            </a:pPr>
            <a:fld id="{263F11EE-8138-4586-B356-DD6CA0FBC767}" type="slidenum">
              <a:rPr lang="en-US" smtClean="0"/>
              <a:pPr>
                <a:defRPr/>
              </a:pPr>
              <a:t>175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a:noFill/>
        </p:spPr>
        <p:txBody>
          <a:bodyPr/>
          <a:lstStyle/>
          <a:p>
            <a:fld id="{4E78E86C-A9A5-4F91-A3C7-25AEF90C61A6}" type="slidenum">
              <a:rPr lang="en-US" smtClean="0"/>
              <a:pPr/>
              <a:t>6</a:t>
            </a:fld>
            <a:endParaRPr lang="en-US" dirty="0" smtClean="0"/>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6A94703-A0FA-44FC-AC16-DAE075E6C87E}"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latin typeface="Arial" pitchFamily="34" charset="0"/>
              </a:rPr>
              <a:t>Karen</a:t>
            </a:r>
          </a:p>
        </p:txBody>
      </p:sp>
      <p:sp>
        <p:nvSpPr>
          <p:cNvPr id="109572" name="Slide Number Placeholder 3"/>
          <p:cNvSpPr>
            <a:spLocks noGrp="1"/>
          </p:cNvSpPr>
          <p:nvPr>
            <p:ph type="sldNum" sz="quarter" idx="5"/>
          </p:nvPr>
        </p:nvSpPr>
        <p:spPr>
          <a:noFill/>
        </p:spPr>
        <p:txBody>
          <a:bodyPr/>
          <a:lstStyle/>
          <a:p>
            <a:pPr defTabSz="936009"/>
            <a:fld id="{3AB6F99A-C1C5-40A1-8F29-DAB1F8636689}" type="slidenum">
              <a:rPr lang="en-US" smtClean="0">
                <a:latin typeface="Arial" pitchFamily="34" charset="0"/>
              </a:rPr>
              <a:pPr defTabSz="936009"/>
              <a:t>8</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latin typeface="Arial" pitchFamily="34" charset="0"/>
              </a:rPr>
              <a:t>Karen</a:t>
            </a:r>
          </a:p>
        </p:txBody>
      </p:sp>
      <p:sp>
        <p:nvSpPr>
          <p:cNvPr id="109572" name="Slide Number Placeholder 3"/>
          <p:cNvSpPr>
            <a:spLocks noGrp="1"/>
          </p:cNvSpPr>
          <p:nvPr>
            <p:ph type="sldNum" sz="quarter" idx="5"/>
          </p:nvPr>
        </p:nvSpPr>
        <p:spPr>
          <a:noFill/>
        </p:spPr>
        <p:txBody>
          <a:bodyPr/>
          <a:lstStyle/>
          <a:p>
            <a:pPr defTabSz="936009"/>
            <a:fld id="{3AB6F99A-C1C5-40A1-8F29-DAB1F8636689}" type="slidenum">
              <a:rPr lang="en-US" smtClean="0">
                <a:latin typeface="Arial" pitchFamily="34" charset="0"/>
              </a:rPr>
              <a:pPr defTabSz="936009"/>
              <a:t>9</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CDA45D-89D8-49F6-AE3A-422D73363A6A}"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CDA45D-89D8-49F6-AE3A-422D73363A6A}"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3ACECC48-D39D-4633-B3C4-7DBE536B8F35}"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jacksonlewis.com/"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10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1.xml"/></Relationships>
</file>

<file path=ppt/slideLayouts/_rels/slideLayout1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1.xml"/></Relationships>
</file>

<file path=ppt/slideLayouts/_rels/slideLayout1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1.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2.xml"/></Relationships>
</file>

<file path=ppt/slideLayouts/_rels/slideLayout1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11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3.xml"/></Relationships>
</file>

<file path=ppt/slideLayouts/_rels/slideLayout1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3.xml"/></Relationships>
</file>

<file path=ppt/slideLayouts/_rels/slideLayout1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3.xml"/></Relationships>
</file>

<file path=ppt/slideLayouts/_rels/slideLayout1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11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4.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4.xml"/></Relationships>
</file>

<file path=ppt/slideLayouts/_rels/slideLayout1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4.xml"/></Relationships>
</file>

<file path=ppt/slideLayouts/_rels/slideLayout1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12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5.xml"/></Relationships>
</file>

<file path=ppt/slideLayouts/_rels/slideLayout1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5.xml"/></Relationships>
</file>

<file path=ppt/slideLayouts/_rels/slideLayout1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5.xml"/></Relationships>
</file>

<file path=ppt/slideLayouts/_rels/slideLayout1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12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6.xml"/></Relationships>
</file>

<file path=ppt/slideLayouts/_rels/slideLayout1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6.xml"/></Relationships>
</file>

<file path=ppt/slideLayouts/_rels/slideLayout1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13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7.xml"/></Relationships>
</file>

<file path=ppt/slideLayouts/_rels/slideLayout1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7.xml"/></Relationships>
</file>

<file path=ppt/slideLayouts/_rels/slideLayout1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7.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8.xml"/></Relationships>
</file>

<file path=ppt/slideLayouts/_rels/slideLayout1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8.xml"/></Relationships>
</file>

<file path=ppt/slideLayouts/_rels/slideLayout1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9.xml"/></Relationships>
</file>

<file path=ppt/slideLayouts/_rels/slideLayout1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9.xml"/></Relationships>
</file>

<file path=ppt/slideLayouts/_rels/slideLayout1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2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0.xml"/></Relationships>
</file>

<file path=ppt/slideLayouts/_rels/slideLayout1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0.xml"/></Relationships>
</file>

<file path=ppt/slideLayouts/_rels/slideLayout1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1.xml"/></Relationships>
</file>

<file path=ppt/slideLayouts/_rels/slideLayout1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1.xml"/></Relationships>
</file>

<file path=ppt/slideLayouts/_rels/slideLayout1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2.xml"/></Relationships>
</file>

<file path=ppt/slideLayouts/_rels/slideLayout1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2.xml"/></Relationships>
</file>

<file path=ppt/slideLayouts/_rels/slideLayout1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3.xml"/></Relationships>
</file>

<file path=ppt/slideLayouts/_rels/slideLayout1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3.xml"/></Relationships>
</file>

<file path=ppt/slideLayouts/_rels/slideLayout1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4.xml"/></Relationships>
</file>

<file path=ppt/slideLayouts/_rels/slideLayout1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4.xml"/></Relationships>
</file>

<file path=ppt/slideLayouts/_rels/slideLayout1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5.xml"/></Relationships>
</file>

<file path=ppt/slideLayouts/_rels/slideLayout1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5.xml"/></Relationships>
</file>

<file path=ppt/slideLayouts/_rels/slideLayout1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6.xml"/></Relationships>
</file>

<file path=ppt/slideLayouts/_rels/slideLayout1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6.xml"/></Relationships>
</file>

<file path=ppt/slideLayouts/_rels/slideLayout1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7.xml"/></Relationships>
</file>

<file path=ppt/slideLayouts/_rels/slideLayout1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7.xml"/></Relationships>
</file>

<file path=ppt/slideLayouts/_rels/slideLayout1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8.xml"/></Relationships>
</file>

<file path=ppt/slideLayouts/_rels/slideLayout1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8.xml"/></Relationships>
</file>

<file path=ppt/slideLayouts/_rels/slideLayout1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9.xml"/></Relationships>
</file>

<file path=ppt/slideLayouts/_rels/slideLayout1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39.xml"/></Relationships>
</file>

<file path=ppt/slideLayouts/_rels/slideLayout1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39.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0.xml"/></Relationships>
</file>

<file path=ppt/slideLayouts/_rels/slideLayout19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0.xml"/></Relationships>
</file>

<file path=ppt/slideLayouts/_rels/slideLayout2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0.xml"/></Relationships>
</file>

<file path=ppt/slideLayouts/_rels/slideLayout2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1.xml"/><Relationship Id="rId4" Type="http://schemas.openxmlformats.org/officeDocument/2006/relationships/hyperlink" Target="http://www.jacksonlewis.com/" TargetMode="Externa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1.xml"/></Relationships>
</file>

<file path=ppt/slideLayouts/_rels/slideLayout2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1.xml"/></Relationships>
</file>

<file path=ppt/slideLayouts/_rels/slideLayout2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1.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2.xml"/><Relationship Id="rId4" Type="http://schemas.openxmlformats.org/officeDocument/2006/relationships/hyperlink" Target="http://www.jacksonlewis.com/" TargetMode="Externa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2.xml"/></Relationships>
</file>

<file path=ppt/slideLayouts/_rels/slideLayout2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2.xml"/></Relationships>
</file>

<file path=ppt/slideLayouts/_rels/slideLayout2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2.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3.xml"/></Relationships>
</file>

<file path=ppt/slideLayouts/_rels/slideLayout2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3.xml"/></Relationships>
</file>

<file path=ppt/slideLayouts/_rels/slideLayout2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4.xml"/></Relationships>
</file>

<file path=ppt/slideLayouts/_rels/slideLayout2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4.xml"/></Relationships>
</file>

<file path=ppt/slideLayouts/_rels/slideLayout2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4.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5.xml"/></Relationships>
</file>

<file path=ppt/slideLayouts/_rels/slideLayout2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5.xml"/></Relationships>
</file>

<file path=ppt/slideLayouts/_rels/slideLayout2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6.xml"/></Relationships>
</file>

<file path=ppt/slideLayouts/_rels/slideLayout2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6.xml"/></Relationships>
</file>

<file path=ppt/slideLayouts/_rels/slideLayout2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6.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7.xml"/></Relationships>
</file>

<file path=ppt/slideLayouts/_rels/slideLayout2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7.xml"/></Relationships>
</file>

<file path=ppt/slideLayouts/_rels/slideLayout2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8.xml"/></Relationships>
</file>

<file path=ppt/slideLayouts/_rels/slideLayout2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8.xml"/></Relationships>
</file>

<file path=ppt/slideLayouts/_rels/slideLayout2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8.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9.xml"/></Relationships>
</file>

<file path=ppt/slideLayouts/_rels/slideLayout2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49.xml"/></Relationships>
</file>

<file path=ppt/slideLayouts/_rels/slideLayout2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49.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0.xml"/></Relationships>
</file>

<file path=ppt/slideLayouts/_rels/slideLayout2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0.xml"/></Relationships>
</file>

<file path=ppt/slideLayouts/_rels/slideLayout2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0.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1.xml"/></Relationships>
</file>

<file path=ppt/slideLayouts/_rels/slideLayout2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1.xml"/></Relationships>
</file>

<file path=ppt/slideLayouts/_rels/slideLayout2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1.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2.xml"/></Relationships>
</file>

<file path=ppt/slideLayouts/_rels/slideLayout2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2.xml"/></Relationships>
</file>

<file path=ppt/slideLayouts/_rels/slideLayout2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2.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2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3.xml"/></Relationships>
</file>

<file path=ppt/slideLayouts/_rels/slideLayout2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3.xml"/></Relationships>
</file>

<file path=ppt/slideLayouts/_rels/slideLayout2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3.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4.xml"/></Relationships>
</file>

<file path=ppt/slideLayouts/_rels/slideLayout2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4.xml"/></Relationships>
</file>

<file path=ppt/slideLayouts/_rels/slideLayout2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2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5.xml"/></Relationships>
</file>

<file path=ppt/slideLayouts/_rels/slideLayout2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5.xml"/></Relationships>
</file>

<file path=ppt/slideLayouts/_rels/slideLayout2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6.xml"/></Relationships>
</file>

<file path=ppt/slideLayouts/_rels/slideLayout2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6.xml"/></Relationships>
</file>

<file path=ppt/slideLayouts/_rels/slideLayout2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6.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2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7.xml"/></Relationships>
</file>

<file path=ppt/slideLayouts/_rels/slideLayout2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7.xml"/></Relationships>
</file>

<file path=ppt/slideLayouts/_rels/slideLayout2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8.xml"/></Relationships>
</file>

<file path=ppt/slideLayouts/_rels/slideLayout2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8.xml"/></Relationships>
</file>

<file path=ppt/slideLayouts/_rels/slideLayout2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8.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2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9.xml"/></Relationships>
</file>

<file path=ppt/slideLayouts/_rels/slideLayout2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59.xml"/></Relationships>
</file>

<file path=ppt/slideLayouts/_rels/slideLayout2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59.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xml"/></Relationships>
</file>

<file path=ppt/slideLayouts/_rels/slideLayout3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0.xml"/></Relationships>
</file>

<file path=ppt/slideLayouts/_rels/slideLayout3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0.xml"/></Relationships>
</file>

<file path=ppt/slideLayouts/_rels/slideLayout3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1.xml"/></Relationships>
</file>

<file path=ppt/slideLayouts/_rels/slideLayout3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1.xml"/></Relationships>
</file>

<file path=ppt/slideLayouts/_rels/slideLayout3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1.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xml"/></Relationships>
</file>

<file path=ppt/slideLayouts/_rels/slideLayout3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2.xml"/></Relationships>
</file>

<file path=ppt/slideLayouts/_rels/slideLayout3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2.xml"/></Relationships>
</file>

<file path=ppt/slideLayouts/_rels/slideLayout3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2.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3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3.xml"/></Relationships>
</file>

<file path=ppt/slideLayouts/_rels/slideLayout3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3.xml"/></Relationships>
</file>

<file path=ppt/slideLayouts/_rels/slideLayout3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3.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4.xml"/></Relationships>
</file>

<file path=ppt/slideLayouts/_rels/slideLayout3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4.xml"/></Relationships>
</file>

<file path=ppt/slideLayouts/_rels/slideLayout3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4.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3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5.xml"/></Relationships>
</file>

<file path=ppt/slideLayouts/_rels/slideLayout3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5.xml"/></Relationships>
</file>

<file path=ppt/slideLayouts/_rels/slideLayout3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5.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6.xml"/></Relationships>
</file>

<file path=ppt/slideLayouts/_rels/slideLayout3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6.xml"/></Relationships>
</file>

<file path=ppt/slideLayouts/_rels/slideLayout3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6.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3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7.xml"/></Relationships>
</file>

<file path=ppt/slideLayouts/_rels/slideLayout3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7.xml"/></Relationships>
</file>

<file path=ppt/slideLayouts/_rels/slideLayout3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7.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xml"/></Relationships>
</file>

<file path=ppt/slideLayouts/_rels/slideLayout3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8.xml"/></Relationships>
</file>

<file path=ppt/slideLayouts/_rels/slideLayout3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8.xml"/></Relationships>
</file>

<file path=ppt/slideLayouts/_rels/slideLayout3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3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9.xml"/></Relationships>
</file>

<file path=ppt/slideLayouts/_rels/slideLayout3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69.xml"/></Relationships>
</file>

<file path=ppt/slideLayouts/_rels/slideLayout3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69.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xml"/></Relationships>
</file>

<file path=ppt/slideLayouts/_rels/slideLayout3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0.xml"/></Relationships>
</file>

<file path=ppt/slideLayouts/_rels/slideLayout3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0.xml"/></Relationships>
</file>

<file path=ppt/slideLayouts/_rels/slideLayout3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0.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3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1.xml"/></Relationships>
</file>

<file path=ppt/slideLayouts/_rels/slideLayout3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1.xml"/></Relationships>
</file>

<file path=ppt/slideLayouts/_rels/slideLayout3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1.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xml"/></Relationships>
</file>

<file path=ppt/slideLayouts/_rels/slideLayout3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2.xml"/></Relationships>
</file>

<file path=ppt/slideLayouts/_rels/slideLayout3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2.xml"/></Relationships>
</file>

<file path=ppt/slideLayouts/_rels/slideLayout3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2.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3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3.xml"/></Relationships>
</file>

<file path=ppt/slideLayouts/_rels/slideLayout3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3.xml"/></Relationships>
</file>

<file path=ppt/slideLayouts/_rels/slideLayout3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3.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3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4.xml"/></Relationships>
</file>

<file path=ppt/slideLayouts/_rels/slideLayout3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4.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3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5.xml"/></Relationships>
</file>

<file path=ppt/slideLayouts/_rels/slideLayout3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5.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3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6.xml"/></Relationships>
</file>

<file path=ppt/slideLayouts/_rels/slideLayout3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6.xml"/></Relationships>
</file>

<file path=ppt/slideLayouts/_rels/slideLayout3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6.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3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7.xml"/></Relationships>
</file>

<file path=ppt/slideLayouts/_rels/slideLayout3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7.xml"/></Relationships>
</file>

<file path=ppt/slideLayouts/_rels/slideLayout3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7.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xml"/></Relationships>
</file>

<file path=ppt/slideLayouts/_rels/slideLayout3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8.xml"/></Relationships>
</file>

<file path=ppt/slideLayouts/_rels/slideLayout3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8.xml"/></Relationships>
</file>

<file path=ppt/slideLayouts/_rels/slideLayout3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8.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3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9.xml"/></Relationships>
</file>

<file path=ppt/slideLayouts/_rels/slideLayout3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79.xml"/></Relationships>
</file>

<file path=ppt/slideLayouts/_rels/slideLayout3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79.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xml"/></Relationships>
</file>

<file path=ppt/slideLayouts/_rels/slideLayout4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0.xml"/></Relationships>
</file>

<file path=ppt/slideLayouts/_rels/slideLayout4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0.xml"/></Relationships>
</file>

<file path=ppt/slideLayouts/_rels/slideLayout4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0.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4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1.xml"/></Relationships>
</file>

<file path=ppt/slideLayouts/_rels/slideLayout4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1.xml"/></Relationships>
</file>

<file path=ppt/slideLayouts/_rels/slideLayout4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1.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xml"/></Relationships>
</file>

<file path=ppt/slideLayouts/_rels/slideLayout4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2.xml"/></Relationships>
</file>

<file path=ppt/slideLayouts/_rels/slideLayout4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2.xml"/></Relationships>
</file>

<file path=ppt/slideLayouts/_rels/slideLayout4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2.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4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3.xml"/></Relationships>
</file>

<file path=ppt/slideLayouts/_rels/slideLayout4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3.xml"/></Relationships>
</file>

<file path=ppt/slideLayouts/_rels/slideLayout4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3.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4.xml"/></Relationships>
</file>

<file path=ppt/slideLayouts/_rels/slideLayout4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4.xml"/></Relationships>
</file>

<file path=ppt/slideLayouts/_rels/slideLayout4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4.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4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5.xml"/></Relationships>
</file>

<file path=ppt/slideLayouts/_rels/slideLayout4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5.xml"/></Relationships>
</file>

<file path=ppt/slideLayouts/_rels/slideLayout4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5.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4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6.xml"/></Relationships>
</file>

<file path=ppt/slideLayouts/_rels/slideLayout4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6.xml"/></Relationships>
</file>

<file path=ppt/slideLayouts/_rels/slideLayout4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6.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4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7.xml"/></Relationships>
</file>

<file path=ppt/slideLayouts/_rels/slideLayout4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7.xml"/></Relationships>
</file>

<file path=ppt/slideLayouts/_rels/slideLayout4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7.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4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xml"/></Relationships>
</file>

<file path=ppt/slideLayouts/_rels/slideLayout4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8.xml"/></Relationships>
</file>

<file path=ppt/slideLayouts/_rels/slideLayout4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8.xml"/></Relationships>
</file>

<file path=ppt/slideLayouts/_rels/slideLayout4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8.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4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9.xml"/></Relationships>
</file>

<file path=ppt/slideLayouts/_rels/slideLayout4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89.xml"/></Relationships>
</file>

<file path=ppt/slideLayouts/_rels/slideLayout4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89.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xml"/></Relationships>
</file>

<file path=ppt/slideLayouts/_rels/slideLayout4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0.xml"/></Relationships>
</file>

<file path=ppt/slideLayouts/_rels/slideLayout4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0.xml"/></Relationships>
</file>

<file path=ppt/slideLayouts/_rels/slideLayout4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0.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4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1.xml"/></Relationships>
</file>

<file path=ppt/slideLayouts/_rels/slideLayout4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1.xml"/></Relationships>
</file>

<file path=ppt/slideLayouts/_rels/slideLayout4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1.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xml"/></Relationships>
</file>

<file path=ppt/slideLayouts/_rels/slideLayout4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2.xml"/></Relationships>
</file>

<file path=ppt/slideLayouts/_rels/slideLayout4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2.xml"/></Relationships>
</file>

<file path=ppt/slideLayouts/_rels/slideLayout4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2.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4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3.xml"/></Relationships>
</file>

<file path=ppt/slideLayouts/_rels/slideLayout4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3.xml"/></Relationships>
</file>

<file path=ppt/slideLayouts/_rels/slideLayout4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3.xml"/></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4.xml"/></Relationships>
</file>

<file path=ppt/slideLayouts/_rels/slideLayout4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4.xml"/></Relationships>
</file>

<file path=ppt/slideLayouts/_rels/slideLayout4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4.xml"/></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4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5.xml"/></Relationships>
</file>

<file path=ppt/slideLayouts/_rels/slideLayout4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5.xml"/></Relationships>
</file>

<file path=ppt/slideLayouts/_rels/slideLayout4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5.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4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6.xml"/></Relationships>
</file>

<file path=ppt/slideLayouts/_rels/slideLayout4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6.xml"/></Relationships>
</file>

<file path=ppt/slideLayouts/_rels/slideLayout4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6.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4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7.xml"/></Relationships>
</file>

<file path=ppt/slideLayouts/_rels/slideLayout4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7.xml"/></Relationships>
</file>

<file path=ppt/slideLayouts/_rels/slideLayout4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7.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8.xml"/></Relationships>
</file>

<file path=ppt/slideLayouts/_rels/slideLayout4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8.xml"/></Relationships>
</file>

<file path=ppt/slideLayouts/_rels/slideLayout4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8.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4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9.xml"/></Relationships>
</file>

<file path=ppt/slideLayouts/_rels/slideLayout4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99.xml"/></Relationships>
</file>

<file path=ppt/slideLayouts/_rels/slideLayout4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99.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xml"/></Relationships>
</file>

<file path=ppt/slideLayouts/_rels/slideLayout5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0.xml"/></Relationships>
</file>

<file path=ppt/slideLayouts/_rels/slideLayout5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0.xml"/></Relationships>
</file>

<file path=ppt/slideLayouts/_rels/slideLayout5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0.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5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1.xml"/></Relationships>
</file>

<file path=ppt/slideLayouts/_rels/slideLayout5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1.xml"/></Relationships>
</file>

<file path=ppt/slideLayouts/_rels/slideLayout5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1.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xml"/></Relationships>
</file>

<file path=ppt/slideLayouts/_rels/slideLayout5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2.xml"/></Relationships>
</file>

<file path=ppt/slideLayouts/_rels/slideLayout5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2.xml"/></Relationships>
</file>

<file path=ppt/slideLayouts/_rels/slideLayout5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2.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5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3.xml"/></Relationships>
</file>

<file path=ppt/slideLayouts/_rels/slideLayout5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3.xml"/></Relationships>
</file>

<file path=ppt/slideLayouts/_rels/slideLayout5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3.xml"/></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5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4.xml"/></Relationships>
</file>

<file path=ppt/slideLayouts/_rels/slideLayout5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4.xml"/></Relationships>
</file>

<file path=ppt/slideLayouts/_rels/slideLayout5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4.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5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5.xml"/></Relationships>
</file>

<file path=ppt/slideLayouts/_rels/slideLayout5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5.xml"/></Relationships>
</file>

<file path=ppt/slideLayouts/_rels/slideLayout5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5.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hyperlink" Target="http://www.jacksonlewis.com/" TargetMode="External"/></Relationships>
</file>

<file path=ppt/slideLayouts/_rels/slideLayout5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6.xml"/></Relationships>
</file>

<file path=ppt/slideLayouts/_rels/slideLayout5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6.xml"/></Relationships>
</file>

<file path=ppt/slideLayouts/_rels/slideLayout5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6.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7.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7.xml"/></Relationships>
</file>

<file path=ppt/slideLayouts/_rels/slideLayout5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7.xml"/></Relationships>
</file>

<file path=ppt/slideLayouts/_rels/slideLayout5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7.xml"/></Relationships>
</file>

<file path=ppt/slideLayouts/_rels/slideLayout5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xml"/></Relationships>
</file>

<file path=ppt/slideLayouts/_rels/slideLayout5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8.xml"/></Relationships>
</file>

<file path=ppt/slideLayouts/_rels/slideLayout5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8.xml"/></Relationships>
</file>

<file path=ppt/slideLayouts/_rels/slideLayout5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8.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0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5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9.xml"/></Relationships>
</file>

<file path=ppt/slideLayouts/_rels/slideLayout5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09.xml"/></Relationships>
</file>

<file path=ppt/slideLayouts/_rels/slideLayout5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09.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xml"/></Relationships>
</file>

<file path=ppt/slideLayouts/_rels/slideLayout5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0.xml"/></Relationships>
</file>

<file path=ppt/slideLayouts/_rels/slideLayout5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0.xml"/></Relationships>
</file>

<file path=ppt/slideLayouts/_rels/slideLayout5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0.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5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1.xml"/></Relationships>
</file>

<file path=ppt/slideLayouts/_rels/slideLayout5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1.xml"/></Relationships>
</file>

<file path=ppt/slideLayouts/_rels/slideLayout5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1.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xml"/></Relationships>
</file>

<file path=ppt/slideLayouts/_rels/slideLayout5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2.xml"/></Relationships>
</file>

<file path=ppt/slideLayouts/_rels/slideLayout5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2.xml"/></Relationships>
</file>

<file path=ppt/slideLayouts/_rels/slideLayout5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2.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5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3.xml"/></Relationships>
</file>

<file path=ppt/slideLayouts/_rels/slideLayout5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3.xml"/></Relationships>
</file>

<file path=ppt/slideLayouts/_rels/slideLayout5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3.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4.xml"/></Relationships>
</file>

<file path=ppt/slideLayouts/_rels/slideLayout5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4.xml"/></Relationships>
</file>

<file path=ppt/slideLayouts/_rels/slideLayout5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4.xml"/></Relationships>
</file>

<file path=ppt/slideLayouts/_rels/slideLayout5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5.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5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5.xml"/></Relationships>
</file>

<file path=ppt/slideLayouts/_rels/slideLayout5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5.xml"/></Relationships>
</file>

<file path=ppt/slideLayouts/_rels/slideLayout5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5.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6.xml"/></Relationships>
</file>

<file path=ppt/slideLayouts/_rels/slideLayout5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6.xml"/></Relationships>
</file>

<file path=ppt/slideLayouts/_rels/slideLayout5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6.xml"/></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5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7.xml"/></Relationships>
</file>

<file path=ppt/slideLayouts/_rels/slideLayout5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7.xml"/></Relationships>
</file>

<file path=ppt/slideLayouts/_rels/slideLayout5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7.xml"/></Relationships>
</file>

<file path=ppt/slideLayouts/_rels/slideLayout5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xml"/></Relationships>
</file>

<file path=ppt/slideLayouts/_rels/slideLayout5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8.xml"/></Relationships>
</file>

<file path=ppt/slideLayouts/_rels/slideLayout5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8.xml"/></Relationships>
</file>

<file path=ppt/slideLayouts/_rels/slideLayout5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8.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1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5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9.xml"/></Relationships>
</file>

<file path=ppt/slideLayouts/_rels/slideLayout5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19.xml"/></Relationships>
</file>

<file path=ppt/slideLayouts/_rels/slideLayout5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19.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xml"/></Relationships>
</file>

<file path=ppt/slideLayouts/_rels/slideLayout6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0.xml"/></Relationships>
</file>

<file path=ppt/slideLayouts/_rels/slideLayout6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0.xml"/></Relationships>
</file>

<file path=ppt/slideLayouts/_rels/slideLayout6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0.xml"/></Relationships>
</file>

<file path=ppt/slideLayouts/_rels/slideLayout6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6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1.xml"/></Relationships>
</file>

<file path=ppt/slideLayouts/_rels/slideLayout6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1.xml"/></Relationships>
</file>

<file path=ppt/slideLayouts/_rels/slideLayout6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1.xml"/></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xml"/></Relationships>
</file>

<file path=ppt/slideLayouts/_rels/slideLayout6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2.xml"/></Relationships>
</file>

<file path=ppt/slideLayouts/_rels/slideLayout6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2.xml"/></Relationships>
</file>

<file path=ppt/slideLayouts/_rels/slideLayout6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2.xml"/></Relationships>
</file>

<file path=ppt/slideLayouts/_rels/slideLayout6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3.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6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3.xml"/></Relationships>
</file>

<file path=ppt/slideLayouts/_rels/slideLayout6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3.xml"/></Relationships>
</file>

<file path=ppt/slideLayouts/_rels/slideLayout6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3.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4.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6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4.xml"/></Relationships>
</file>

<file path=ppt/slideLayouts/_rels/slideLayout6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4.xml"/></Relationships>
</file>

<file path=ppt/slideLayouts/_rels/slideLayout6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4.xml"/></Relationships>
</file>

<file path=ppt/slideLayouts/_rels/slideLayout6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6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5.xml"/></Relationships>
</file>

<file path=ppt/slideLayouts/_rels/slideLayout6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5.xml"/></Relationships>
</file>

<file path=ppt/slideLayouts/_rels/slideLayout6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5.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6.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6.xml"/></Relationships>
</file>

<file path=ppt/slideLayouts/_rels/slideLayout6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6.xml"/></Relationships>
</file>

<file path=ppt/slideLayouts/_rels/slideLayout6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6.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7.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6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7.xml"/></Relationships>
</file>

<file path=ppt/slideLayouts/_rels/slideLayout6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7.xml"/></Relationships>
</file>

<file path=ppt/slideLayouts/_rels/slideLayout6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7.xml"/></Relationships>
</file>

<file path=ppt/slideLayouts/_rels/slideLayout6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6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xml"/></Relationships>
</file>

<file path=ppt/slideLayouts/_rels/slideLayout6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8.xml"/></Relationships>
</file>

<file path=ppt/slideLayouts/_rels/slideLayout6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8.xml"/></Relationships>
</file>

<file path=ppt/slideLayouts/_rels/slideLayout6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8.xml"/></Relationships>
</file>

<file path=ppt/slideLayouts/_rels/slideLayout6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2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6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9.xml"/></Relationships>
</file>

<file path=ppt/slideLayouts/_rels/slideLayout6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29.xml"/></Relationships>
</file>

<file path=ppt/slideLayouts/_rels/slideLayout6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29.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xml"/></Relationships>
</file>

<file path=ppt/slideLayouts/_rels/slideLayout6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0.xml"/></Relationships>
</file>

<file path=ppt/slideLayouts/_rels/slideLayout6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0.xml"/></Relationships>
</file>

<file path=ppt/slideLayouts/_rels/slideLayout6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0.xml"/></Relationships>
</file>

<file path=ppt/slideLayouts/_rels/slideLayout6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6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1.xml"/></Relationships>
</file>

<file path=ppt/slideLayouts/_rels/slideLayout6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1.xml"/></Relationships>
</file>

<file path=ppt/slideLayouts/_rels/slideLayout6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1.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xml"/></Relationships>
</file>

<file path=ppt/slideLayouts/_rels/slideLayout6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2.xml"/></Relationships>
</file>

<file path=ppt/slideLayouts/_rels/slideLayout6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2.xml"/></Relationships>
</file>

<file path=ppt/slideLayouts/_rels/slideLayout6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2.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3.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6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3.xml"/></Relationships>
</file>

<file path=ppt/slideLayouts/_rels/slideLayout6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3.xml"/></Relationships>
</file>

<file path=ppt/slideLayouts/_rels/slideLayout6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3.xml"/></Relationships>
</file>

<file path=ppt/slideLayouts/_rels/slideLayout6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4.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6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4.xml"/></Relationships>
</file>

<file path=ppt/slideLayouts/_rels/slideLayout6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4.xml"/></Relationships>
</file>

<file path=ppt/slideLayouts/_rels/slideLayout6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4.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5.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6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5.xml"/></Relationships>
</file>

<file path=ppt/slideLayouts/_rels/slideLayout6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5.xml"/></Relationships>
</file>

<file path=ppt/slideLayouts/_rels/slideLayout6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5.xml"/></Relationships>
</file>

<file path=ppt/slideLayouts/_rels/slideLayout6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6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6.xml"/></Relationships>
</file>

<file path=ppt/slideLayouts/_rels/slideLayout6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6.xml"/></Relationships>
</file>

<file path=ppt/slideLayouts/_rels/slideLayout6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6.xml"/></Relationships>
</file>

<file path=ppt/slideLayouts/_rels/slideLayout6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6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7.xml"/></Relationships>
</file>

<file path=ppt/slideLayouts/_rels/slideLayout6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7.xml"/></Relationships>
</file>

<file path=ppt/slideLayouts/_rels/slideLayout6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7.xml"/></Relationships>
</file>

<file path=ppt/slideLayouts/_rels/slideLayout6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6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xml"/></Relationships>
</file>

<file path=ppt/slideLayouts/_rels/slideLayout6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8.xml"/></Relationships>
</file>

<file path=ppt/slideLayouts/_rels/slideLayout6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8.xml"/></Relationships>
</file>

<file path=ppt/slideLayouts/_rels/slideLayout6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8.xml"/></Relationships>
</file>

<file path=ppt/slideLayouts/_rels/slideLayout6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39.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9.xml"/></Relationships>
</file>

<file path=ppt/slideLayouts/_rels/slideLayout6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39.xml"/></Relationships>
</file>

<file path=ppt/slideLayouts/_rels/slideLayout6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39.xml"/></Relationships>
</file>

<file path=ppt/slideLayouts/_rels/slideLayout6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0.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xml"/></Relationships>
</file>

<file path=ppt/slideLayouts/_rels/slideLayout7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0.xml"/></Relationships>
</file>

<file path=ppt/slideLayouts/_rels/slideLayout7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0.xml"/></Relationships>
</file>

<file path=ppt/slideLayouts/_rels/slideLayout7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0.xml"/></Relationships>
</file>

<file path=ppt/slideLayouts/_rels/slideLayout7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1.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7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1.xml"/></Relationships>
</file>

<file path=ppt/slideLayouts/_rels/slideLayout7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1.xml"/></Relationships>
</file>

<file path=ppt/slideLayouts/_rels/slideLayout7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1.xml"/></Relationships>
</file>

<file path=ppt/slideLayouts/_rels/slideLayout7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2.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xml"/></Relationships>
</file>

<file path=ppt/slideLayouts/_rels/slideLayout7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2.xml"/></Relationships>
</file>

<file path=ppt/slideLayouts/_rels/slideLayout7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2.xml"/></Relationships>
</file>

<file path=ppt/slideLayouts/_rels/slideLayout7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2.xml"/></Relationships>
</file>

<file path=ppt/slideLayouts/_rels/slideLayout7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7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3.xml"/></Relationships>
</file>

<file path=ppt/slideLayouts/_rels/slideLayout7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3.xml"/></Relationships>
</file>

<file path=ppt/slideLayouts/_rels/slideLayout7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3.xml"/></Relationships>
</file>

<file path=ppt/slideLayouts/_rels/slideLayout7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4.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7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4.xml"/></Relationships>
</file>

<file path=ppt/slideLayouts/_rels/slideLayout7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4.xml"/></Relationships>
</file>

<file path=ppt/slideLayouts/_rels/slideLayout7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4.xml"/></Relationships>
</file>

<file path=ppt/slideLayouts/_rels/slideLayout7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5.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7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5.xml"/></Relationships>
</file>

<file path=ppt/slideLayouts/_rels/slideLayout7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5.xml"/></Relationships>
</file>

<file path=ppt/slideLayouts/_rels/slideLayout7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5.xml"/></Relationships>
</file>

<file path=ppt/slideLayouts/_rels/slideLayout7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6.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6.xml"/></Relationships>
</file>

<file path=ppt/slideLayouts/_rels/slideLayout7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6.xml"/></Relationships>
</file>

<file path=ppt/slideLayouts/_rels/slideLayout7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6.xml"/></Relationships>
</file>

<file path=ppt/slideLayouts/_rels/slideLayout7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7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7.xml"/></Relationships>
</file>

<file path=ppt/slideLayouts/_rels/slideLayout7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7.xml"/></Relationships>
</file>

<file path=ppt/slideLayouts/_rels/slideLayout7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7.xml"/></Relationships>
</file>

<file path=ppt/slideLayouts/_rels/slideLayout7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7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xml"/></Relationships>
</file>

<file path=ppt/slideLayouts/_rels/slideLayout7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8.xml"/></Relationships>
</file>

<file path=ppt/slideLayouts/_rels/slideLayout7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8.xml"/></Relationships>
</file>

<file path=ppt/slideLayouts/_rels/slideLayout7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8.xml"/></Relationships>
</file>

<file path=ppt/slideLayouts/_rels/slideLayout7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49.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7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9.xml"/></Relationships>
</file>

<file path=ppt/slideLayouts/_rels/slideLayout7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49.xml"/></Relationships>
</file>

<file path=ppt/slideLayouts/_rels/slideLayout7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49.xml"/></Relationships>
</file>

<file path=ppt/slideLayouts/_rels/slideLayout7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0.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xml"/></Relationships>
</file>

<file path=ppt/slideLayouts/_rels/slideLayout7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0.xml"/></Relationships>
</file>

<file path=ppt/slideLayouts/_rels/slideLayout7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0.xml"/></Relationships>
</file>

<file path=ppt/slideLayouts/_rels/slideLayout7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0.xml"/></Relationships>
</file>

<file path=ppt/slideLayouts/_rels/slideLayout7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1.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7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1.xml"/></Relationships>
</file>

<file path=ppt/slideLayouts/_rels/slideLayout7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1.xml"/></Relationships>
</file>

<file path=ppt/slideLayouts/_rels/slideLayout7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1.xml"/></Relationships>
</file>

<file path=ppt/slideLayouts/_rels/slideLayout7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2.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xml"/></Relationships>
</file>

<file path=ppt/slideLayouts/_rels/slideLayout7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2.xml"/></Relationships>
</file>

<file path=ppt/slideLayouts/_rels/slideLayout7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2.xml"/></Relationships>
</file>

<file path=ppt/slideLayouts/_rels/slideLayout7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2.xml"/></Relationships>
</file>

<file path=ppt/slideLayouts/_rels/slideLayout7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7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3.xml"/></Relationships>
</file>

<file path=ppt/slideLayouts/_rels/slideLayout7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3.xml"/></Relationships>
</file>

<file path=ppt/slideLayouts/_rels/slideLayout7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3.xml"/></Relationships>
</file>

<file path=ppt/slideLayouts/_rels/slideLayout7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7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4.xml"/></Relationships>
</file>

<file path=ppt/slideLayouts/_rels/slideLayout7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4.xml"/></Relationships>
</file>

<file path=ppt/slideLayouts/_rels/slideLayout7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4.xml"/></Relationships>
</file>

<file path=ppt/slideLayouts/_rels/slideLayout7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5.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7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5.xml"/></Relationships>
</file>

<file path=ppt/slideLayouts/_rels/slideLayout7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5.xml"/></Relationships>
</file>

<file path=ppt/slideLayouts/_rels/slideLayout7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5.xml"/></Relationships>
</file>

<file path=ppt/slideLayouts/_rels/slideLayout7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6.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7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6.xml"/></Relationships>
</file>

<file path=ppt/slideLayouts/_rels/slideLayout7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6.xml"/></Relationships>
</file>

<file path=ppt/slideLayouts/_rels/slideLayout7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6.xml"/></Relationships>
</file>

<file path=ppt/slideLayouts/_rels/slideLayout7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7.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7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7.xml"/></Relationships>
</file>

<file path=ppt/slideLayouts/_rels/slideLayout7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7.xml"/></Relationships>
</file>

<file path=ppt/slideLayouts/_rels/slideLayout7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7.xml"/></Relationships>
</file>

<file path=ppt/slideLayouts/_rels/slideLayout7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8.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7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xml"/></Relationships>
</file>

<file path=ppt/slideLayouts/_rels/slideLayout7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8.xml"/></Relationships>
</file>

<file path=ppt/slideLayouts/_rels/slideLayout7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8.xml"/></Relationships>
</file>

<file path=ppt/slideLayouts/_rels/slideLayout7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8.xml"/></Relationships>
</file>

<file path=ppt/slideLayouts/_rels/slideLayout7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59.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7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9.xml"/></Relationships>
</file>

<file path=ppt/slideLayouts/_rels/slideLayout7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59.xml"/></Relationships>
</file>

<file path=ppt/slideLayouts/_rels/slideLayout7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59.xml"/></Relationships>
</file>

<file path=ppt/slideLayouts/_rels/slideLayout7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0.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xml"/></Relationships>
</file>

<file path=ppt/slideLayouts/_rels/slideLayout8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0.xml"/></Relationships>
</file>

<file path=ppt/slideLayouts/_rels/slideLayout8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0.xml"/></Relationships>
</file>

<file path=ppt/slideLayouts/_rels/slideLayout8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0.xml"/></Relationships>
</file>

<file path=ppt/slideLayouts/_rels/slideLayout8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1.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8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1.xml"/></Relationships>
</file>

<file path=ppt/slideLayouts/_rels/slideLayout80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1.xml"/></Relationships>
</file>

<file path=ppt/slideLayouts/_rels/slideLayout80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1.xml"/></Relationships>
</file>

<file path=ppt/slideLayouts/_rels/slideLayout8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2.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xml"/></Relationships>
</file>

<file path=ppt/slideLayouts/_rels/slideLayout8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2.xml"/></Relationships>
</file>

<file path=ppt/slideLayouts/_rels/slideLayout8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2.xml"/></Relationships>
</file>

<file path=ppt/slideLayouts/_rels/slideLayout8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2.xml"/></Relationships>
</file>

<file path=ppt/slideLayouts/_rels/slideLayout8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3.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8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3.xml"/></Relationships>
</file>

<file path=ppt/slideLayouts/_rels/slideLayout8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3.xml"/></Relationships>
</file>

<file path=ppt/slideLayouts/_rels/slideLayout8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3.xml"/></Relationships>
</file>

<file path=ppt/slideLayouts/_rels/slideLayout8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4.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8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4.xml"/></Relationships>
</file>

<file path=ppt/slideLayouts/_rels/slideLayout82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4.xml"/></Relationships>
</file>

<file path=ppt/slideLayouts/_rels/slideLayout8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4.xml"/></Relationships>
</file>

<file path=ppt/slideLayouts/_rels/slideLayout8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8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5.xml"/></Relationships>
</file>

<file path=ppt/slideLayouts/_rels/slideLayout82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5.xml"/></Relationships>
</file>

<file path=ppt/slideLayouts/_rels/slideLayout82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5.xml"/></Relationships>
</file>

<file path=ppt/slideLayouts/_rels/slideLayout8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8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6.xml"/></Relationships>
</file>

<file path=ppt/slideLayouts/_rels/slideLayout8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6.xml"/></Relationships>
</file>

<file path=ppt/slideLayouts/_rels/slideLayout8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6.xml"/></Relationships>
</file>

<file path=ppt/slideLayouts/_rels/slideLayout8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7.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8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7.xml"/></Relationships>
</file>

<file path=ppt/slideLayouts/_rels/slideLayout8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7.xml"/></Relationships>
</file>

<file path=ppt/slideLayouts/_rels/slideLayout8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7.xml"/></Relationships>
</file>

<file path=ppt/slideLayouts/_rels/slideLayout8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8.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8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xml"/></Relationships>
</file>

<file path=ppt/slideLayouts/_rels/slideLayout8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8.xml"/></Relationships>
</file>

<file path=ppt/slideLayouts/_rels/slideLayout8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8.xml"/></Relationships>
</file>

<file path=ppt/slideLayouts/_rels/slideLayout84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8.xml"/></Relationships>
</file>

<file path=ppt/slideLayouts/_rels/slideLayout8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69.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8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9.xml"/></Relationships>
</file>

<file path=ppt/slideLayouts/_rels/slideLayout8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69.xml"/></Relationships>
</file>

<file path=ppt/slideLayouts/_rels/slideLayout84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69.xml"/></Relationships>
</file>

<file path=ppt/slideLayouts/_rels/slideLayout8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xml"/></Relationships>
</file>

<file path=ppt/slideLayouts/_rels/slideLayout8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0.xml"/></Relationships>
</file>

<file path=ppt/slideLayouts/_rels/slideLayout85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0.xml"/></Relationships>
</file>

<file path=ppt/slideLayouts/_rels/slideLayout8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0.xml"/></Relationships>
</file>

<file path=ppt/slideLayouts/_rels/slideLayout8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1.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8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1.xml"/></Relationships>
</file>

<file path=ppt/slideLayouts/_rels/slideLayout8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1.xml"/></Relationships>
</file>

<file path=ppt/slideLayouts/_rels/slideLayout8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1.xml"/></Relationships>
</file>

<file path=ppt/slideLayouts/_rels/slideLayout8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2.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xml"/></Relationships>
</file>

<file path=ppt/slideLayouts/_rels/slideLayout8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2.xml"/></Relationships>
</file>

<file path=ppt/slideLayouts/_rels/slideLayout86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2.xml"/></Relationships>
</file>

<file path=ppt/slideLayouts/_rels/slideLayout86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2.xml"/></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3.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8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3.xml"/></Relationships>
</file>

<file path=ppt/slideLayouts/_rels/slideLayout8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3.xml"/></Relationships>
</file>

<file path=ppt/slideLayouts/_rels/slideLayout86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3.xml"/></Relationships>
</file>

<file path=ppt/slideLayouts/_rels/slideLayout8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4.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8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4.xml"/></Relationships>
</file>

<file path=ppt/slideLayouts/_rels/slideLayout8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4.xml"/></Relationships>
</file>

<file path=ppt/slideLayouts/_rels/slideLayout87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4.xml"/></Relationships>
</file>

<file path=ppt/slideLayouts/_rels/slideLayout8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5.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87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5.xml"/></Relationships>
</file>

<file path=ppt/slideLayouts/_rels/slideLayout87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5.xml"/></Relationships>
</file>

<file path=ppt/slideLayouts/_rels/slideLayout87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5.xml"/></Relationships>
</file>

<file path=ppt/slideLayouts/_rels/slideLayout8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6.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8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6.xml"/></Relationships>
</file>

<file path=ppt/slideLayouts/_rels/slideLayout8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6.xml"/></Relationships>
</file>

<file path=ppt/slideLayouts/_rels/slideLayout88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6.xml"/></Relationships>
</file>

<file path=ppt/slideLayouts/_rels/slideLayout8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7.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8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7.xml"/></Relationships>
</file>

<file path=ppt/slideLayouts/_rels/slideLayout8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7.xml"/></Relationships>
</file>

<file path=ppt/slideLayouts/_rels/slideLayout88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7.xml"/></Relationships>
</file>

<file path=ppt/slideLayouts/_rels/slideLayout8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8.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178.xml"/></Relationships>
</file>

<file path=ppt/slideLayouts/_rels/slideLayout8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8.xml"/></Relationships>
</file>

<file path=ppt/slideLayouts/_rels/slideLayout8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8.xml"/></Relationships>
</file>

<file path=ppt/slideLayouts/_rels/slideLayout8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8.xml"/></Relationships>
</file>

<file path=ppt/slideLayouts/_rels/slideLayout8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8.xml"/></Relationships>
</file>

<file path=ppt/slideLayouts/_rels/slideLayout8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79.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179.xml"/></Relationships>
</file>

<file path=ppt/slideLayouts/_rels/slideLayout8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9.xml"/></Relationships>
</file>

<file path=ppt/slideLayouts/_rels/slideLayout8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79.xml"/></Relationships>
</file>

<file path=ppt/slideLayouts/_rels/slideLayout8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79.xml"/></Relationships>
</file>

<file path=ppt/slideLayouts/_rels/slideLayout8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80.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18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8.xml"/></Relationships>
</file>

<file path=ppt/slideLayouts/_rels/slideLayout9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80.xml"/></Relationships>
</file>

<file path=ppt/slideLayouts/_rels/slideLayout9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80.xml"/></Relationships>
</file>

<file path=ppt/slideLayouts/_rels/slideLayout90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80.xml"/></Relationships>
</file>

<file path=ppt/slideLayouts/_rels/slideLayout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9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FC1027AE-216B-4EE8-843B-23CCF69B1E7B}" type="slidenum">
              <a:rPr lang="en-US"/>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pic>
        <p:nvPicPr>
          <p:cNvPr id="10" name="Picture 10"/>
          <p:cNvPicPr>
            <a:picLocks noChangeAspect="1" noChangeArrowheads="1"/>
          </p:cNvPicPr>
          <p:nvPr userDrawn="1"/>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13" name="Rectangle 12"/>
          <p:cNvSpPr/>
          <p:nvPr userDrawn="1"/>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rId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7" name="Footer Placeholder 4"/>
          <p:cNvSpPr>
            <a:spLocks noGrp="1"/>
          </p:cNvSpPr>
          <p:nvPr>
            <p:ph type="ftr" sz="quarter" idx="10"/>
          </p:nvPr>
        </p:nvSpPr>
        <p:spPr>
          <a:xfrm>
            <a:off x="3124200" y="6356350"/>
            <a:ext cx="2895600" cy="365125"/>
          </a:xfrm>
        </p:spPr>
        <p:txBody>
          <a:bodyPr/>
          <a:lstStyle>
            <a:lvl1pPr>
              <a:defRPr/>
            </a:lvl1pPr>
          </a:lstStyle>
          <a:p>
            <a:pPr>
              <a:defRPr/>
            </a:pPr>
            <a:endParaRPr lang="en-US" dirty="0"/>
          </a:p>
        </p:txBody>
      </p:sp>
      <p:sp>
        <p:nvSpPr>
          <p:cNvPr id="18" name="Slide Number Placeholder 5"/>
          <p:cNvSpPr>
            <a:spLocks noGrp="1"/>
          </p:cNvSpPr>
          <p:nvPr>
            <p:ph type="sldNum" sz="quarter" idx="11"/>
          </p:nvPr>
        </p:nvSpPr>
        <p:spPr>
          <a:xfrm>
            <a:off x="6553200" y="6356350"/>
            <a:ext cx="2133600" cy="365125"/>
          </a:xfrm>
        </p:spPr>
        <p:txBody>
          <a:bodyPr/>
          <a:lstStyle>
            <a:lvl1pPr>
              <a:defRPr/>
            </a:lvl1pPr>
          </a:lstStyle>
          <a:p>
            <a:pPr>
              <a:defRPr/>
            </a:pPr>
            <a:fld id="{FC1027AE-216B-4EE8-843B-23CCF69B1E7B}" type="slidenum">
              <a:rPr lang="en-US" smtClean="0"/>
              <a:pPr>
                <a:defRPr/>
              </a:pPr>
              <a:t>‹#›</a:t>
            </a:fld>
            <a:endParaRPr lang="en-US" dirty="0"/>
          </a:p>
        </p:txBody>
      </p:sp>
      <p:pic>
        <p:nvPicPr>
          <p:cNvPr id="19" name="Picture 2"/>
          <p:cNvPicPr>
            <a:picLocks noChangeAspect="1" noChangeArrowheads="1"/>
          </p:cNvPicPr>
          <p:nvPr userDrawn="1"/>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0"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7"/>
          <p:cNvSpPr txBox="1">
            <a:spLocks/>
          </p:cNvSpPr>
          <p:nvPr userDrawn="1"/>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
        <p:nvSpPr>
          <p:cNvPr id="10" name="Footer Placeholder 7"/>
          <p:cNvSpPr txBox="1">
            <a:spLocks/>
          </p:cNvSpPr>
          <p:nvPr userDrawn="1"/>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
        <p:nvSpPr>
          <p:cNvPr id="10" name="Footer Placeholder 7"/>
          <p:cNvSpPr txBox="1">
            <a:spLocks/>
          </p:cNvSpPr>
          <p:nvPr userDrawn="1"/>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43600"/>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lide Number Placeholder 6"/>
          <p:cNvSpPr>
            <a:spLocks noGrp="1"/>
          </p:cNvSpPr>
          <p:nvPr>
            <p:ph type="sldNum" sz="quarter" idx="12"/>
          </p:nvPr>
        </p:nvSpPr>
        <p:spPr>
          <a:xfrm>
            <a:off x="6629400" y="6492875"/>
            <a:ext cx="2133600" cy="365125"/>
          </a:xfrm>
        </p:spPr>
        <p:txBody>
          <a:bodyPr/>
          <a:lstStyle>
            <a:lvl1pPr>
              <a:defRPr/>
            </a:lvl1pPr>
          </a:lstStyle>
          <a:p>
            <a:pPr>
              <a:defRPr/>
            </a:pPr>
            <a:fld id="{A8517C85-D309-4B23-A928-5C498FB083B8}" type="slidenum">
              <a:rPr lang="en-US" smtClean="0"/>
              <a:pPr>
                <a:defRPr/>
              </a:pPr>
              <a:t>‹#›</a:t>
            </a:fld>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0" y="5410200"/>
            <a:ext cx="8915400" cy="1311275"/>
          </a:xfrm>
          <a:prstGeom prst="rect">
            <a:avLst/>
          </a:prstGeom>
        </p:spPr>
        <p:txBody>
          <a:bodyPr/>
          <a:lstStyle>
            <a:lvl1pPr>
              <a:defRPr/>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3"/>
              </a:rPr>
              <a:t>www.jacksonlewis.com</a:t>
            </a: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4"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8"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68579"/>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0" y="5410200"/>
            <a:ext cx="9144000" cy="1311275"/>
          </a:xfrm>
          <a:prstGeom prst="rect">
            <a:avLst/>
          </a:prstGeom>
        </p:spPr>
        <p:txBody>
          <a:bodyPr/>
          <a:lstStyle>
            <a:lvl1pPr>
              <a:defRPr/>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3"/>
              </a:rPr>
              <a:t>www.jacksonlewis.com</a:t>
            </a: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4"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0" y="5546725"/>
            <a:ext cx="9144000" cy="1311275"/>
          </a:xfrm>
          <a:prstGeom prst="rect">
            <a:avLst/>
          </a:prstGeom>
        </p:spPr>
        <p:txBody>
          <a:bodyPr/>
          <a:lstStyle>
            <a:lvl1pPr>
              <a:defRPr/>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3"/>
              </a:rPr>
              <a:t>www.jacksonlewis.com</a:t>
            </a: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4"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1"/>
          </p:nvPr>
        </p:nvSpPr>
        <p:spPr>
          <a:xfrm>
            <a:off x="6553200" y="6096000"/>
            <a:ext cx="2133600" cy="365125"/>
          </a:xfrm>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0"/>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
        <p:nvSpPr>
          <p:cNvPr id="1417217" name="Rectangle 1"/>
          <p:cNvSpPr>
            <a:spLocks noGrp="1" noChangeArrowheads="1"/>
          </p:cNvSpPr>
          <p:nvPr>
            <p:ph type="ftr" sz="quarter" idx="10"/>
          </p:nvPr>
        </p:nvSpPr>
        <p:spPr bwMode="auto">
          <a:xfrm>
            <a:off x="0" y="5650339"/>
            <a:ext cx="838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 2012 Jackson Lewis LLP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none" strike="noStrike" cap="none" normalizeH="0" baseline="0" dirty="0" smtClean="0">
                <a:ln>
                  <a:noFill/>
                </a:ln>
                <a:solidFill>
                  <a:srgbClr val="1F497D"/>
                </a:solidFill>
                <a:effectLst/>
                <a:latin typeface="Arial" pitchFamily="34" charset="0"/>
                <a:ea typeface="Calibri" pitchFamily="34" charset="0"/>
                <a:cs typeface="Times New Roman" pitchFamily="18" charset="0"/>
                <a:hlinkClick r:id="rId4"/>
              </a:rPr>
              <a:t>www.jacksonlewis.com</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4" name="Picture 10"/>
          <p:cNvPicPr>
            <a:picLocks noChangeAspect="1" noChangeArrowheads="1"/>
          </p:cNvPicPr>
          <p:nvPr userDrawn="1"/>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userDrawn="1"/>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userDrawn="1">
            <p:ph type="subTitle" idx="1" hasCustomPrompt="1"/>
          </p:nvPr>
        </p:nvSpPr>
        <p:spPr>
          <a:xfrm>
            <a:off x="457200" y="4191000"/>
            <a:ext cx="8305800" cy="990600"/>
          </a:xfrm>
          <a:noFill/>
        </p:spPr>
        <p:txBody>
          <a:bodyPr>
            <a:normAutofit/>
          </a:bodyPr>
          <a:lstStyle>
            <a:lvl1pPr marL="0" indent="0" algn="l">
              <a:buNone/>
              <a:defRPr lang="en-US" sz="1200" b="1" u="sng" smtClean="0">
                <a:solidFill>
                  <a:schemeClr val="tx1"/>
                </a:solidFill>
                <a:hlinkClick r:id="rId3"/>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200" b="1" dirty="0" smtClean="0">
                <a:solidFill>
                  <a:srgbClr val="1F497D"/>
                </a:solidFill>
                <a:latin typeface="Calibri"/>
                <a:ea typeface="Calibri"/>
                <a:cs typeface="Times New Roman"/>
              </a:rPr>
              <a:t>© 2012 Jackson Lewis LLP</a:t>
            </a:r>
            <a:endParaRPr lang="en-US" sz="1100" dirty="0" smtClean="0">
              <a:latin typeface="Calibri"/>
              <a:ea typeface="Calibri"/>
              <a:cs typeface="Times New Roman"/>
            </a:endParaRPr>
          </a:p>
          <a:p>
            <a:r>
              <a:rPr lang="en-US" sz="1200" b="1" dirty="0" smtClean="0">
                <a:solidFill>
                  <a:srgbClr val="1F497D"/>
                </a:solidFill>
                <a:latin typeface="Calibri"/>
                <a:ea typeface="Calibri"/>
                <a:cs typeface="Times New Roman"/>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sz="1200" b="1" u="sng" dirty="0" smtClean="0">
                <a:solidFill>
                  <a:srgbClr val="1F497D"/>
                </a:solidFill>
                <a:latin typeface="Calibri"/>
                <a:ea typeface="Calibri"/>
                <a:cs typeface="Times New Roman"/>
                <a:hlinkClick r:id="rId3"/>
              </a:rPr>
              <a:t>www.jacksonlewis.com</a:t>
            </a:r>
            <a:r>
              <a:rPr lang="en-US" dirty="0" smtClean="0"/>
              <a:t>Click to edit Master subtitle style</a:t>
            </a:r>
            <a:endParaRPr lang="en-US" dirty="0"/>
          </a:p>
        </p:txBody>
      </p:sp>
      <p:sp>
        <p:nvSpPr>
          <p:cNvPr id="11" name="Footer Placeholder 4"/>
          <p:cNvSpPr>
            <a:spLocks noGrp="1"/>
          </p:cNvSpPr>
          <p:nvPr userDrawn="1">
            <p:ph type="ftr" sz="quarter" idx="10"/>
          </p:nvPr>
        </p:nvSpPr>
        <p:spPr/>
        <p:txBody>
          <a:bodyPr/>
          <a:lstStyle>
            <a:lvl1pPr>
              <a:defRPr/>
            </a:lvl1pPr>
          </a:lstStyle>
          <a:p>
            <a:pPr>
              <a:defRPr/>
            </a:pPr>
            <a:endParaRPr lang="en-US" dirty="0"/>
          </a:p>
        </p:txBody>
      </p:sp>
      <p:sp>
        <p:nvSpPr>
          <p:cNvPr id="12" name="Slide Number Placeholder 5"/>
          <p:cNvSpPr>
            <a:spLocks noGrp="1"/>
          </p:cNvSpPr>
          <p:nvPr userDrawn="1">
            <p:ph type="sldNum" sz="quarter" idx="11"/>
          </p:nvPr>
        </p:nvSpPr>
        <p:spPr/>
        <p:txBody>
          <a:bodyPr/>
          <a:lstStyle>
            <a:lvl1pPr>
              <a:defRPr/>
            </a:lvl1pPr>
          </a:lstStyle>
          <a:p>
            <a:pPr>
              <a:defRPr/>
            </a:pPr>
            <a:fld id="{FC1027AE-216B-4EE8-843B-23CCF69B1E7B}" type="slidenum">
              <a:rPr lang="en-US"/>
              <a:pPr>
                <a:defRPr/>
              </a:pPr>
              <a:t>‹#›</a:t>
            </a:fld>
            <a:endParaRPr lang="en-US" dirty="0"/>
          </a:p>
        </p:txBody>
      </p:sp>
      <p:pic>
        <p:nvPicPr>
          <p:cNvPr id="29698" name="Picture 2"/>
          <p:cNvPicPr>
            <a:picLocks noChangeAspect="1" noChangeArrowheads="1"/>
          </p:cNvPicPr>
          <p:nvPr userDrawn="1"/>
        </p:nvPicPr>
        <p:blipFill>
          <a:blip r:embed="rId4"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userDrawn="1">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03905" name="Rectangle 1"/>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F497D"/>
                </a:solidFill>
                <a:effectLst/>
                <a:latin typeface="Arial" pitchFamily="34" charset="0"/>
                <a:ea typeface="Calibri" pitchFamily="34" charset="0"/>
                <a:cs typeface="Times New Roman" pitchFamily="18" charset="0"/>
              </a:rPr>
              <a:t>© 2012 Jackson Lewis LLP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F497D"/>
                </a:solidFill>
                <a:effectLst/>
                <a:latin typeface="Arial" pitchFamily="34" charset="0"/>
                <a:ea typeface="Calibri" pitchFamily="34" charset="0"/>
                <a:cs typeface="Times New Roman" pitchFamily="18" charset="0"/>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none" strike="noStrike" cap="none" normalizeH="0" baseline="0" smtClean="0">
                <a:ln>
                  <a:noFill/>
                </a:ln>
                <a:solidFill>
                  <a:srgbClr val="1F497D"/>
                </a:solidFill>
                <a:effectLst/>
                <a:latin typeface="Arial" pitchFamily="34" charset="0"/>
                <a:ea typeface="Calibri" pitchFamily="34" charset="0"/>
                <a:cs typeface="Times New Roman" pitchFamily="18" charset="0"/>
                <a:hlinkClick r:id="rId2"/>
              </a:rPr>
              <a:t>www.jacksonlewis.com</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97761" name="Rectangle 1"/>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F497D"/>
                </a:solidFill>
                <a:effectLst/>
                <a:latin typeface="Arial" pitchFamily="34" charset="0"/>
                <a:ea typeface="Calibri" pitchFamily="34" charset="0"/>
                <a:cs typeface="Times New Roman" pitchFamily="18" charset="0"/>
              </a:rPr>
              <a:t>© 2012 Jackson Lewis LLP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F497D"/>
                </a:solidFill>
                <a:effectLst/>
                <a:latin typeface="Arial" pitchFamily="34" charset="0"/>
                <a:ea typeface="Calibri" pitchFamily="34" charset="0"/>
                <a:cs typeface="Times New Roman" pitchFamily="18" charset="0"/>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none" strike="noStrike" cap="none" normalizeH="0" baseline="0" smtClean="0">
                <a:ln>
                  <a:noFill/>
                </a:ln>
                <a:solidFill>
                  <a:srgbClr val="1F497D"/>
                </a:solidFill>
                <a:effectLst/>
                <a:latin typeface="Arial" pitchFamily="34" charset="0"/>
                <a:ea typeface="Calibri" pitchFamily="34" charset="0"/>
                <a:cs typeface="Times New Roman" pitchFamily="18" charset="0"/>
                <a:hlinkClick r:id="rId2"/>
              </a:rPr>
              <a:t>www.jacksonlewis.com</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17892E26-DE65-467D-A6FD-0126A6844753}"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5914936"/>
            <a:ext cx="8305800" cy="1015663"/>
          </a:xfrm>
          <a:prstGeom prst="rect">
            <a:avLst/>
          </a:prstGeom>
        </p:spPr>
        <p:txBody>
          <a:bodyPr>
            <a:spAutoFit/>
          </a:bodyPr>
          <a:lstStyle>
            <a:lvl1pPr>
              <a:defRPr sz="1200"/>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52400"/>
            <a:ext cx="7620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Footer Placeholder 5"/>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8517C85-D309-4B23-A928-5C498FB083B8}" type="slidenum">
              <a:rPr lang="en-US" smtClean="0"/>
              <a:pPr>
                <a:defRPr/>
              </a:pPr>
              <a:t>‹#›</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10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3CE46BA-0D3A-4553-88B1-CFE8992B1AC5}"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1905000" y="5410200"/>
            <a:ext cx="4648200" cy="131127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8388BAA-A081-48FD-AD54-D91EC55E3074}" type="slidenum">
              <a:rPr lang="en-US" smtClean="0"/>
              <a:pPr>
                <a:defRPr/>
              </a:pPr>
              <a:t>‹#›</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noChangeArrowheads="1"/>
          </p:cNvPicPr>
          <p:nvPr userDrawn="1"/>
        </p:nvPicPr>
        <p:blipFill>
          <a:blip r:embed="rId2" cstate="screen">
            <a:lum bright="65000" contrast="-65000"/>
          </a:blip>
          <a:srcRect/>
          <a:stretch>
            <a:fillRect/>
          </a:stretch>
        </p:blipFill>
        <p:spPr bwMode="auto">
          <a:xfrm>
            <a:off x="0" y="0"/>
            <a:ext cx="9235440" cy="6926579"/>
          </a:xfrm>
          <a:prstGeom prst="rect">
            <a:avLst/>
          </a:prstGeom>
          <a:noFill/>
          <a:ln w="9525">
            <a:noFill/>
            <a:miter lim="800000"/>
            <a:headEnd/>
            <a:tailEnd/>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cstate="screen"/>
          <a:srcRect/>
          <a:stretch>
            <a:fillRect/>
          </a:stretch>
        </p:blipFill>
        <p:spPr bwMode="auto">
          <a:xfrm>
            <a:off x="0" y="1"/>
            <a:ext cx="9144000" cy="6926579"/>
          </a:xfrm>
          <a:prstGeom prst="rect">
            <a:avLst/>
          </a:prstGeom>
          <a:noFill/>
          <a:ln w="9525">
            <a:noFill/>
            <a:miter lim="800000"/>
            <a:headEnd/>
            <a:tailEnd/>
          </a:ln>
        </p:spPr>
      </p:pic>
      <p:sp>
        <p:nvSpPr>
          <p:cNvPr id="5" name="Rectangle 4"/>
          <p:cNvSpPr/>
          <p:nvPr/>
        </p:nvSpPr>
        <p:spPr>
          <a:xfrm>
            <a:off x="0" y="2057400"/>
            <a:ext cx="9144000" cy="1752600"/>
          </a:xfrm>
          <a:prstGeom prst="rect">
            <a:avLst/>
          </a:prstGeom>
          <a:solidFill>
            <a:srgbClr val="01152D">
              <a:alpha val="89804"/>
            </a:srgb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3810000"/>
            <a:ext cx="9144000" cy="762000"/>
          </a:xfrm>
          <a:prstGeom prst="rect">
            <a:avLst/>
          </a:prstGeom>
          <a:solidFill>
            <a:srgbClr val="A433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57200" y="4191000"/>
            <a:ext cx="8305800" cy="990600"/>
          </a:xfrm>
          <a:noFill/>
        </p:spPr>
        <p:txBody>
          <a:bodyPr>
            <a:normAutofit/>
          </a:bodyPr>
          <a:lstStyle>
            <a:lvl1pPr marL="0" indent="0" algn="l">
              <a:buNone/>
              <a:defRPr lang="en-US" sz="1200" b="1" u="sng" smtClean="0">
                <a:solidFill>
                  <a:schemeClr val="tx1"/>
                </a:solidFill>
                <a:hlinkClick r:i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Footer Placeholder 4"/>
          <p:cNvSpPr>
            <a:spLocks noGrp="1"/>
          </p:cNvSpPr>
          <p:nvPr>
            <p:ph type="ftr" sz="quarter" idx="10"/>
          </p:nvPr>
        </p:nvSpPr>
        <p:spPr>
          <a:xfrm>
            <a:off x="1905000" y="5410200"/>
            <a:ext cx="4648200" cy="1311275"/>
          </a:xfrm>
          <a:prstGeom prst="rect">
            <a:avLst/>
          </a:prstGeom>
        </p:spPr>
        <p:txBody>
          <a:bodyPr/>
          <a:lstStyle>
            <a:lvl1pPr>
              <a:defRPr/>
            </a:lvl1pPr>
          </a:lstStyle>
          <a:p>
            <a:pPr>
              <a:defRPr/>
            </a:pPr>
            <a:endParaRPr lang="en-US" dirty="0"/>
          </a:p>
        </p:txBody>
      </p:sp>
      <p:sp>
        <p:nvSpPr>
          <p:cNvPr id="12" name="Slide Number Placeholder 5"/>
          <p:cNvSpPr>
            <a:spLocks noGrp="1"/>
          </p:cNvSpPr>
          <p:nvPr>
            <p:ph type="sldNum" sz="quarter" idx="11"/>
          </p:nvPr>
        </p:nvSpPr>
        <p:spPr/>
        <p:txBody>
          <a:bodyPr/>
          <a:lstStyle>
            <a:lvl1pPr>
              <a:defRPr/>
            </a:lvl1pPr>
          </a:lstStyle>
          <a:p>
            <a:pPr>
              <a:defRPr/>
            </a:pPr>
            <a:fld id="{17892E26-DE65-467D-A6FD-0126A6844753}" type="slidenum">
              <a:rPr lang="en-US" smtClean="0"/>
              <a:pPr>
                <a:defRPr/>
              </a:pPr>
              <a:t>‹#›</a:t>
            </a:fld>
            <a:endParaRPr lang="en-US" dirty="0"/>
          </a:p>
        </p:txBody>
      </p:sp>
      <p:pic>
        <p:nvPicPr>
          <p:cNvPr id="29698" name="Picture 2"/>
          <p:cNvPicPr>
            <a:picLocks noChangeAspect="1" noChangeArrowheads="1"/>
          </p:cNvPicPr>
          <p:nvPr/>
        </p:nvPicPr>
        <p:blipFill>
          <a:blip r:embed="rId3" cstate="screen"/>
          <a:srcRect/>
          <a:stretch>
            <a:fillRect/>
          </a:stretch>
        </p:blipFill>
        <p:spPr bwMode="auto">
          <a:xfrm>
            <a:off x="7467600" y="2057400"/>
            <a:ext cx="1676400" cy="1752600"/>
          </a:xfrm>
          <a:prstGeom prst="rect">
            <a:avLst/>
          </a:prstGeom>
          <a:noFill/>
          <a:ln w="9525">
            <a:noFill/>
            <a:miter lim="800000"/>
            <a:headEnd/>
            <a:tailEnd/>
          </a:ln>
        </p:spPr>
      </p:pic>
      <p:sp>
        <p:nvSpPr>
          <p:cNvPr id="2" name="Title 1"/>
          <p:cNvSpPr>
            <a:spLocks noGrp="1"/>
          </p:cNvSpPr>
          <p:nvPr>
            <p:ph type="ctrTitle"/>
          </p:nvPr>
        </p:nvSpPr>
        <p:spPr>
          <a:xfrm>
            <a:off x="457200" y="2209800"/>
            <a:ext cx="6781800" cy="1470025"/>
          </a:xfrm>
          <a:no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a:defRPr sz="4000" b="1" cap="none" spc="0">
                <a:ln w="11430"/>
                <a:solidFill>
                  <a:srgbClr val="F05724"/>
                </a:solidFill>
                <a:effectLst>
                  <a:outerShdw blurRad="228600" dist="50800" dir="5040000" sx="101000" sy="101000" algn="tl">
                    <a:srgbClr val="000000">
                      <a:alpha val="9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198438"/>
            <a:ext cx="6934200" cy="1020762"/>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l">
              <a:defRPr b="1" cap="none" spc="0">
                <a:ln w="11430"/>
                <a:solidFill>
                  <a:srgbClr val="F16517"/>
                </a:solidFill>
                <a:effectLst>
                  <a:outerShdw blurRad="80000" dist="40000" dir="504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7200" y="6099602"/>
            <a:ext cx="8305800" cy="830997"/>
          </a:xfrm>
          <a:prstGeom prst="rect">
            <a:avLst/>
          </a:prstGeom>
        </p:spPr>
        <p:txBody>
          <a:bodyPr>
            <a:spAutoFit/>
          </a:bodyPr>
          <a:lstStyle>
            <a:lvl1pPr>
              <a:defRPr sz="1200"/>
            </a:lvl1pPr>
          </a:lstStyle>
          <a:p>
            <a:r>
              <a:rPr lang="en-US" b="1" dirty="0" smtClean="0"/>
              <a:t>© 2012 Jackson Lewis LLP</a:t>
            </a:r>
            <a:endParaRPr lang="en-US" dirty="0" smtClean="0"/>
          </a:p>
          <a:p>
            <a:r>
              <a:rPr lang="en-US" b="1" dirty="0" smtClean="0"/>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lang="en-US" b="1" u="sng" dirty="0" smtClean="0">
                <a:hlinkClick r:id="rId2"/>
              </a:rPr>
              <a:t>www.jacksonlewis.com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2A4940-900F-41F5-8B66-70DF9C01D545}" type="slidenum">
              <a:rPr lang="en-US" smtClean="0"/>
              <a:pPr>
                <a:defRPr/>
              </a:pPr>
              <a:t>‹#›</a:t>
            </a:fld>
            <a:endParaRPr lang="en-US" dirty="0"/>
          </a:p>
        </p:txBody>
      </p:sp>
      <p:sp>
        <p:nvSpPr>
          <p:cNvPr id="9" name="Rectangle 8"/>
          <p:cNvSpPr/>
          <p:nvPr userDrawn="1"/>
        </p:nvSpPr>
        <p:spPr>
          <a:xfrm>
            <a:off x="0" y="1371600"/>
            <a:ext cx="9144000" cy="152400"/>
          </a:xfrm>
          <a:prstGeom prst="rect">
            <a:avLst/>
          </a:prstGeom>
          <a:solidFill>
            <a:srgbClr val="F05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jacksonlewis.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0.xml"/><Relationship Id="rId11" Type="http://schemas.openxmlformats.org/officeDocument/2006/relationships/image" Target="../media/image4.png"/><Relationship Id="rId5" Type="http://schemas.openxmlformats.org/officeDocument/2006/relationships/slideLayout" Target="../slideLayouts/slideLayout52.xml"/><Relationship Id="rId10" Type="http://schemas.openxmlformats.org/officeDocument/2006/relationships/hyperlink" Target="http://www.jacksonlewis.com/" TargetMode="External"/><Relationship Id="rId4" Type="http://schemas.openxmlformats.org/officeDocument/2006/relationships/slideLayout" Target="../slideLayouts/slideLayout51.xml"/><Relationship Id="rId9" Type="http://schemas.openxmlformats.org/officeDocument/2006/relationships/image" Target="../media/image3.jpeg"/></Relationships>
</file>

<file path=ppt/slideMasters/_rels/slideMaster10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00.xml"/><Relationship Id="rId7" Type="http://schemas.openxmlformats.org/officeDocument/2006/relationships/image" Target="../media/image1.png"/><Relationship Id="rId2" Type="http://schemas.openxmlformats.org/officeDocument/2006/relationships/slideLayout" Target="../slideLayouts/slideLayout499.xml"/><Relationship Id="rId1" Type="http://schemas.openxmlformats.org/officeDocument/2006/relationships/slideLayout" Target="../slideLayouts/slideLayout498.xml"/><Relationship Id="rId6" Type="http://schemas.openxmlformats.org/officeDocument/2006/relationships/theme" Target="../theme/theme100.xml"/><Relationship Id="rId5" Type="http://schemas.openxmlformats.org/officeDocument/2006/relationships/slideLayout" Target="../slideLayouts/slideLayout502.xml"/><Relationship Id="rId10" Type="http://schemas.openxmlformats.org/officeDocument/2006/relationships/image" Target="../media/image4.png"/><Relationship Id="rId4" Type="http://schemas.openxmlformats.org/officeDocument/2006/relationships/slideLayout" Target="../slideLayouts/slideLayout501.xml"/><Relationship Id="rId9" Type="http://schemas.openxmlformats.org/officeDocument/2006/relationships/image" Target="../media/image3.jpeg"/></Relationships>
</file>

<file path=ppt/slideMasters/_rels/slideMaster10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05.xml"/><Relationship Id="rId7" Type="http://schemas.openxmlformats.org/officeDocument/2006/relationships/image" Target="../media/image1.png"/><Relationship Id="rId2" Type="http://schemas.openxmlformats.org/officeDocument/2006/relationships/slideLayout" Target="../slideLayouts/slideLayout504.xml"/><Relationship Id="rId1" Type="http://schemas.openxmlformats.org/officeDocument/2006/relationships/slideLayout" Target="../slideLayouts/slideLayout503.xml"/><Relationship Id="rId6" Type="http://schemas.openxmlformats.org/officeDocument/2006/relationships/theme" Target="../theme/theme101.xml"/><Relationship Id="rId5" Type="http://schemas.openxmlformats.org/officeDocument/2006/relationships/slideLayout" Target="../slideLayouts/slideLayout507.xml"/><Relationship Id="rId10" Type="http://schemas.openxmlformats.org/officeDocument/2006/relationships/image" Target="../media/image4.png"/><Relationship Id="rId4" Type="http://schemas.openxmlformats.org/officeDocument/2006/relationships/slideLayout" Target="../slideLayouts/slideLayout506.xml"/><Relationship Id="rId9" Type="http://schemas.openxmlformats.org/officeDocument/2006/relationships/image" Target="../media/image3.jpeg"/></Relationships>
</file>

<file path=ppt/slideMasters/_rels/slideMaster10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10.xml"/><Relationship Id="rId7" Type="http://schemas.openxmlformats.org/officeDocument/2006/relationships/image" Target="../media/image1.png"/><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theme" Target="../theme/theme102.xml"/><Relationship Id="rId5" Type="http://schemas.openxmlformats.org/officeDocument/2006/relationships/slideLayout" Target="../slideLayouts/slideLayout512.xml"/><Relationship Id="rId10" Type="http://schemas.openxmlformats.org/officeDocument/2006/relationships/image" Target="../media/image4.png"/><Relationship Id="rId4" Type="http://schemas.openxmlformats.org/officeDocument/2006/relationships/slideLayout" Target="../slideLayouts/slideLayout511.xml"/><Relationship Id="rId9" Type="http://schemas.openxmlformats.org/officeDocument/2006/relationships/image" Target="../media/image3.jpeg"/></Relationships>
</file>

<file path=ppt/slideMasters/_rels/slideMaster10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15.xml"/><Relationship Id="rId7" Type="http://schemas.openxmlformats.org/officeDocument/2006/relationships/image" Target="../media/image1.png"/><Relationship Id="rId2" Type="http://schemas.openxmlformats.org/officeDocument/2006/relationships/slideLayout" Target="../slideLayouts/slideLayout514.xml"/><Relationship Id="rId1" Type="http://schemas.openxmlformats.org/officeDocument/2006/relationships/slideLayout" Target="../slideLayouts/slideLayout513.xml"/><Relationship Id="rId6" Type="http://schemas.openxmlformats.org/officeDocument/2006/relationships/theme" Target="../theme/theme103.xml"/><Relationship Id="rId5" Type="http://schemas.openxmlformats.org/officeDocument/2006/relationships/slideLayout" Target="../slideLayouts/slideLayout517.xml"/><Relationship Id="rId10" Type="http://schemas.openxmlformats.org/officeDocument/2006/relationships/image" Target="../media/image4.png"/><Relationship Id="rId4" Type="http://schemas.openxmlformats.org/officeDocument/2006/relationships/slideLayout" Target="../slideLayouts/slideLayout516.xml"/><Relationship Id="rId9" Type="http://schemas.openxmlformats.org/officeDocument/2006/relationships/image" Target="../media/image3.jpeg"/></Relationships>
</file>

<file path=ppt/slideMasters/_rels/slideMaster10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20.xml"/><Relationship Id="rId7" Type="http://schemas.openxmlformats.org/officeDocument/2006/relationships/image" Target="../media/image1.png"/><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theme" Target="../theme/theme104.xml"/><Relationship Id="rId5" Type="http://schemas.openxmlformats.org/officeDocument/2006/relationships/slideLayout" Target="../slideLayouts/slideLayout522.xml"/><Relationship Id="rId10" Type="http://schemas.openxmlformats.org/officeDocument/2006/relationships/image" Target="../media/image4.png"/><Relationship Id="rId4" Type="http://schemas.openxmlformats.org/officeDocument/2006/relationships/slideLayout" Target="../slideLayouts/slideLayout521.xml"/><Relationship Id="rId9" Type="http://schemas.openxmlformats.org/officeDocument/2006/relationships/image" Target="../media/image3.jpeg"/></Relationships>
</file>

<file path=ppt/slideMasters/_rels/slideMaster10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25.xml"/><Relationship Id="rId7" Type="http://schemas.openxmlformats.org/officeDocument/2006/relationships/image" Target="../media/image1.png"/><Relationship Id="rId2" Type="http://schemas.openxmlformats.org/officeDocument/2006/relationships/slideLayout" Target="../slideLayouts/slideLayout524.xml"/><Relationship Id="rId1" Type="http://schemas.openxmlformats.org/officeDocument/2006/relationships/slideLayout" Target="../slideLayouts/slideLayout523.xml"/><Relationship Id="rId6" Type="http://schemas.openxmlformats.org/officeDocument/2006/relationships/theme" Target="../theme/theme105.xml"/><Relationship Id="rId5" Type="http://schemas.openxmlformats.org/officeDocument/2006/relationships/slideLayout" Target="../slideLayouts/slideLayout527.xml"/><Relationship Id="rId10" Type="http://schemas.openxmlformats.org/officeDocument/2006/relationships/image" Target="../media/image4.png"/><Relationship Id="rId4" Type="http://schemas.openxmlformats.org/officeDocument/2006/relationships/slideLayout" Target="../slideLayouts/slideLayout526.xml"/><Relationship Id="rId9" Type="http://schemas.openxmlformats.org/officeDocument/2006/relationships/image" Target="../media/image3.jpeg"/></Relationships>
</file>

<file path=ppt/slideMasters/_rels/slideMaster10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30.xml"/><Relationship Id="rId7" Type="http://schemas.openxmlformats.org/officeDocument/2006/relationships/image" Target="../media/image1.png"/><Relationship Id="rId2" Type="http://schemas.openxmlformats.org/officeDocument/2006/relationships/slideLayout" Target="../slideLayouts/slideLayout529.xml"/><Relationship Id="rId1" Type="http://schemas.openxmlformats.org/officeDocument/2006/relationships/slideLayout" Target="../slideLayouts/slideLayout528.xml"/><Relationship Id="rId6" Type="http://schemas.openxmlformats.org/officeDocument/2006/relationships/theme" Target="../theme/theme106.xml"/><Relationship Id="rId5" Type="http://schemas.openxmlformats.org/officeDocument/2006/relationships/slideLayout" Target="../slideLayouts/slideLayout532.xml"/><Relationship Id="rId10" Type="http://schemas.openxmlformats.org/officeDocument/2006/relationships/image" Target="../media/image4.png"/><Relationship Id="rId4" Type="http://schemas.openxmlformats.org/officeDocument/2006/relationships/slideLayout" Target="../slideLayouts/slideLayout531.xml"/><Relationship Id="rId9" Type="http://schemas.openxmlformats.org/officeDocument/2006/relationships/image" Target="../media/image3.jpeg"/></Relationships>
</file>

<file path=ppt/slideMasters/_rels/slideMaster10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35.xml"/><Relationship Id="rId7" Type="http://schemas.openxmlformats.org/officeDocument/2006/relationships/image" Target="../media/image1.png"/><Relationship Id="rId2" Type="http://schemas.openxmlformats.org/officeDocument/2006/relationships/slideLayout" Target="../slideLayouts/slideLayout534.xml"/><Relationship Id="rId1" Type="http://schemas.openxmlformats.org/officeDocument/2006/relationships/slideLayout" Target="../slideLayouts/slideLayout533.xml"/><Relationship Id="rId6" Type="http://schemas.openxmlformats.org/officeDocument/2006/relationships/theme" Target="../theme/theme107.xml"/><Relationship Id="rId5" Type="http://schemas.openxmlformats.org/officeDocument/2006/relationships/slideLayout" Target="../slideLayouts/slideLayout537.xml"/><Relationship Id="rId10" Type="http://schemas.openxmlformats.org/officeDocument/2006/relationships/image" Target="../media/image4.png"/><Relationship Id="rId4" Type="http://schemas.openxmlformats.org/officeDocument/2006/relationships/slideLayout" Target="../slideLayouts/slideLayout536.xml"/><Relationship Id="rId9" Type="http://schemas.openxmlformats.org/officeDocument/2006/relationships/image" Target="../media/image3.jpeg"/></Relationships>
</file>

<file path=ppt/slideMasters/_rels/slideMaster10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40.xml"/><Relationship Id="rId7" Type="http://schemas.openxmlformats.org/officeDocument/2006/relationships/image" Target="../media/image1.png"/><Relationship Id="rId2" Type="http://schemas.openxmlformats.org/officeDocument/2006/relationships/slideLayout" Target="../slideLayouts/slideLayout539.xml"/><Relationship Id="rId1" Type="http://schemas.openxmlformats.org/officeDocument/2006/relationships/slideLayout" Target="../slideLayouts/slideLayout538.xml"/><Relationship Id="rId6" Type="http://schemas.openxmlformats.org/officeDocument/2006/relationships/theme" Target="../theme/theme108.xml"/><Relationship Id="rId5" Type="http://schemas.openxmlformats.org/officeDocument/2006/relationships/slideLayout" Target="../slideLayouts/slideLayout542.xml"/><Relationship Id="rId10" Type="http://schemas.openxmlformats.org/officeDocument/2006/relationships/image" Target="../media/image4.png"/><Relationship Id="rId4" Type="http://schemas.openxmlformats.org/officeDocument/2006/relationships/slideLayout" Target="../slideLayouts/slideLayout541.xml"/><Relationship Id="rId9" Type="http://schemas.openxmlformats.org/officeDocument/2006/relationships/image" Target="../media/image3.jpeg"/></Relationships>
</file>

<file path=ppt/slideMasters/_rels/slideMaster10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45.xml"/><Relationship Id="rId7" Type="http://schemas.openxmlformats.org/officeDocument/2006/relationships/image" Target="../media/image1.png"/><Relationship Id="rId2" Type="http://schemas.openxmlformats.org/officeDocument/2006/relationships/slideLayout" Target="../slideLayouts/slideLayout544.xml"/><Relationship Id="rId1" Type="http://schemas.openxmlformats.org/officeDocument/2006/relationships/slideLayout" Target="../slideLayouts/slideLayout543.xml"/><Relationship Id="rId6" Type="http://schemas.openxmlformats.org/officeDocument/2006/relationships/theme" Target="../theme/theme109.xml"/><Relationship Id="rId5" Type="http://schemas.openxmlformats.org/officeDocument/2006/relationships/slideLayout" Target="../slideLayouts/slideLayout547.xml"/><Relationship Id="rId10" Type="http://schemas.openxmlformats.org/officeDocument/2006/relationships/image" Target="../media/image4.png"/><Relationship Id="rId4" Type="http://schemas.openxmlformats.org/officeDocument/2006/relationships/slideLayout" Target="../slideLayouts/slideLayout546.xml"/><Relationship Id="rId9"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1.xml"/><Relationship Id="rId5" Type="http://schemas.openxmlformats.org/officeDocument/2006/relationships/slideLayout" Target="../slideLayouts/slideLayout57.xml"/><Relationship Id="rId10"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image" Target="../media/image3.jpeg"/></Relationships>
</file>

<file path=ppt/slideMasters/_rels/slideMaster1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50.xml"/><Relationship Id="rId7" Type="http://schemas.openxmlformats.org/officeDocument/2006/relationships/image" Target="../media/image1.png"/><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theme" Target="../theme/theme110.xml"/><Relationship Id="rId5" Type="http://schemas.openxmlformats.org/officeDocument/2006/relationships/slideLayout" Target="../slideLayouts/slideLayout552.xml"/><Relationship Id="rId10" Type="http://schemas.openxmlformats.org/officeDocument/2006/relationships/image" Target="../media/image4.png"/><Relationship Id="rId4" Type="http://schemas.openxmlformats.org/officeDocument/2006/relationships/slideLayout" Target="../slideLayouts/slideLayout551.xml"/><Relationship Id="rId9" Type="http://schemas.openxmlformats.org/officeDocument/2006/relationships/image" Target="../media/image3.jpeg"/></Relationships>
</file>

<file path=ppt/slideMasters/_rels/slideMaster1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55.xml"/><Relationship Id="rId7" Type="http://schemas.openxmlformats.org/officeDocument/2006/relationships/image" Target="../media/image1.png"/><Relationship Id="rId2" Type="http://schemas.openxmlformats.org/officeDocument/2006/relationships/slideLayout" Target="../slideLayouts/slideLayout554.xml"/><Relationship Id="rId1" Type="http://schemas.openxmlformats.org/officeDocument/2006/relationships/slideLayout" Target="../slideLayouts/slideLayout553.xml"/><Relationship Id="rId6" Type="http://schemas.openxmlformats.org/officeDocument/2006/relationships/theme" Target="../theme/theme111.xml"/><Relationship Id="rId5" Type="http://schemas.openxmlformats.org/officeDocument/2006/relationships/slideLayout" Target="../slideLayouts/slideLayout557.xml"/><Relationship Id="rId10" Type="http://schemas.openxmlformats.org/officeDocument/2006/relationships/image" Target="../media/image4.png"/><Relationship Id="rId4" Type="http://schemas.openxmlformats.org/officeDocument/2006/relationships/slideLayout" Target="../slideLayouts/slideLayout556.xml"/><Relationship Id="rId9" Type="http://schemas.openxmlformats.org/officeDocument/2006/relationships/image" Target="../media/image3.jpeg"/></Relationships>
</file>

<file path=ppt/slideMasters/_rels/slideMaster1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60.xml"/><Relationship Id="rId7" Type="http://schemas.openxmlformats.org/officeDocument/2006/relationships/image" Target="../media/image1.png"/><Relationship Id="rId2" Type="http://schemas.openxmlformats.org/officeDocument/2006/relationships/slideLayout" Target="../slideLayouts/slideLayout559.xml"/><Relationship Id="rId1" Type="http://schemas.openxmlformats.org/officeDocument/2006/relationships/slideLayout" Target="../slideLayouts/slideLayout558.xml"/><Relationship Id="rId6" Type="http://schemas.openxmlformats.org/officeDocument/2006/relationships/theme" Target="../theme/theme112.xml"/><Relationship Id="rId5" Type="http://schemas.openxmlformats.org/officeDocument/2006/relationships/slideLayout" Target="../slideLayouts/slideLayout562.xml"/><Relationship Id="rId10" Type="http://schemas.openxmlformats.org/officeDocument/2006/relationships/image" Target="../media/image4.png"/><Relationship Id="rId4" Type="http://schemas.openxmlformats.org/officeDocument/2006/relationships/slideLayout" Target="../slideLayouts/slideLayout561.xml"/><Relationship Id="rId9" Type="http://schemas.openxmlformats.org/officeDocument/2006/relationships/image" Target="../media/image3.jpeg"/></Relationships>
</file>

<file path=ppt/slideMasters/_rels/slideMaster1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65.xml"/><Relationship Id="rId7" Type="http://schemas.openxmlformats.org/officeDocument/2006/relationships/image" Target="../media/image1.png"/><Relationship Id="rId2" Type="http://schemas.openxmlformats.org/officeDocument/2006/relationships/slideLayout" Target="../slideLayouts/slideLayout564.xml"/><Relationship Id="rId1" Type="http://schemas.openxmlformats.org/officeDocument/2006/relationships/slideLayout" Target="../slideLayouts/slideLayout563.xml"/><Relationship Id="rId6" Type="http://schemas.openxmlformats.org/officeDocument/2006/relationships/theme" Target="../theme/theme113.xml"/><Relationship Id="rId5" Type="http://schemas.openxmlformats.org/officeDocument/2006/relationships/slideLayout" Target="../slideLayouts/slideLayout567.xml"/><Relationship Id="rId10" Type="http://schemas.openxmlformats.org/officeDocument/2006/relationships/image" Target="../media/image4.png"/><Relationship Id="rId4" Type="http://schemas.openxmlformats.org/officeDocument/2006/relationships/slideLayout" Target="../slideLayouts/slideLayout566.xml"/><Relationship Id="rId9" Type="http://schemas.openxmlformats.org/officeDocument/2006/relationships/image" Target="../media/image3.jpeg"/></Relationships>
</file>

<file path=ppt/slideMasters/_rels/slideMaster1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70.xml"/><Relationship Id="rId7" Type="http://schemas.openxmlformats.org/officeDocument/2006/relationships/image" Target="../media/image1.png"/><Relationship Id="rId2" Type="http://schemas.openxmlformats.org/officeDocument/2006/relationships/slideLayout" Target="../slideLayouts/slideLayout569.xml"/><Relationship Id="rId1" Type="http://schemas.openxmlformats.org/officeDocument/2006/relationships/slideLayout" Target="../slideLayouts/slideLayout568.xml"/><Relationship Id="rId6" Type="http://schemas.openxmlformats.org/officeDocument/2006/relationships/theme" Target="../theme/theme114.xml"/><Relationship Id="rId5" Type="http://schemas.openxmlformats.org/officeDocument/2006/relationships/slideLayout" Target="../slideLayouts/slideLayout572.xml"/><Relationship Id="rId10" Type="http://schemas.openxmlformats.org/officeDocument/2006/relationships/image" Target="../media/image4.png"/><Relationship Id="rId4" Type="http://schemas.openxmlformats.org/officeDocument/2006/relationships/slideLayout" Target="../slideLayouts/slideLayout571.xml"/><Relationship Id="rId9" Type="http://schemas.openxmlformats.org/officeDocument/2006/relationships/image" Target="../media/image3.jpeg"/></Relationships>
</file>

<file path=ppt/slideMasters/_rels/slideMaster1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75.xml"/><Relationship Id="rId7" Type="http://schemas.openxmlformats.org/officeDocument/2006/relationships/image" Target="../media/image1.png"/><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theme" Target="../theme/theme115.xml"/><Relationship Id="rId5" Type="http://schemas.openxmlformats.org/officeDocument/2006/relationships/slideLayout" Target="../slideLayouts/slideLayout577.xml"/><Relationship Id="rId10" Type="http://schemas.openxmlformats.org/officeDocument/2006/relationships/image" Target="../media/image4.png"/><Relationship Id="rId4" Type="http://schemas.openxmlformats.org/officeDocument/2006/relationships/slideLayout" Target="../slideLayouts/slideLayout576.xml"/><Relationship Id="rId9" Type="http://schemas.openxmlformats.org/officeDocument/2006/relationships/image" Target="../media/image3.jpeg"/></Relationships>
</file>

<file path=ppt/slideMasters/_rels/slideMaster1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80.xml"/><Relationship Id="rId7" Type="http://schemas.openxmlformats.org/officeDocument/2006/relationships/image" Target="../media/image1.png"/><Relationship Id="rId2" Type="http://schemas.openxmlformats.org/officeDocument/2006/relationships/slideLayout" Target="../slideLayouts/slideLayout579.xml"/><Relationship Id="rId1" Type="http://schemas.openxmlformats.org/officeDocument/2006/relationships/slideLayout" Target="../slideLayouts/slideLayout578.xml"/><Relationship Id="rId6" Type="http://schemas.openxmlformats.org/officeDocument/2006/relationships/theme" Target="../theme/theme116.xml"/><Relationship Id="rId5" Type="http://schemas.openxmlformats.org/officeDocument/2006/relationships/slideLayout" Target="../slideLayouts/slideLayout582.xml"/><Relationship Id="rId10" Type="http://schemas.openxmlformats.org/officeDocument/2006/relationships/image" Target="../media/image4.png"/><Relationship Id="rId4" Type="http://schemas.openxmlformats.org/officeDocument/2006/relationships/slideLayout" Target="../slideLayouts/slideLayout581.xml"/><Relationship Id="rId9" Type="http://schemas.openxmlformats.org/officeDocument/2006/relationships/image" Target="../media/image3.jpeg"/></Relationships>
</file>

<file path=ppt/slideMasters/_rels/slideMaster1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85.xml"/><Relationship Id="rId7" Type="http://schemas.openxmlformats.org/officeDocument/2006/relationships/image" Target="../media/image1.png"/><Relationship Id="rId2" Type="http://schemas.openxmlformats.org/officeDocument/2006/relationships/slideLayout" Target="../slideLayouts/slideLayout584.xml"/><Relationship Id="rId1" Type="http://schemas.openxmlformats.org/officeDocument/2006/relationships/slideLayout" Target="../slideLayouts/slideLayout583.xml"/><Relationship Id="rId6" Type="http://schemas.openxmlformats.org/officeDocument/2006/relationships/theme" Target="../theme/theme117.xml"/><Relationship Id="rId5" Type="http://schemas.openxmlformats.org/officeDocument/2006/relationships/slideLayout" Target="../slideLayouts/slideLayout587.xml"/><Relationship Id="rId10" Type="http://schemas.openxmlformats.org/officeDocument/2006/relationships/image" Target="../media/image4.png"/><Relationship Id="rId4" Type="http://schemas.openxmlformats.org/officeDocument/2006/relationships/slideLayout" Target="../slideLayouts/slideLayout586.xml"/><Relationship Id="rId9" Type="http://schemas.openxmlformats.org/officeDocument/2006/relationships/image" Target="../media/image3.jpeg"/></Relationships>
</file>

<file path=ppt/slideMasters/_rels/slideMaster1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90.xml"/><Relationship Id="rId7" Type="http://schemas.openxmlformats.org/officeDocument/2006/relationships/image" Target="../media/image1.png"/><Relationship Id="rId2" Type="http://schemas.openxmlformats.org/officeDocument/2006/relationships/slideLayout" Target="../slideLayouts/slideLayout589.xml"/><Relationship Id="rId1" Type="http://schemas.openxmlformats.org/officeDocument/2006/relationships/slideLayout" Target="../slideLayouts/slideLayout588.xml"/><Relationship Id="rId6" Type="http://schemas.openxmlformats.org/officeDocument/2006/relationships/theme" Target="../theme/theme118.xml"/><Relationship Id="rId5" Type="http://schemas.openxmlformats.org/officeDocument/2006/relationships/slideLayout" Target="../slideLayouts/slideLayout592.xml"/><Relationship Id="rId10" Type="http://schemas.openxmlformats.org/officeDocument/2006/relationships/image" Target="../media/image4.png"/><Relationship Id="rId4" Type="http://schemas.openxmlformats.org/officeDocument/2006/relationships/slideLayout" Target="../slideLayouts/slideLayout591.xml"/><Relationship Id="rId9" Type="http://schemas.openxmlformats.org/officeDocument/2006/relationships/image" Target="../media/image3.jpeg"/></Relationships>
</file>

<file path=ppt/slideMasters/_rels/slideMaster1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95.xml"/><Relationship Id="rId7" Type="http://schemas.openxmlformats.org/officeDocument/2006/relationships/image" Target="../media/image1.png"/><Relationship Id="rId2" Type="http://schemas.openxmlformats.org/officeDocument/2006/relationships/slideLayout" Target="../slideLayouts/slideLayout594.xml"/><Relationship Id="rId1" Type="http://schemas.openxmlformats.org/officeDocument/2006/relationships/slideLayout" Target="../slideLayouts/slideLayout593.xml"/><Relationship Id="rId6" Type="http://schemas.openxmlformats.org/officeDocument/2006/relationships/theme" Target="../theme/theme119.xml"/><Relationship Id="rId5" Type="http://schemas.openxmlformats.org/officeDocument/2006/relationships/slideLayout" Target="../slideLayouts/slideLayout597.xml"/><Relationship Id="rId10" Type="http://schemas.openxmlformats.org/officeDocument/2006/relationships/image" Target="../media/image4.png"/><Relationship Id="rId4" Type="http://schemas.openxmlformats.org/officeDocument/2006/relationships/slideLayout" Target="../slideLayouts/slideLayout596.xml"/><Relationship Id="rId9"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2.xml"/><Relationship Id="rId5" Type="http://schemas.openxmlformats.org/officeDocument/2006/relationships/slideLayout" Target="../slideLayouts/slideLayout62.xml"/><Relationship Id="rId10" Type="http://schemas.openxmlformats.org/officeDocument/2006/relationships/image" Target="../media/image4.png"/><Relationship Id="rId4" Type="http://schemas.openxmlformats.org/officeDocument/2006/relationships/slideLayout" Target="../slideLayouts/slideLayout61.xml"/><Relationship Id="rId9" Type="http://schemas.openxmlformats.org/officeDocument/2006/relationships/image" Target="../media/image3.jpeg"/></Relationships>
</file>

<file path=ppt/slideMasters/_rels/slideMaster1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00.xml"/><Relationship Id="rId7" Type="http://schemas.openxmlformats.org/officeDocument/2006/relationships/image" Target="../media/image1.png"/><Relationship Id="rId2" Type="http://schemas.openxmlformats.org/officeDocument/2006/relationships/slideLayout" Target="../slideLayouts/slideLayout599.xml"/><Relationship Id="rId1" Type="http://schemas.openxmlformats.org/officeDocument/2006/relationships/slideLayout" Target="../slideLayouts/slideLayout598.xml"/><Relationship Id="rId6" Type="http://schemas.openxmlformats.org/officeDocument/2006/relationships/theme" Target="../theme/theme120.xml"/><Relationship Id="rId5" Type="http://schemas.openxmlformats.org/officeDocument/2006/relationships/slideLayout" Target="../slideLayouts/slideLayout602.xml"/><Relationship Id="rId10" Type="http://schemas.openxmlformats.org/officeDocument/2006/relationships/image" Target="../media/image4.png"/><Relationship Id="rId4" Type="http://schemas.openxmlformats.org/officeDocument/2006/relationships/slideLayout" Target="../slideLayouts/slideLayout601.xml"/><Relationship Id="rId9" Type="http://schemas.openxmlformats.org/officeDocument/2006/relationships/image" Target="../media/image3.jpeg"/></Relationships>
</file>

<file path=ppt/slideMasters/_rels/slideMaster1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05.xml"/><Relationship Id="rId7" Type="http://schemas.openxmlformats.org/officeDocument/2006/relationships/image" Target="../media/image1.png"/><Relationship Id="rId2" Type="http://schemas.openxmlformats.org/officeDocument/2006/relationships/slideLayout" Target="../slideLayouts/slideLayout604.xml"/><Relationship Id="rId1" Type="http://schemas.openxmlformats.org/officeDocument/2006/relationships/slideLayout" Target="../slideLayouts/slideLayout603.xml"/><Relationship Id="rId6" Type="http://schemas.openxmlformats.org/officeDocument/2006/relationships/theme" Target="../theme/theme121.xml"/><Relationship Id="rId5" Type="http://schemas.openxmlformats.org/officeDocument/2006/relationships/slideLayout" Target="../slideLayouts/slideLayout607.xml"/><Relationship Id="rId10" Type="http://schemas.openxmlformats.org/officeDocument/2006/relationships/image" Target="../media/image4.png"/><Relationship Id="rId4" Type="http://schemas.openxmlformats.org/officeDocument/2006/relationships/slideLayout" Target="../slideLayouts/slideLayout606.xml"/><Relationship Id="rId9" Type="http://schemas.openxmlformats.org/officeDocument/2006/relationships/image" Target="../media/image3.jpeg"/></Relationships>
</file>

<file path=ppt/slideMasters/_rels/slideMaster1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10.xml"/><Relationship Id="rId7" Type="http://schemas.openxmlformats.org/officeDocument/2006/relationships/image" Target="../media/image1.png"/><Relationship Id="rId2" Type="http://schemas.openxmlformats.org/officeDocument/2006/relationships/slideLayout" Target="../slideLayouts/slideLayout609.xml"/><Relationship Id="rId1" Type="http://schemas.openxmlformats.org/officeDocument/2006/relationships/slideLayout" Target="../slideLayouts/slideLayout608.xml"/><Relationship Id="rId6" Type="http://schemas.openxmlformats.org/officeDocument/2006/relationships/theme" Target="../theme/theme122.xml"/><Relationship Id="rId5" Type="http://schemas.openxmlformats.org/officeDocument/2006/relationships/slideLayout" Target="../slideLayouts/slideLayout612.xml"/><Relationship Id="rId10" Type="http://schemas.openxmlformats.org/officeDocument/2006/relationships/image" Target="../media/image4.png"/><Relationship Id="rId4" Type="http://schemas.openxmlformats.org/officeDocument/2006/relationships/slideLayout" Target="../slideLayouts/slideLayout611.xml"/><Relationship Id="rId9" Type="http://schemas.openxmlformats.org/officeDocument/2006/relationships/image" Target="../media/image3.jpeg"/></Relationships>
</file>

<file path=ppt/slideMasters/_rels/slideMaster1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15.xml"/><Relationship Id="rId7" Type="http://schemas.openxmlformats.org/officeDocument/2006/relationships/image" Target="../media/image1.png"/><Relationship Id="rId2" Type="http://schemas.openxmlformats.org/officeDocument/2006/relationships/slideLayout" Target="../slideLayouts/slideLayout614.xml"/><Relationship Id="rId1" Type="http://schemas.openxmlformats.org/officeDocument/2006/relationships/slideLayout" Target="../slideLayouts/slideLayout613.xml"/><Relationship Id="rId6" Type="http://schemas.openxmlformats.org/officeDocument/2006/relationships/theme" Target="../theme/theme123.xml"/><Relationship Id="rId5" Type="http://schemas.openxmlformats.org/officeDocument/2006/relationships/slideLayout" Target="../slideLayouts/slideLayout617.xml"/><Relationship Id="rId10" Type="http://schemas.openxmlformats.org/officeDocument/2006/relationships/image" Target="../media/image4.png"/><Relationship Id="rId4" Type="http://schemas.openxmlformats.org/officeDocument/2006/relationships/slideLayout" Target="../slideLayouts/slideLayout616.xml"/><Relationship Id="rId9" Type="http://schemas.openxmlformats.org/officeDocument/2006/relationships/image" Target="../media/image3.jpeg"/></Relationships>
</file>

<file path=ppt/slideMasters/_rels/slideMaster1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20.xml"/><Relationship Id="rId7" Type="http://schemas.openxmlformats.org/officeDocument/2006/relationships/image" Target="../media/image1.png"/><Relationship Id="rId2" Type="http://schemas.openxmlformats.org/officeDocument/2006/relationships/slideLayout" Target="../slideLayouts/slideLayout619.xml"/><Relationship Id="rId1" Type="http://schemas.openxmlformats.org/officeDocument/2006/relationships/slideLayout" Target="../slideLayouts/slideLayout618.xml"/><Relationship Id="rId6" Type="http://schemas.openxmlformats.org/officeDocument/2006/relationships/theme" Target="../theme/theme124.xml"/><Relationship Id="rId5" Type="http://schemas.openxmlformats.org/officeDocument/2006/relationships/slideLayout" Target="../slideLayouts/slideLayout622.xml"/><Relationship Id="rId10" Type="http://schemas.openxmlformats.org/officeDocument/2006/relationships/image" Target="../media/image4.png"/><Relationship Id="rId4" Type="http://schemas.openxmlformats.org/officeDocument/2006/relationships/slideLayout" Target="../slideLayouts/slideLayout621.xml"/><Relationship Id="rId9" Type="http://schemas.openxmlformats.org/officeDocument/2006/relationships/image" Target="../media/image3.jpeg"/></Relationships>
</file>

<file path=ppt/slideMasters/_rels/slideMaster1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25.xml"/><Relationship Id="rId7" Type="http://schemas.openxmlformats.org/officeDocument/2006/relationships/image" Target="../media/image1.png"/><Relationship Id="rId2" Type="http://schemas.openxmlformats.org/officeDocument/2006/relationships/slideLayout" Target="../slideLayouts/slideLayout624.xml"/><Relationship Id="rId1" Type="http://schemas.openxmlformats.org/officeDocument/2006/relationships/slideLayout" Target="../slideLayouts/slideLayout623.xml"/><Relationship Id="rId6" Type="http://schemas.openxmlformats.org/officeDocument/2006/relationships/theme" Target="../theme/theme125.xml"/><Relationship Id="rId5" Type="http://schemas.openxmlformats.org/officeDocument/2006/relationships/slideLayout" Target="../slideLayouts/slideLayout627.xml"/><Relationship Id="rId10" Type="http://schemas.openxmlformats.org/officeDocument/2006/relationships/image" Target="../media/image4.png"/><Relationship Id="rId4" Type="http://schemas.openxmlformats.org/officeDocument/2006/relationships/slideLayout" Target="../slideLayouts/slideLayout626.xml"/><Relationship Id="rId9" Type="http://schemas.openxmlformats.org/officeDocument/2006/relationships/image" Target="../media/image3.jpeg"/></Relationships>
</file>

<file path=ppt/slideMasters/_rels/slideMaster1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0.xml"/><Relationship Id="rId7" Type="http://schemas.openxmlformats.org/officeDocument/2006/relationships/image" Target="../media/image1.png"/><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theme" Target="../theme/theme126.xml"/><Relationship Id="rId5" Type="http://schemas.openxmlformats.org/officeDocument/2006/relationships/slideLayout" Target="../slideLayouts/slideLayout632.xml"/><Relationship Id="rId10" Type="http://schemas.openxmlformats.org/officeDocument/2006/relationships/image" Target="../media/image4.png"/><Relationship Id="rId4" Type="http://schemas.openxmlformats.org/officeDocument/2006/relationships/slideLayout" Target="../slideLayouts/slideLayout631.xml"/><Relationship Id="rId9" Type="http://schemas.openxmlformats.org/officeDocument/2006/relationships/image" Target="../media/image3.jpeg"/></Relationships>
</file>

<file path=ppt/slideMasters/_rels/slideMaster1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5.xml"/><Relationship Id="rId7" Type="http://schemas.openxmlformats.org/officeDocument/2006/relationships/image" Target="../media/image1.png"/><Relationship Id="rId2" Type="http://schemas.openxmlformats.org/officeDocument/2006/relationships/slideLayout" Target="../slideLayouts/slideLayout634.xml"/><Relationship Id="rId1" Type="http://schemas.openxmlformats.org/officeDocument/2006/relationships/slideLayout" Target="../slideLayouts/slideLayout633.xml"/><Relationship Id="rId6" Type="http://schemas.openxmlformats.org/officeDocument/2006/relationships/theme" Target="../theme/theme127.xml"/><Relationship Id="rId5" Type="http://schemas.openxmlformats.org/officeDocument/2006/relationships/slideLayout" Target="../slideLayouts/slideLayout637.xml"/><Relationship Id="rId10" Type="http://schemas.openxmlformats.org/officeDocument/2006/relationships/image" Target="../media/image4.png"/><Relationship Id="rId4" Type="http://schemas.openxmlformats.org/officeDocument/2006/relationships/slideLayout" Target="../slideLayouts/slideLayout636.xml"/><Relationship Id="rId9" Type="http://schemas.openxmlformats.org/officeDocument/2006/relationships/image" Target="../media/image3.jpeg"/></Relationships>
</file>

<file path=ppt/slideMasters/_rels/slideMaster1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40.xml"/><Relationship Id="rId7" Type="http://schemas.openxmlformats.org/officeDocument/2006/relationships/image" Target="../media/image1.png"/><Relationship Id="rId2" Type="http://schemas.openxmlformats.org/officeDocument/2006/relationships/slideLayout" Target="../slideLayouts/slideLayout639.xml"/><Relationship Id="rId1" Type="http://schemas.openxmlformats.org/officeDocument/2006/relationships/slideLayout" Target="../slideLayouts/slideLayout638.xml"/><Relationship Id="rId6" Type="http://schemas.openxmlformats.org/officeDocument/2006/relationships/theme" Target="../theme/theme128.xml"/><Relationship Id="rId5" Type="http://schemas.openxmlformats.org/officeDocument/2006/relationships/slideLayout" Target="../slideLayouts/slideLayout642.xml"/><Relationship Id="rId10" Type="http://schemas.openxmlformats.org/officeDocument/2006/relationships/image" Target="../media/image4.png"/><Relationship Id="rId4" Type="http://schemas.openxmlformats.org/officeDocument/2006/relationships/slideLayout" Target="../slideLayouts/slideLayout641.xml"/><Relationship Id="rId9" Type="http://schemas.openxmlformats.org/officeDocument/2006/relationships/image" Target="../media/image3.jpeg"/></Relationships>
</file>

<file path=ppt/slideMasters/_rels/slideMaster1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45.xml"/><Relationship Id="rId7" Type="http://schemas.openxmlformats.org/officeDocument/2006/relationships/image" Target="../media/image1.png"/><Relationship Id="rId2" Type="http://schemas.openxmlformats.org/officeDocument/2006/relationships/slideLayout" Target="../slideLayouts/slideLayout644.xml"/><Relationship Id="rId1" Type="http://schemas.openxmlformats.org/officeDocument/2006/relationships/slideLayout" Target="../slideLayouts/slideLayout643.xml"/><Relationship Id="rId6" Type="http://schemas.openxmlformats.org/officeDocument/2006/relationships/theme" Target="../theme/theme129.xml"/><Relationship Id="rId5" Type="http://schemas.openxmlformats.org/officeDocument/2006/relationships/slideLayout" Target="../slideLayouts/slideLayout647.xml"/><Relationship Id="rId10" Type="http://schemas.openxmlformats.org/officeDocument/2006/relationships/image" Target="../media/image4.png"/><Relationship Id="rId4" Type="http://schemas.openxmlformats.org/officeDocument/2006/relationships/slideLayout" Target="../slideLayouts/slideLayout646.xml"/><Relationship Id="rId9"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3.xml"/><Relationship Id="rId5" Type="http://schemas.openxmlformats.org/officeDocument/2006/relationships/slideLayout" Target="../slideLayouts/slideLayout67.xml"/><Relationship Id="rId10" Type="http://schemas.openxmlformats.org/officeDocument/2006/relationships/image" Target="../media/image4.png"/><Relationship Id="rId4" Type="http://schemas.openxmlformats.org/officeDocument/2006/relationships/slideLayout" Target="../slideLayouts/slideLayout66.xml"/><Relationship Id="rId9" Type="http://schemas.openxmlformats.org/officeDocument/2006/relationships/image" Target="../media/image3.jpeg"/></Relationships>
</file>

<file path=ppt/slideMasters/_rels/slideMaster1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50.xml"/><Relationship Id="rId7" Type="http://schemas.openxmlformats.org/officeDocument/2006/relationships/image" Target="../media/image1.png"/><Relationship Id="rId2" Type="http://schemas.openxmlformats.org/officeDocument/2006/relationships/slideLayout" Target="../slideLayouts/slideLayout649.xml"/><Relationship Id="rId1" Type="http://schemas.openxmlformats.org/officeDocument/2006/relationships/slideLayout" Target="../slideLayouts/slideLayout648.xml"/><Relationship Id="rId6" Type="http://schemas.openxmlformats.org/officeDocument/2006/relationships/theme" Target="../theme/theme130.xml"/><Relationship Id="rId5" Type="http://schemas.openxmlformats.org/officeDocument/2006/relationships/slideLayout" Target="../slideLayouts/slideLayout652.xml"/><Relationship Id="rId10" Type="http://schemas.openxmlformats.org/officeDocument/2006/relationships/image" Target="../media/image4.png"/><Relationship Id="rId4" Type="http://schemas.openxmlformats.org/officeDocument/2006/relationships/slideLayout" Target="../slideLayouts/slideLayout651.xml"/><Relationship Id="rId9" Type="http://schemas.openxmlformats.org/officeDocument/2006/relationships/image" Target="../media/image3.jpeg"/></Relationships>
</file>

<file path=ppt/slideMasters/_rels/slideMaster1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55.xml"/><Relationship Id="rId7" Type="http://schemas.openxmlformats.org/officeDocument/2006/relationships/image" Target="../media/image1.png"/><Relationship Id="rId2" Type="http://schemas.openxmlformats.org/officeDocument/2006/relationships/slideLayout" Target="../slideLayouts/slideLayout654.xml"/><Relationship Id="rId1" Type="http://schemas.openxmlformats.org/officeDocument/2006/relationships/slideLayout" Target="../slideLayouts/slideLayout653.xml"/><Relationship Id="rId6" Type="http://schemas.openxmlformats.org/officeDocument/2006/relationships/theme" Target="../theme/theme131.xml"/><Relationship Id="rId5" Type="http://schemas.openxmlformats.org/officeDocument/2006/relationships/slideLayout" Target="../slideLayouts/slideLayout657.xml"/><Relationship Id="rId10" Type="http://schemas.openxmlformats.org/officeDocument/2006/relationships/image" Target="../media/image4.png"/><Relationship Id="rId4" Type="http://schemas.openxmlformats.org/officeDocument/2006/relationships/slideLayout" Target="../slideLayouts/slideLayout656.xml"/><Relationship Id="rId9" Type="http://schemas.openxmlformats.org/officeDocument/2006/relationships/image" Target="../media/image3.jpeg"/></Relationships>
</file>

<file path=ppt/slideMasters/_rels/slideMaster1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60.xml"/><Relationship Id="rId7" Type="http://schemas.openxmlformats.org/officeDocument/2006/relationships/image" Target="../media/image1.png"/><Relationship Id="rId2" Type="http://schemas.openxmlformats.org/officeDocument/2006/relationships/slideLayout" Target="../slideLayouts/slideLayout659.xml"/><Relationship Id="rId1" Type="http://schemas.openxmlformats.org/officeDocument/2006/relationships/slideLayout" Target="../slideLayouts/slideLayout658.xml"/><Relationship Id="rId6" Type="http://schemas.openxmlformats.org/officeDocument/2006/relationships/theme" Target="../theme/theme132.xml"/><Relationship Id="rId5" Type="http://schemas.openxmlformats.org/officeDocument/2006/relationships/slideLayout" Target="../slideLayouts/slideLayout662.xml"/><Relationship Id="rId10" Type="http://schemas.openxmlformats.org/officeDocument/2006/relationships/image" Target="../media/image4.png"/><Relationship Id="rId4" Type="http://schemas.openxmlformats.org/officeDocument/2006/relationships/slideLayout" Target="../slideLayouts/slideLayout661.xml"/><Relationship Id="rId9" Type="http://schemas.openxmlformats.org/officeDocument/2006/relationships/image" Target="../media/image3.jpeg"/></Relationships>
</file>

<file path=ppt/slideMasters/_rels/slideMaster1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65.xml"/><Relationship Id="rId7" Type="http://schemas.openxmlformats.org/officeDocument/2006/relationships/image" Target="../media/image1.png"/><Relationship Id="rId2" Type="http://schemas.openxmlformats.org/officeDocument/2006/relationships/slideLayout" Target="../slideLayouts/slideLayout664.xml"/><Relationship Id="rId1" Type="http://schemas.openxmlformats.org/officeDocument/2006/relationships/slideLayout" Target="../slideLayouts/slideLayout663.xml"/><Relationship Id="rId6" Type="http://schemas.openxmlformats.org/officeDocument/2006/relationships/theme" Target="../theme/theme133.xml"/><Relationship Id="rId5" Type="http://schemas.openxmlformats.org/officeDocument/2006/relationships/slideLayout" Target="../slideLayouts/slideLayout667.xml"/><Relationship Id="rId10" Type="http://schemas.openxmlformats.org/officeDocument/2006/relationships/image" Target="../media/image4.png"/><Relationship Id="rId4" Type="http://schemas.openxmlformats.org/officeDocument/2006/relationships/slideLayout" Target="../slideLayouts/slideLayout666.xml"/><Relationship Id="rId9" Type="http://schemas.openxmlformats.org/officeDocument/2006/relationships/image" Target="../media/image3.jpeg"/></Relationships>
</file>

<file path=ppt/slideMasters/_rels/slideMaster1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70.xml"/><Relationship Id="rId7" Type="http://schemas.openxmlformats.org/officeDocument/2006/relationships/image" Target="../media/image1.png"/><Relationship Id="rId2" Type="http://schemas.openxmlformats.org/officeDocument/2006/relationships/slideLayout" Target="../slideLayouts/slideLayout669.xml"/><Relationship Id="rId1" Type="http://schemas.openxmlformats.org/officeDocument/2006/relationships/slideLayout" Target="../slideLayouts/slideLayout668.xml"/><Relationship Id="rId6" Type="http://schemas.openxmlformats.org/officeDocument/2006/relationships/theme" Target="../theme/theme134.xml"/><Relationship Id="rId5" Type="http://schemas.openxmlformats.org/officeDocument/2006/relationships/slideLayout" Target="../slideLayouts/slideLayout672.xml"/><Relationship Id="rId10" Type="http://schemas.openxmlformats.org/officeDocument/2006/relationships/image" Target="../media/image4.png"/><Relationship Id="rId4" Type="http://schemas.openxmlformats.org/officeDocument/2006/relationships/slideLayout" Target="../slideLayouts/slideLayout671.xml"/><Relationship Id="rId9" Type="http://schemas.openxmlformats.org/officeDocument/2006/relationships/image" Target="../media/image3.jpeg"/></Relationships>
</file>

<file path=ppt/slideMasters/_rels/slideMaster1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75.xml"/><Relationship Id="rId7" Type="http://schemas.openxmlformats.org/officeDocument/2006/relationships/image" Target="../media/image1.png"/><Relationship Id="rId2" Type="http://schemas.openxmlformats.org/officeDocument/2006/relationships/slideLayout" Target="../slideLayouts/slideLayout674.xml"/><Relationship Id="rId1" Type="http://schemas.openxmlformats.org/officeDocument/2006/relationships/slideLayout" Target="../slideLayouts/slideLayout673.xml"/><Relationship Id="rId6" Type="http://schemas.openxmlformats.org/officeDocument/2006/relationships/theme" Target="../theme/theme135.xml"/><Relationship Id="rId5" Type="http://schemas.openxmlformats.org/officeDocument/2006/relationships/slideLayout" Target="../slideLayouts/slideLayout677.xml"/><Relationship Id="rId10" Type="http://schemas.openxmlformats.org/officeDocument/2006/relationships/image" Target="../media/image4.png"/><Relationship Id="rId4" Type="http://schemas.openxmlformats.org/officeDocument/2006/relationships/slideLayout" Target="../slideLayouts/slideLayout676.xml"/><Relationship Id="rId9" Type="http://schemas.openxmlformats.org/officeDocument/2006/relationships/image" Target="../media/image3.jpeg"/></Relationships>
</file>

<file path=ppt/slideMasters/_rels/slideMaster1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80.xml"/><Relationship Id="rId7" Type="http://schemas.openxmlformats.org/officeDocument/2006/relationships/image" Target="../media/image1.png"/><Relationship Id="rId2" Type="http://schemas.openxmlformats.org/officeDocument/2006/relationships/slideLayout" Target="../slideLayouts/slideLayout679.xml"/><Relationship Id="rId1" Type="http://schemas.openxmlformats.org/officeDocument/2006/relationships/slideLayout" Target="../slideLayouts/slideLayout678.xml"/><Relationship Id="rId6" Type="http://schemas.openxmlformats.org/officeDocument/2006/relationships/theme" Target="../theme/theme136.xml"/><Relationship Id="rId5" Type="http://schemas.openxmlformats.org/officeDocument/2006/relationships/slideLayout" Target="../slideLayouts/slideLayout682.xml"/><Relationship Id="rId10" Type="http://schemas.openxmlformats.org/officeDocument/2006/relationships/image" Target="../media/image4.png"/><Relationship Id="rId4" Type="http://schemas.openxmlformats.org/officeDocument/2006/relationships/slideLayout" Target="../slideLayouts/slideLayout681.xml"/><Relationship Id="rId9" Type="http://schemas.openxmlformats.org/officeDocument/2006/relationships/image" Target="../media/image3.jpeg"/></Relationships>
</file>

<file path=ppt/slideMasters/_rels/slideMaster1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85.xml"/><Relationship Id="rId7" Type="http://schemas.openxmlformats.org/officeDocument/2006/relationships/image" Target="../media/image1.png"/><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theme" Target="../theme/theme137.xml"/><Relationship Id="rId5" Type="http://schemas.openxmlformats.org/officeDocument/2006/relationships/slideLayout" Target="../slideLayouts/slideLayout687.xml"/><Relationship Id="rId10" Type="http://schemas.openxmlformats.org/officeDocument/2006/relationships/image" Target="../media/image4.png"/><Relationship Id="rId4" Type="http://schemas.openxmlformats.org/officeDocument/2006/relationships/slideLayout" Target="../slideLayouts/slideLayout686.xml"/><Relationship Id="rId9" Type="http://schemas.openxmlformats.org/officeDocument/2006/relationships/image" Target="../media/image3.jpeg"/></Relationships>
</file>

<file path=ppt/slideMasters/_rels/slideMaster1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90.xml"/><Relationship Id="rId7" Type="http://schemas.openxmlformats.org/officeDocument/2006/relationships/image" Target="../media/image1.png"/><Relationship Id="rId2" Type="http://schemas.openxmlformats.org/officeDocument/2006/relationships/slideLayout" Target="../slideLayouts/slideLayout689.xml"/><Relationship Id="rId1" Type="http://schemas.openxmlformats.org/officeDocument/2006/relationships/slideLayout" Target="../slideLayouts/slideLayout688.xml"/><Relationship Id="rId6" Type="http://schemas.openxmlformats.org/officeDocument/2006/relationships/theme" Target="../theme/theme138.xml"/><Relationship Id="rId5" Type="http://schemas.openxmlformats.org/officeDocument/2006/relationships/slideLayout" Target="../slideLayouts/slideLayout692.xml"/><Relationship Id="rId10" Type="http://schemas.openxmlformats.org/officeDocument/2006/relationships/image" Target="../media/image4.png"/><Relationship Id="rId4" Type="http://schemas.openxmlformats.org/officeDocument/2006/relationships/slideLayout" Target="../slideLayouts/slideLayout691.xml"/><Relationship Id="rId9" Type="http://schemas.openxmlformats.org/officeDocument/2006/relationships/image" Target="../media/image3.jpeg"/></Relationships>
</file>

<file path=ppt/slideMasters/_rels/slideMaster1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95.xml"/><Relationship Id="rId7" Type="http://schemas.openxmlformats.org/officeDocument/2006/relationships/image" Target="../media/image1.png"/><Relationship Id="rId2" Type="http://schemas.openxmlformats.org/officeDocument/2006/relationships/slideLayout" Target="../slideLayouts/slideLayout694.xml"/><Relationship Id="rId1" Type="http://schemas.openxmlformats.org/officeDocument/2006/relationships/slideLayout" Target="../slideLayouts/slideLayout693.xml"/><Relationship Id="rId6" Type="http://schemas.openxmlformats.org/officeDocument/2006/relationships/theme" Target="../theme/theme139.xml"/><Relationship Id="rId5" Type="http://schemas.openxmlformats.org/officeDocument/2006/relationships/slideLayout" Target="../slideLayouts/slideLayout697.xml"/><Relationship Id="rId10" Type="http://schemas.openxmlformats.org/officeDocument/2006/relationships/image" Target="../media/image4.png"/><Relationship Id="rId4" Type="http://schemas.openxmlformats.org/officeDocument/2006/relationships/slideLayout" Target="../slideLayouts/slideLayout696.xml"/><Relationship Id="rId9"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14.xml"/><Relationship Id="rId5" Type="http://schemas.openxmlformats.org/officeDocument/2006/relationships/slideLayout" Target="../slideLayouts/slideLayout72.xml"/><Relationship Id="rId10" Type="http://schemas.openxmlformats.org/officeDocument/2006/relationships/image" Target="../media/image4.png"/><Relationship Id="rId4" Type="http://schemas.openxmlformats.org/officeDocument/2006/relationships/slideLayout" Target="../slideLayouts/slideLayout71.xml"/><Relationship Id="rId9" Type="http://schemas.openxmlformats.org/officeDocument/2006/relationships/image" Target="../media/image3.jpeg"/></Relationships>
</file>

<file path=ppt/slideMasters/_rels/slideMaster1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00.xml"/><Relationship Id="rId7" Type="http://schemas.openxmlformats.org/officeDocument/2006/relationships/image" Target="../media/image1.png"/><Relationship Id="rId2" Type="http://schemas.openxmlformats.org/officeDocument/2006/relationships/slideLayout" Target="../slideLayouts/slideLayout699.xml"/><Relationship Id="rId1" Type="http://schemas.openxmlformats.org/officeDocument/2006/relationships/slideLayout" Target="../slideLayouts/slideLayout698.xml"/><Relationship Id="rId6" Type="http://schemas.openxmlformats.org/officeDocument/2006/relationships/theme" Target="../theme/theme140.xml"/><Relationship Id="rId5" Type="http://schemas.openxmlformats.org/officeDocument/2006/relationships/slideLayout" Target="../slideLayouts/slideLayout702.xml"/><Relationship Id="rId10" Type="http://schemas.openxmlformats.org/officeDocument/2006/relationships/image" Target="../media/image4.png"/><Relationship Id="rId4" Type="http://schemas.openxmlformats.org/officeDocument/2006/relationships/slideLayout" Target="../slideLayouts/slideLayout701.xml"/><Relationship Id="rId9" Type="http://schemas.openxmlformats.org/officeDocument/2006/relationships/image" Target="../media/image3.jpeg"/></Relationships>
</file>

<file path=ppt/slideMasters/_rels/slideMaster1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05.xml"/><Relationship Id="rId7" Type="http://schemas.openxmlformats.org/officeDocument/2006/relationships/image" Target="../media/image1.png"/><Relationship Id="rId2" Type="http://schemas.openxmlformats.org/officeDocument/2006/relationships/slideLayout" Target="../slideLayouts/slideLayout704.xml"/><Relationship Id="rId1" Type="http://schemas.openxmlformats.org/officeDocument/2006/relationships/slideLayout" Target="../slideLayouts/slideLayout703.xml"/><Relationship Id="rId6" Type="http://schemas.openxmlformats.org/officeDocument/2006/relationships/theme" Target="../theme/theme141.xml"/><Relationship Id="rId5" Type="http://schemas.openxmlformats.org/officeDocument/2006/relationships/slideLayout" Target="../slideLayouts/slideLayout707.xml"/><Relationship Id="rId10" Type="http://schemas.openxmlformats.org/officeDocument/2006/relationships/image" Target="../media/image4.png"/><Relationship Id="rId4" Type="http://schemas.openxmlformats.org/officeDocument/2006/relationships/slideLayout" Target="../slideLayouts/slideLayout706.xml"/><Relationship Id="rId9" Type="http://schemas.openxmlformats.org/officeDocument/2006/relationships/image" Target="../media/image3.jpeg"/></Relationships>
</file>

<file path=ppt/slideMasters/_rels/slideMaster1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10.xml"/><Relationship Id="rId7" Type="http://schemas.openxmlformats.org/officeDocument/2006/relationships/image" Target="../media/image1.png"/><Relationship Id="rId2" Type="http://schemas.openxmlformats.org/officeDocument/2006/relationships/slideLayout" Target="../slideLayouts/slideLayout709.xml"/><Relationship Id="rId1" Type="http://schemas.openxmlformats.org/officeDocument/2006/relationships/slideLayout" Target="../slideLayouts/slideLayout708.xml"/><Relationship Id="rId6" Type="http://schemas.openxmlformats.org/officeDocument/2006/relationships/theme" Target="../theme/theme142.xml"/><Relationship Id="rId5" Type="http://schemas.openxmlformats.org/officeDocument/2006/relationships/slideLayout" Target="../slideLayouts/slideLayout712.xml"/><Relationship Id="rId10" Type="http://schemas.openxmlformats.org/officeDocument/2006/relationships/image" Target="../media/image4.png"/><Relationship Id="rId4" Type="http://schemas.openxmlformats.org/officeDocument/2006/relationships/slideLayout" Target="../slideLayouts/slideLayout711.xml"/><Relationship Id="rId9" Type="http://schemas.openxmlformats.org/officeDocument/2006/relationships/image" Target="../media/image3.jpeg"/></Relationships>
</file>

<file path=ppt/slideMasters/_rels/slideMaster1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15.xml"/><Relationship Id="rId7" Type="http://schemas.openxmlformats.org/officeDocument/2006/relationships/image" Target="../media/image1.png"/><Relationship Id="rId2" Type="http://schemas.openxmlformats.org/officeDocument/2006/relationships/slideLayout" Target="../slideLayouts/slideLayout714.xml"/><Relationship Id="rId1" Type="http://schemas.openxmlformats.org/officeDocument/2006/relationships/slideLayout" Target="../slideLayouts/slideLayout713.xml"/><Relationship Id="rId6" Type="http://schemas.openxmlformats.org/officeDocument/2006/relationships/theme" Target="../theme/theme143.xml"/><Relationship Id="rId5" Type="http://schemas.openxmlformats.org/officeDocument/2006/relationships/slideLayout" Target="../slideLayouts/slideLayout717.xml"/><Relationship Id="rId10" Type="http://schemas.openxmlformats.org/officeDocument/2006/relationships/image" Target="../media/image4.png"/><Relationship Id="rId4" Type="http://schemas.openxmlformats.org/officeDocument/2006/relationships/slideLayout" Target="../slideLayouts/slideLayout716.xml"/><Relationship Id="rId9" Type="http://schemas.openxmlformats.org/officeDocument/2006/relationships/image" Target="../media/image3.jpeg"/></Relationships>
</file>

<file path=ppt/slideMasters/_rels/slideMaster1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20.xml"/><Relationship Id="rId7" Type="http://schemas.openxmlformats.org/officeDocument/2006/relationships/image" Target="../media/image1.png"/><Relationship Id="rId2" Type="http://schemas.openxmlformats.org/officeDocument/2006/relationships/slideLayout" Target="../slideLayouts/slideLayout719.xml"/><Relationship Id="rId1" Type="http://schemas.openxmlformats.org/officeDocument/2006/relationships/slideLayout" Target="../slideLayouts/slideLayout718.xml"/><Relationship Id="rId6" Type="http://schemas.openxmlformats.org/officeDocument/2006/relationships/theme" Target="../theme/theme144.xml"/><Relationship Id="rId5" Type="http://schemas.openxmlformats.org/officeDocument/2006/relationships/slideLayout" Target="../slideLayouts/slideLayout722.xml"/><Relationship Id="rId10" Type="http://schemas.openxmlformats.org/officeDocument/2006/relationships/image" Target="../media/image4.png"/><Relationship Id="rId4" Type="http://schemas.openxmlformats.org/officeDocument/2006/relationships/slideLayout" Target="../slideLayouts/slideLayout721.xml"/><Relationship Id="rId9" Type="http://schemas.openxmlformats.org/officeDocument/2006/relationships/image" Target="../media/image3.jpeg"/></Relationships>
</file>

<file path=ppt/slideMasters/_rels/slideMaster1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25.xml"/><Relationship Id="rId7" Type="http://schemas.openxmlformats.org/officeDocument/2006/relationships/image" Target="../media/image1.png"/><Relationship Id="rId2" Type="http://schemas.openxmlformats.org/officeDocument/2006/relationships/slideLayout" Target="../slideLayouts/slideLayout724.xml"/><Relationship Id="rId1" Type="http://schemas.openxmlformats.org/officeDocument/2006/relationships/slideLayout" Target="../slideLayouts/slideLayout723.xml"/><Relationship Id="rId6" Type="http://schemas.openxmlformats.org/officeDocument/2006/relationships/theme" Target="../theme/theme145.xml"/><Relationship Id="rId5" Type="http://schemas.openxmlformats.org/officeDocument/2006/relationships/slideLayout" Target="../slideLayouts/slideLayout727.xml"/><Relationship Id="rId10" Type="http://schemas.openxmlformats.org/officeDocument/2006/relationships/image" Target="../media/image4.png"/><Relationship Id="rId4" Type="http://schemas.openxmlformats.org/officeDocument/2006/relationships/slideLayout" Target="../slideLayouts/slideLayout726.xml"/><Relationship Id="rId9" Type="http://schemas.openxmlformats.org/officeDocument/2006/relationships/image" Target="../media/image3.jpeg"/></Relationships>
</file>

<file path=ppt/slideMasters/_rels/slideMaster1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30.xml"/><Relationship Id="rId7" Type="http://schemas.openxmlformats.org/officeDocument/2006/relationships/image" Target="../media/image1.png"/><Relationship Id="rId2" Type="http://schemas.openxmlformats.org/officeDocument/2006/relationships/slideLayout" Target="../slideLayouts/slideLayout729.xml"/><Relationship Id="rId1" Type="http://schemas.openxmlformats.org/officeDocument/2006/relationships/slideLayout" Target="../slideLayouts/slideLayout728.xml"/><Relationship Id="rId6" Type="http://schemas.openxmlformats.org/officeDocument/2006/relationships/theme" Target="../theme/theme146.xml"/><Relationship Id="rId5" Type="http://schemas.openxmlformats.org/officeDocument/2006/relationships/slideLayout" Target="../slideLayouts/slideLayout732.xml"/><Relationship Id="rId10" Type="http://schemas.openxmlformats.org/officeDocument/2006/relationships/image" Target="../media/image4.png"/><Relationship Id="rId4" Type="http://schemas.openxmlformats.org/officeDocument/2006/relationships/slideLayout" Target="../slideLayouts/slideLayout731.xml"/><Relationship Id="rId9" Type="http://schemas.openxmlformats.org/officeDocument/2006/relationships/image" Target="../media/image3.jpeg"/></Relationships>
</file>

<file path=ppt/slideMasters/_rels/slideMaster1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35.xml"/><Relationship Id="rId7" Type="http://schemas.openxmlformats.org/officeDocument/2006/relationships/image" Target="../media/image1.png"/><Relationship Id="rId2" Type="http://schemas.openxmlformats.org/officeDocument/2006/relationships/slideLayout" Target="../slideLayouts/slideLayout734.xml"/><Relationship Id="rId1" Type="http://schemas.openxmlformats.org/officeDocument/2006/relationships/slideLayout" Target="../slideLayouts/slideLayout733.xml"/><Relationship Id="rId6" Type="http://schemas.openxmlformats.org/officeDocument/2006/relationships/theme" Target="../theme/theme147.xml"/><Relationship Id="rId5" Type="http://schemas.openxmlformats.org/officeDocument/2006/relationships/slideLayout" Target="../slideLayouts/slideLayout737.xml"/><Relationship Id="rId10" Type="http://schemas.openxmlformats.org/officeDocument/2006/relationships/image" Target="../media/image4.png"/><Relationship Id="rId4" Type="http://schemas.openxmlformats.org/officeDocument/2006/relationships/slideLayout" Target="../slideLayouts/slideLayout736.xml"/><Relationship Id="rId9" Type="http://schemas.openxmlformats.org/officeDocument/2006/relationships/image" Target="../media/image3.jpeg"/></Relationships>
</file>

<file path=ppt/slideMasters/_rels/slideMaster1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40.xml"/><Relationship Id="rId7" Type="http://schemas.openxmlformats.org/officeDocument/2006/relationships/image" Target="../media/image1.png"/><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theme" Target="../theme/theme148.xml"/><Relationship Id="rId5" Type="http://schemas.openxmlformats.org/officeDocument/2006/relationships/slideLayout" Target="../slideLayouts/slideLayout742.xml"/><Relationship Id="rId10" Type="http://schemas.openxmlformats.org/officeDocument/2006/relationships/image" Target="../media/image4.png"/><Relationship Id="rId4" Type="http://schemas.openxmlformats.org/officeDocument/2006/relationships/slideLayout" Target="../slideLayouts/slideLayout741.xml"/><Relationship Id="rId9" Type="http://schemas.openxmlformats.org/officeDocument/2006/relationships/image" Target="../media/image3.jpeg"/></Relationships>
</file>

<file path=ppt/slideMasters/_rels/slideMaster1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45.xml"/><Relationship Id="rId7" Type="http://schemas.openxmlformats.org/officeDocument/2006/relationships/image" Target="../media/image1.png"/><Relationship Id="rId2" Type="http://schemas.openxmlformats.org/officeDocument/2006/relationships/slideLayout" Target="../slideLayouts/slideLayout744.xml"/><Relationship Id="rId1" Type="http://schemas.openxmlformats.org/officeDocument/2006/relationships/slideLayout" Target="../slideLayouts/slideLayout743.xml"/><Relationship Id="rId6" Type="http://schemas.openxmlformats.org/officeDocument/2006/relationships/theme" Target="../theme/theme149.xml"/><Relationship Id="rId5" Type="http://schemas.openxmlformats.org/officeDocument/2006/relationships/slideLayout" Target="../slideLayouts/slideLayout747.xml"/><Relationship Id="rId10" Type="http://schemas.openxmlformats.org/officeDocument/2006/relationships/image" Target="../media/image4.png"/><Relationship Id="rId4" Type="http://schemas.openxmlformats.org/officeDocument/2006/relationships/slideLayout" Target="../slideLayouts/slideLayout746.xml"/><Relationship Id="rId9"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5.xml"/><Relationship Id="rId5" Type="http://schemas.openxmlformats.org/officeDocument/2006/relationships/slideLayout" Target="../slideLayouts/slideLayout77.xml"/><Relationship Id="rId10" Type="http://schemas.openxmlformats.org/officeDocument/2006/relationships/image" Target="../media/image4.png"/><Relationship Id="rId4" Type="http://schemas.openxmlformats.org/officeDocument/2006/relationships/slideLayout" Target="../slideLayouts/slideLayout76.xml"/><Relationship Id="rId9" Type="http://schemas.openxmlformats.org/officeDocument/2006/relationships/image" Target="../media/image3.jpeg"/></Relationships>
</file>

<file path=ppt/slideMasters/_rels/slideMaster1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50.xml"/><Relationship Id="rId7" Type="http://schemas.openxmlformats.org/officeDocument/2006/relationships/image" Target="../media/image1.png"/><Relationship Id="rId2" Type="http://schemas.openxmlformats.org/officeDocument/2006/relationships/slideLayout" Target="../slideLayouts/slideLayout749.xml"/><Relationship Id="rId1" Type="http://schemas.openxmlformats.org/officeDocument/2006/relationships/slideLayout" Target="../slideLayouts/slideLayout748.xml"/><Relationship Id="rId6" Type="http://schemas.openxmlformats.org/officeDocument/2006/relationships/theme" Target="../theme/theme150.xml"/><Relationship Id="rId5" Type="http://schemas.openxmlformats.org/officeDocument/2006/relationships/slideLayout" Target="../slideLayouts/slideLayout752.xml"/><Relationship Id="rId10" Type="http://schemas.openxmlformats.org/officeDocument/2006/relationships/image" Target="../media/image4.png"/><Relationship Id="rId4" Type="http://schemas.openxmlformats.org/officeDocument/2006/relationships/slideLayout" Target="../slideLayouts/slideLayout751.xml"/><Relationship Id="rId9" Type="http://schemas.openxmlformats.org/officeDocument/2006/relationships/image" Target="../media/image3.jpeg"/></Relationships>
</file>

<file path=ppt/slideMasters/_rels/slideMaster1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55.xml"/><Relationship Id="rId7" Type="http://schemas.openxmlformats.org/officeDocument/2006/relationships/image" Target="../media/image1.png"/><Relationship Id="rId2" Type="http://schemas.openxmlformats.org/officeDocument/2006/relationships/slideLayout" Target="../slideLayouts/slideLayout754.xml"/><Relationship Id="rId1" Type="http://schemas.openxmlformats.org/officeDocument/2006/relationships/slideLayout" Target="../slideLayouts/slideLayout753.xml"/><Relationship Id="rId6" Type="http://schemas.openxmlformats.org/officeDocument/2006/relationships/theme" Target="../theme/theme151.xml"/><Relationship Id="rId5" Type="http://schemas.openxmlformats.org/officeDocument/2006/relationships/slideLayout" Target="../slideLayouts/slideLayout757.xml"/><Relationship Id="rId10" Type="http://schemas.openxmlformats.org/officeDocument/2006/relationships/image" Target="../media/image4.png"/><Relationship Id="rId4" Type="http://schemas.openxmlformats.org/officeDocument/2006/relationships/slideLayout" Target="../slideLayouts/slideLayout756.xml"/><Relationship Id="rId9" Type="http://schemas.openxmlformats.org/officeDocument/2006/relationships/image" Target="../media/image3.jpeg"/></Relationships>
</file>

<file path=ppt/slideMasters/_rels/slideMaster1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60.xml"/><Relationship Id="rId7" Type="http://schemas.openxmlformats.org/officeDocument/2006/relationships/image" Target="../media/image1.png"/><Relationship Id="rId2" Type="http://schemas.openxmlformats.org/officeDocument/2006/relationships/slideLayout" Target="../slideLayouts/slideLayout759.xml"/><Relationship Id="rId1" Type="http://schemas.openxmlformats.org/officeDocument/2006/relationships/slideLayout" Target="../slideLayouts/slideLayout758.xml"/><Relationship Id="rId6" Type="http://schemas.openxmlformats.org/officeDocument/2006/relationships/theme" Target="../theme/theme152.xml"/><Relationship Id="rId5" Type="http://schemas.openxmlformats.org/officeDocument/2006/relationships/slideLayout" Target="../slideLayouts/slideLayout762.xml"/><Relationship Id="rId10" Type="http://schemas.openxmlformats.org/officeDocument/2006/relationships/image" Target="../media/image4.png"/><Relationship Id="rId4" Type="http://schemas.openxmlformats.org/officeDocument/2006/relationships/slideLayout" Target="../slideLayouts/slideLayout761.xml"/><Relationship Id="rId9" Type="http://schemas.openxmlformats.org/officeDocument/2006/relationships/image" Target="../media/image3.jpeg"/></Relationships>
</file>

<file path=ppt/slideMasters/_rels/slideMaster1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65.xml"/><Relationship Id="rId7" Type="http://schemas.openxmlformats.org/officeDocument/2006/relationships/image" Target="../media/image1.png"/><Relationship Id="rId2" Type="http://schemas.openxmlformats.org/officeDocument/2006/relationships/slideLayout" Target="../slideLayouts/slideLayout764.xml"/><Relationship Id="rId1" Type="http://schemas.openxmlformats.org/officeDocument/2006/relationships/slideLayout" Target="../slideLayouts/slideLayout763.xml"/><Relationship Id="rId6" Type="http://schemas.openxmlformats.org/officeDocument/2006/relationships/theme" Target="../theme/theme153.xml"/><Relationship Id="rId5" Type="http://schemas.openxmlformats.org/officeDocument/2006/relationships/slideLayout" Target="../slideLayouts/slideLayout767.xml"/><Relationship Id="rId10" Type="http://schemas.openxmlformats.org/officeDocument/2006/relationships/image" Target="../media/image4.png"/><Relationship Id="rId4" Type="http://schemas.openxmlformats.org/officeDocument/2006/relationships/slideLayout" Target="../slideLayouts/slideLayout766.xml"/><Relationship Id="rId9" Type="http://schemas.openxmlformats.org/officeDocument/2006/relationships/image" Target="../media/image3.jpeg"/></Relationships>
</file>

<file path=ppt/slideMasters/_rels/slideMaster1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70.xml"/><Relationship Id="rId7" Type="http://schemas.openxmlformats.org/officeDocument/2006/relationships/image" Target="../media/image1.png"/><Relationship Id="rId2" Type="http://schemas.openxmlformats.org/officeDocument/2006/relationships/slideLayout" Target="../slideLayouts/slideLayout769.xml"/><Relationship Id="rId1" Type="http://schemas.openxmlformats.org/officeDocument/2006/relationships/slideLayout" Target="../slideLayouts/slideLayout768.xml"/><Relationship Id="rId6" Type="http://schemas.openxmlformats.org/officeDocument/2006/relationships/theme" Target="../theme/theme154.xml"/><Relationship Id="rId5" Type="http://schemas.openxmlformats.org/officeDocument/2006/relationships/slideLayout" Target="../slideLayouts/slideLayout772.xml"/><Relationship Id="rId10" Type="http://schemas.openxmlformats.org/officeDocument/2006/relationships/image" Target="../media/image4.png"/><Relationship Id="rId4" Type="http://schemas.openxmlformats.org/officeDocument/2006/relationships/slideLayout" Target="../slideLayouts/slideLayout771.xml"/><Relationship Id="rId9" Type="http://schemas.openxmlformats.org/officeDocument/2006/relationships/image" Target="../media/image3.jpeg"/></Relationships>
</file>

<file path=ppt/slideMasters/_rels/slideMaster1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75.xml"/><Relationship Id="rId7" Type="http://schemas.openxmlformats.org/officeDocument/2006/relationships/image" Target="../media/image1.png"/><Relationship Id="rId2" Type="http://schemas.openxmlformats.org/officeDocument/2006/relationships/slideLayout" Target="../slideLayouts/slideLayout774.xml"/><Relationship Id="rId1" Type="http://schemas.openxmlformats.org/officeDocument/2006/relationships/slideLayout" Target="../slideLayouts/slideLayout773.xml"/><Relationship Id="rId6" Type="http://schemas.openxmlformats.org/officeDocument/2006/relationships/theme" Target="../theme/theme155.xml"/><Relationship Id="rId5" Type="http://schemas.openxmlformats.org/officeDocument/2006/relationships/slideLayout" Target="../slideLayouts/slideLayout777.xml"/><Relationship Id="rId10" Type="http://schemas.openxmlformats.org/officeDocument/2006/relationships/image" Target="../media/image4.png"/><Relationship Id="rId4" Type="http://schemas.openxmlformats.org/officeDocument/2006/relationships/slideLayout" Target="../slideLayouts/slideLayout776.xml"/><Relationship Id="rId9" Type="http://schemas.openxmlformats.org/officeDocument/2006/relationships/image" Target="../media/image3.jpeg"/></Relationships>
</file>

<file path=ppt/slideMasters/_rels/slideMaster1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80.xml"/><Relationship Id="rId7" Type="http://schemas.openxmlformats.org/officeDocument/2006/relationships/image" Target="../media/image1.png"/><Relationship Id="rId2" Type="http://schemas.openxmlformats.org/officeDocument/2006/relationships/slideLayout" Target="../slideLayouts/slideLayout779.xml"/><Relationship Id="rId1" Type="http://schemas.openxmlformats.org/officeDocument/2006/relationships/slideLayout" Target="../slideLayouts/slideLayout778.xml"/><Relationship Id="rId6" Type="http://schemas.openxmlformats.org/officeDocument/2006/relationships/theme" Target="../theme/theme156.xml"/><Relationship Id="rId5" Type="http://schemas.openxmlformats.org/officeDocument/2006/relationships/slideLayout" Target="../slideLayouts/slideLayout782.xml"/><Relationship Id="rId10" Type="http://schemas.openxmlformats.org/officeDocument/2006/relationships/image" Target="../media/image4.png"/><Relationship Id="rId4" Type="http://schemas.openxmlformats.org/officeDocument/2006/relationships/slideLayout" Target="../slideLayouts/slideLayout781.xml"/><Relationship Id="rId9" Type="http://schemas.openxmlformats.org/officeDocument/2006/relationships/image" Target="../media/image3.jpeg"/></Relationships>
</file>

<file path=ppt/slideMasters/_rels/slideMaster1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85.xml"/><Relationship Id="rId7" Type="http://schemas.openxmlformats.org/officeDocument/2006/relationships/image" Target="../media/image1.png"/><Relationship Id="rId2" Type="http://schemas.openxmlformats.org/officeDocument/2006/relationships/slideLayout" Target="../slideLayouts/slideLayout784.xml"/><Relationship Id="rId1" Type="http://schemas.openxmlformats.org/officeDocument/2006/relationships/slideLayout" Target="../slideLayouts/slideLayout783.xml"/><Relationship Id="rId6" Type="http://schemas.openxmlformats.org/officeDocument/2006/relationships/theme" Target="../theme/theme157.xml"/><Relationship Id="rId5" Type="http://schemas.openxmlformats.org/officeDocument/2006/relationships/slideLayout" Target="../slideLayouts/slideLayout787.xml"/><Relationship Id="rId10" Type="http://schemas.openxmlformats.org/officeDocument/2006/relationships/image" Target="../media/image4.png"/><Relationship Id="rId4" Type="http://schemas.openxmlformats.org/officeDocument/2006/relationships/slideLayout" Target="../slideLayouts/slideLayout786.xml"/><Relationship Id="rId9" Type="http://schemas.openxmlformats.org/officeDocument/2006/relationships/image" Target="../media/image3.jpeg"/></Relationships>
</file>

<file path=ppt/slideMasters/_rels/slideMaster1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90.xml"/><Relationship Id="rId7" Type="http://schemas.openxmlformats.org/officeDocument/2006/relationships/image" Target="../media/image1.png"/><Relationship Id="rId2" Type="http://schemas.openxmlformats.org/officeDocument/2006/relationships/slideLayout" Target="../slideLayouts/slideLayout789.xml"/><Relationship Id="rId1" Type="http://schemas.openxmlformats.org/officeDocument/2006/relationships/slideLayout" Target="../slideLayouts/slideLayout788.xml"/><Relationship Id="rId6" Type="http://schemas.openxmlformats.org/officeDocument/2006/relationships/theme" Target="../theme/theme158.xml"/><Relationship Id="rId5" Type="http://schemas.openxmlformats.org/officeDocument/2006/relationships/slideLayout" Target="../slideLayouts/slideLayout792.xml"/><Relationship Id="rId10" Type="http://schemas.openxmlformats.org/officeDocument/2006/relationships/image" Target="../media/image4.png"/><Relationship Id="rId4" Type="http://schemas.openxmlformats.org/officeDocument/2006/relationships/slideLayout" Target="../slideLayouts/slideLayout791.xml"/><Relationship Id="rId9" Type="http://schemas.openxmlformats.org/officeDocument/2006/relationships/image" Target="../media/image3.jpeg"/></Relationships>
</file>

<file path=ppt/slideMasters/_rels/slideMaster1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95.xml"/><Relationship Id="rId7" Type="http://schemas.openxmlformats.org/officeDocument/2006/relationships/image" Target="../media/image1.png"/><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theme" Target="../theme/theme159.xml"/><Relationship Id="rId5" Type="http://schemas.openxmlformats.org/officeDocument/2006/relationships/slideLayout" Target="../slideLayouts/slideLayout797.xml"/><Relationship Id="rId10" Type="http://schemas.openxmlformats.org/officeDocument/2006/relationships/image" Target="../media/image4.png"/><Relationship Id="rId4" Type="http://schemas.openxmlformats.org/officeDocument/2006/relationships/slideLayout" Target="../slideLayouts/slideLayout796.xml"/><Relationship Id="rId9"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image" Target="../media/image1.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16.xml"/><Relationship Id="rId5" Type="http://schemas.openxmlformats.org/officeDocument/2006/relationships/slideLayout" Target="../slideLayouts/slideLayout82.xml"/><Relationship Id="rId10" Type="http://schemas.openxmlformats.org/officeDocument/2006/relationships/image" Target="../media/image4.png"/><Relationship Id="rId4" Type="http://schemas.openxmlformats.org/officeDocument/2006/relationships/slideLayout" Target="../slideLayouts/slideLayout81.xml"/><Relationship Id="rId9" Type="http://schemas.openxmlformats.org/officeDocument/2006/relationships/image" Target="../media/image3.jpeg"/></Relationships>
</file>

<file path=ppt/slideMasters/_rels/slideMaster1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00.xml"/><Relationship Id="rId7" Type="http://schemas.openxmlformats.org/officeDocument/2006/relationships/image" Target="../media/image1.png"/><Relationship Id="rId2" Type="http://schemas.openxmlformats.org/officeDocument/2006/relationships/slideLayout" Target="../slideLayouts/slideLayout799.xml"/><Relationship Id="rId1" Type="http://schemas.openxmlformats.org/officeDocument/2006/relationships/slideLayout" Target="../slideLayouts/slideLayout798.xml"/><Relationship Id="rId6" Type="http://schemas.openxmlformats.org/officeDocument/2006/relationships/theme" Target="../theme/theme160.xml"/><Relationship Id="rId5" Type="http://schemas.openxmlformats.org/officeDocument/2006/relationships/slideLayout" Target="../slideLayouts/slideLayout802.xml"/><Relationship Id="rId10" Type="http://schemas.openxmlformats.org/officeDocument/2006/relationships/image" Target="../media/image4.png"/><Relationship Id="rId4" Type="http://schemas.openxmlformats.org/officeDocument/2006/relationships/slideLayout" Target="../slideLayouts/slideLayout801.xml"/><Relationship Id="rId9" Type="http://schemas.openxmlformats.org/officeDocument/2006/relationships/image" Target="../media/image3.jpeg"/></Relationships>
</file>

<file path=ppt/slideMasters/_rels/slideMaster16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05.xml"/><Relationship Id="rId7" Type="http://schemas.openxmlformats.org/officeDocument/2006/relationships/image" Target="../media/image1.png"/><Relationship Id="rId2" Type="http://schemas.openxmlformats.org/officeDocument/2006/relationships/slideLayout" Target="../slideLayouts/slideLayout804.xml"/><Relationship Id="rId1" Type="http://schemas.openxmlformats.org/officeDocument/2006/relationships/slideLayout" Target="../slideLayouts/slideLayout803.xml"/><Relationship Id="rId6" Type="http://schemas.openxmlformats.org/officeDocument/2006/relationships/theme" Target="../theme/theme161.xml"/><Relationship Id="rId5" Type="http://schemas.openxmlformats.org/officeDocument/2006/relationships/slideLayout" Target="../slideLayouts/slideLayout807.xml"/><Relationship Id="rId10" Type="http://schemas.openxmlformats.org/officeDocument/2006/relationships/image" Target="../media/image4.png"/><Relationship Id="rId4" Type="http://schemas.openxmlformats.org/officeDocument/2006/relationships/slideLayout" Target="../slideLayouts/slideLayout806.xml"/><Relationship Id="rId9" Type="http://schemas.openxmlformats.org/officeDocument/2006/relationships/image" Target="../media/image3.jpeg"/></Relationships>
</file>

<file path=ppt/slideMasters/_rels/slideMaster1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10.xml"/><Relationship Id="rId7" Type="http://schemas.openxmlformats.org/officeDocument/2006/relationships/image" Target="../media/image1.png"/><Relationship Id="rId2" Type="http://schemas.openxmlformats.org/officeDocument/2006/relationships/slideLayout" Target="../slideLayouts/slideLayout809.xml"/><Relationship Id="rId1" Type="http://schemas.openxmlformats.org/officeDocument/2006/relationships/slideLayout" Target="../slideLayouts/slideLayout808.xml"/><Relationship Id="rId6" Type="http://schemas.openxmlformats.org/officeDocument/2006/relationships/theme" Target="../theme/theme162.xml"/><Relationship Id="rId5" Type="http://schemas.openxmlformats.org/officeDocument/2006/relationships/slideLayout" Target="../slideLayouts/slideLayout812.xml"/><Relationship Id="rId10" Type="http://schemas.openxmlformats.org/officeDocument/2006/relationships/image" Target="../media/image4.png"/><Relationship Id="rId4" Type="http://schemas.openxmlformats.org/officeDocument/2006/relationships/slideLayout" Target="../slideLayouts/slideLayout811.xml"/><Relationship Id="rId9" Type="http://schemas.openxmlformats.org/officeDocument/2006/relationships/image" Target="../media/image3.jpeg"/></Relationships>
</file>

<file path=ppt/slideMasters/_rels/slideMaster16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15.xml"/><Relationship Id="rId7" Type="http://schemas.openxmlformats.org/officeDocument/2006/relationships/image" Target="../media/image1.png"/><Relationship Id="rId2" Type="http://schemas.openxmlformats.org/officeDocument/2006/relationships/slideLayout" Target="../slideLayouts/slideLayout814.xml"/><Relationship Id="rId1" Type="http://schemas.openxmlformats.org/officeDocument/2006/relationships/slideLayout" Target="../slideLayouts/slideLayout813.xml"/><Relationship Id="rId6" Type="http://schemas.openxmlformats.org/officeDocument/2006/relationships/theme" Target="../theme/theme163.xml"/><Relationship Id="rId5" Type="http://schemas.openxmlformats.org/officeDocument/2006/relationships/slideLayout" Target="../slideLayouts/slideLayout817.xml"/><Relationship Id="rId10" Type="http://schemas.openxmlformats.org/officeDocument/2006/relationships/image" Target="../media/image4.png"/><Relationship Id="rId4" Type="http://schemas.openxmlformats.org/officeDocument/2006/relationships/slideLayout" Target="../slideLayouts/slideLayout816.xml"/><Relationship Id="rId9" Type="http://schemas.openxmlformats.org/officeDocument/2006/relationships/image" Target="../media/image3.jpeg"/></Relationships>
</file>

<file path=ppt/slideMasters/_rels/slideMaster1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20.xml"/><Relationship Id="rId7" Type="http://schemas.openxmlformats.org/officeDocument/2006/relationships/image" Target="../media/image1.png"/><Relationship Id="rId2" Type="http://schemas.openxmlformats.org/officeDocument/2006/relationships/slideLayout" Target="../slideLayouts/slideLayout819.xml"/><Relationship Id="rId1" Type="http://schemas.openxmlformats.org/officeDocument/2006/relationships/slideLayout" Target="../slideLayouts/slideLayout818.xml"/><Relationship Id="rId6" Type="http://schemas.openxmlformats.org/officeDocument/2006/relationships/theme" Target="../theme/theme164.xml"/><Relationship Id="rId5" Type="http://schemas.openxmlformats.org/officeDocument/2006/relationships/slideLayout" Target="../slideLayouts/slideLayout822.xml"/><Relationship Id="rId10" Type="http://schemas.openxmlformats.org/officeDocument/2006/relationships/image" Target="../media/image4.png"/><Relationship Id="rId4" Type="http://schemas.openxmlformats.org/officeDocument/2006/relationships/slideLayout" Target="../slideLayouts/slideLayout821.xml"/><Relationship Id="rId9" Type="http://schemas.openxmlformats.org/officeDocument/2006/relationships/image" Target="../media/image3.jpeg"/></Relationships>
</file>

<file path=ppt/slideMasters/_rels/slideMaster1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25.xml"/><Relationship Id="rId7" Type="http://schemas.openxmlformats.org/officeDocument/2006/relationships/image" Target="../media/image1.png"/><Relationship Id="rId2" Type="http://schemas.openxmlformats.org/officeDocument/2006/relationships/slideLayout" Target="../slideLayouts/slideLayout824.xml"/><Relationship Id="rId1" Type="http://schemas.openxmlformats.org/officeDocument/2006/relationships/slideLayout" Target="../slideLayouts/slideLayout823.xml"/><Relationship Id="rId6" Type="http://schemas.openxmlformats.org/officeDocument/2006/relationships/theme" Target="../theme/theme165.xml"/><Relationship Id="rId5" Type="http://schemas.openxmlformats.org/officeDocument/2006/relationships/slideLayout" Target="../slideLayouts/slideLayout827.xml"/><Relationship Id="rId10" Type="http://schemas.openxmlformats.org/officeDocument/2006/relationships/image" Target="../media/image4.png"/><Relationship Id="rId4" Type="http://schemas.openxmlformats.org/officeDocument/2006/relationships/slideLayout" Target="../slideLayouts/slideLayout826.xml"/><Relationship Id="rId9" Type="http://schemas.openxmlformats.org/officeDocument/2006/relationships/image" Target="../media/image3.jpeg"/></Relationships>
</file>

<file path=ppt/slideMasters/_rels/slideMaster16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30.xml"/><Relationship Id="rId7" Type="http://schemas.openxmlformats.org/officeDocument/2006/relationships/image" Target="../media/image1.png"/><Relationship Id="rId2" Type="http://schemas.openxmlformats.org/officeDocument/2006/relationships/slideLayout" Target="../slideLayouts/slideLayout829.xml"/><Relationship Id="rId1" Type="http://schemas.openxmlformats.org/officeDocument/2006/relationships/slideLayout" Target="../slideLayouts/slideLayout828.xml"/><Relationship Id="rId6" Type="http://schemas.openxmlformats.org/officeDocument/2006/relationships/theme" Target="../theme/theme166.xml"/><Relationship Id="rId5" Type="http://schemas.openxmlformats.org/officeDocument/2006/relationships/slideLayout" Target="../slideLayouts/slideLayout832.xml"/><Relationship Id="rId10" Type="http://schemas.openxmlformats.org/officeDocument/2006/relationships/image" Target="../media/image4.png"/><Relationship Id="rId4" Type="http://schemas.openxmlformats.org/officeDocument/2006/relationships/slideLayout" Target="../slideLayouts/slideLayout831.xml"/><Relationship Id="rId9" Type="http://schemas.openxmlformats.org/officeDocument/2006/relationships/image" Target="../media/image3.jpeg"/></Relationships>
</file>

<file path=ppt/slideMasters/_rels/slideMaster1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35.xml"/><Relationship Id="rId7" Type="http://schemas.openxmlformats.org/officeDocument/2006/relationships/image" Target="../media/image1.png"/><Relationship Id="rId2" Type="http://schemas.openxmlformats.org/officeDocument/2006/relationships/slideLayout" Target="../slideLayouts/slideLayout834.xml"/><Relationship Id="rId1" Type="http://schemas.openxmlformats.org/officeDocument/2006/relationships/slideLayout" Target="../slideLayouts/slideLayout833.xml"/><Relationship Id="rId6" Type="http://schemas.openxmlformats.org/officeDocument/2006/relationships/theme" Target="../theme/theme167.xml"/><Relationship Id="rId5" Type="http://schemas.openxmlformats.org/officeDocument/2006/relationships/slideLayout" Target="../slideLayouts/slideLayout837.xml"/><Relationship Id="rId10" Type="http://schemas.openxmlformats.org/officeDocument/2006/relationships/image" Target="../media/image4.png"/><Relationship Id="rId4" Type="http://schemas.openxmlformats.org/officeDocument/2006/relationships/slideLayout" Target="../slideLayouts/slideLayout836.xml"/><Relationship Id="rId9" Type="http://schemas.openxmlformats.org/officeDocument/2006/relationships/image" Target="../media/image3.jpeg"/></Relationships>
</file>

<file path=ppt/slideMasters/_rels/slideMaster16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40.xml"/><Relationship Id="rId7" Type="http://schemas.openxmlformats.org/officeDocument/2006/relationships/image" Target="../media/image1.png"/><Relationship Id="rId2" Type="http://schemas.openxmlformats.org/officeDocument/2006/relationships/slideLayout" Target="../slideLayouts/slideLayout839.xml"/><Relationship Id="rId1" Type="http://schemas.openxmlformats.org/officeDocument/2006/relationships/slideLayout" Target="../slideLayouts/slideLayout838.xml"/><Relationship Id="rId6" Type="http://schemas.openxmlformats.org/officeDocument/2006/relationships/theme" Target="../theme/theme168.xml"/><Relationship Id="rId5" Type="http://schemas.openxmlformats.org/officeDocument/2006/relationships/slideLayout" Target="../slideLayouts/slideLayout842.xml"/><Relationship Id="rId10" Type="http://schemas.openxmlformats.org/officeDocument/2006/relationships/image" Target="../media/image4.png"/><Relationship Id="rId4" Type="http://schemas.openxmlformats.org/officeDocument/2006/relationships/slideLayout" Target="../slideLayouts/slideLayout841.xml"/><Relationship Id="rId9" Type="http://schemas.openxmlformats.org/officeDocument/2006/relationships/image" Target="../media/image3.jpeg"/></Relationships>
</file>

<file path=ppt/slideMasters/_rels/slideMaster16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45.xml"/><Relationship Id="rId7" Type="http://schemas.openxmlformats.org/officeDocument/2006/relationships/image" Target="../media/image1.png"/><Relationship Id="rId2" Type="http://schemas.openxmlformats.org/officeDocument/2006/relationships/slideLayout" Target="../slideLayouts/slideLayout844.xml"/><Relationship Id="rId1" Type="http://schemas.openxmlformats.org/officeDocument/2006/relationships/slideLayout" Target="../slideLayouts/slideLayout843.xml"/><Relationship Id="rId6" Type="http://schemas.openxmlformats.org/officeDocument/2006/relationships/theme" Target="../theme/theme169.xml"/><Relationship Id="rId5" Type="http://schemas.openxmlformats.org/officeDocument/2006/relationships/slideLayout" Target="../slideLayouts/slideLayout847.xml"/><Relationship Id="rId10" Type="http://schemas.openxmlformats.org/officeDocument/2006/relationships/image" Target="../media/image4.png"/><Relationship Id="rId4" Type="http://schemas.openxmlformats.org/officeDocument/2006/relationships/slideLayout" Target="../slideLayouts/slideLayout846.xml"/><Relationship Id="rId9"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openxmlformats.org/officeDocument/2006/relationships/image" Target="../media/image1.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17.xml"/><Relationship Id="rId5" Type="http://schemas.openxmlformats.org/officeDocument/2006/relationships/slideLayout" Target="../slideLayouts/slideLayout87.xml"/><Relationship Id="rId10" Type="http://schemas.openxmlformats.org/officeDocument/2006/relationships/image" Target="../media/image4.png"/><Relationship Id="rId4" Type="http://schemas.openxmlformats.org/officeDocument/2006/relationships/slideLayout" Target="../slideLayouts/slideLayout86.xml"/><Relationship Id="rId9" Type="http://schemas.openxmlformats.org/officeDocument/2006/relationships/image" Target="../media/image3.jpeg"/></Relationships>
</file>

<file path=ppt/slideMasters/_rels/slideMaster17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0.xml"/><Relationship Id="rId7" Type="http://schemas.openxmlformats.org/officeDocument/2006/relationships/image" Target="../media/image1.png"/><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theme" Target="../theme/theme170.xml"/><Relationship Id="rId5" Type="http://schemas.openxmlformats.org/officeDocument/2006/relationships/slideLayout" Target="../slideLayouts/slideLayout852.xml"/><Relationship Id="rId10" Type="http://schemas.openxmlformats.org/officeDocument/2006/relationships/image" Target="../media/image4.png"/><Relationship Id="rId4" Type="http://schemas.openxmlformats.org/officeDocument/2006/relationships/slideLayout" Target="../slideLayouts/slideLayout851.xml"/><Relationship Id="rId9" Type="http://schemas.openxmlformats.org/officeDocument/2006/relationships/image" Target="../media/image3.jpeg"/></Relationships>
</file>

<file path=ppt/slideMasters/_rels/slideMaster17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5.xml"/><Relationship Id="rId7" Type="http://schemas.openxmlformats.org/officeDocument/2006/relationships/image" Target="../media/image1.png"/><Relationship Id="rId2" Type="http://schemas.openxmlformats.org/officeDocument/2006/relationships/slideLayout" Target="../slideLayouts/slideLayout854.xml"/><Relationship Id="rId1" Type="http://schemas.openxmlformats.org/officeDocument/2006/relationships/slideLayout" Target="../slideLayouts/slideLayout853.xml"/><Relationship Id="rId6" Type="http://schemas.openxmlformats.org/officeDocument/2006/relationships/theme" Target="../theme/theme171.xml"/><Relationship Id="rId5" Type="http://schemas.openxmlformats.org/officeDocument/2006/relationships/slideLayout" Target="../slideLayouts/slideLayout857.xml"/><Relationship Id="rId10" Type="http://schemas.openxmlformats.org/officeDocument/2006/relationships/image" Target="../media/image4.png"/><Relationship Id="rId4" Type="http://schemas.openxmlformats.org/officeDocument/2006/relationships/slideLayout" Target="../slideLayouts/slideLayout856.xml"/><Relationship Id="rId9" Type="http://schemas.openxmlformats.org/officeDocument/2006/relationships/image" Target="../media/image3.jpeg"/></Relationships>
</file>

<file path=ppt/slideMasters/_rels/slideMaster17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60.xml"/><Relationship Id="rId7" Type="http://schemas.openxmlformats.org/officeDocument/2006/relationships/image" Target="../media/image1.png"/><Relationship Id="rId2" Type="http://schemas.openxmlformats.org/officeDocument/2006/relationships/slideLayout" Target="../slideLayouts/slideLayout859.xml"/><Relationship Id="rId1" Type="http://schemas.openxmlformats.org/officeDocument/2006/relationships/slideLayout" Target="../slideLayouts/slideLayout858.xml"/><Relationship Id="rId6" Type="http://schemas.openxmlformats.org/officeDocument/2006/relationships/theme" Target="../theme/theme172.xml"/><Relationship Id="rId5" Type="http://schemas.openxmlformats.org/officeDocument/2006/relationships/slideLayout" Target="../slideLayouts/slideLayout862.xml"/><Relationship Id="rId10" Type="http://schemas.openxmlformats.org/officeDocument/2006/relationships/image" Target="../media/image4.png"/><Relationship Id="rId4" Type="http://schemas.openxmlformats.org/officeDocument/2006/relationships/slideLayout" Target="../slideLayouts/slideLayout861.xml"/><Relationship Id="rId9" Type="http://schemas.openxmlformats.org/officeDocument/2006/relationships/image" Target="../media/image3.jpeg"/></Relationships>
</file>

<file path=ppt/slideMasters/_rels/slideMaster17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65.xml"/><Relationship Id="rId7" Type="http://schemas.openxmlformats.org/officeDocument/2006/relationships/image" Target="../media/image1.png"/><Relationship Id="rId2" Type="http://schemas.openxmlformats.org/officeDocument/2006/relationships/slideLayout" Target="../slideLayouts/slideLayout864.xml"/><Relationship Id="rId1" Type="http://schemas.openxmlformats.org/officeDocument/2006/relationships/slideLayout" Target="../slideLayouts/slideLayout863.xml"/><Relationship Id="rId6" Type="http://schemas.openxmlformats.org/officeDocument/2006/relationships/theme" Target="../theme/theme173.xml"/><Relationship Id="rId5" Type="http://schemas.openxmlformats.org/officeDocument/2006/relationships/slideLayout" Target="../slideLayouts/slideLayout867.xml"/><Relationship Id="rId10" Type="http://schemas.openxmlformats.org/officeDocument/2006/relationships/image" Target="../media/image4.png"/><Relationship Id="rId4" Type="http://schemas.openxmlformats.org/officeDocument/2006/relationships/slideLayout" Target="../slideLayouts/slideLayout866.xml"/><Relationship Id="rId9" Type="http://schemas.openxmlformats.org/officeDocument/2006/relationships/image" Target="../media/image3.jpeg"/></Relationships>
</file>

<file path=ppt/slideMasters/_rels/slideMaster17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70.xml"/><Relationship Id="rId7" Type="http://schemas.openxmlformats.org/officeDocument/2006/relationships/image" Target="../media/image1.png"/><Relationship Id="rId2" Type="http://schemas.openxmlformats.org/officeDocument/2006/relationships/slideLayout" Target="../slideLayouts/slideLayout869.xml"/><Relationship Id="rId1" Type="http://schemas.openxmlformats.org/officeDocument/2006/relationships/slideLayout" Target="../slideLayouts/slideLayout868.xml"/><Relationship Id="rId6" Type="http://schemas.openxmlformats.org/officeDocument/2006/relationships/theme" Target="../theme/theme174.xml"/><Relationship Id="rId5" Type="http://schemas.openxmlformats.org/officeDocument/2006/relationships/slideLayout" Target="../slideLayouts/slideLayout872.xml"/><Relationship Id="rId10" Type="http://schemas.openxmlformats.org/officeDocument/2006/relationships/image" Target="../media/image4.png"/><Relationship Id="rId4" Type="http://schemas.openxmlformats.org/officeDocument/2006/relationships/slideLayout" Target="../slideLayouts/slideLayout871.xml"/><Relationship Id="rId9" Type="http://schemas.openxmlformats.org/officeDocument/2006/relationships/image" Target="../media/image3.jpeg"/></Relationships>
</file>

<file path=ppt/slideMasters/_rels/slideMaster17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75.xml"/><Relationship Id="rId7" Type="http://schemas.openxmlformats.org/officeDocument/2006/relationships/image" Target="../media/image1.png"/><Relationship Id="rId2" Type="http://schemas.openxmlformats.org/officeDocument/2006/relationships/slideLayout" Target="../slideLayouts/slideLayout874.xml"/><Relationship Id="rId1" Type="http://schemas.openxmlformats.org/officeDocument/2006/relationships/slideLayout" Target="../slideLayouts/slideLayout873.xml"/><Relationship Id="rId6" Type="http://schemas.openxmlformats.org/officeDocument/2006/relationships/theme" Target="../theme/theme175.xml"/><Relationship Id="rId5" Type="http://schemas.openxmlformats.org/officeDocument/2006/relationships/slideLayout" Target="../slideLayouts/slideLayout877.xml"/><Relationship Id="rId10" Type="http://schemas.openxmlformats.org/officeDocument/2006/relationships/image" Target="../media/image4.png"/><Relationship Id="rId4" Type="http://schemas.openxmlformats.org/officeDocument/2006/relationships/slideLayout" Target="../slideLayouts/slideLayout876.xml"/><Relationship Id="rId9" Type="http://schemas.openxmlformats.org/officeDocument/2006/relationships/image" Target="../media/image3.jpeg"/></Relationships>
</file>

<file path=ppt/slideMasters/_rels/slideMaster17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80.xml"/><Relationship Id="rId7" Type="http://schemas.openxmlformats.org/officeDocument/2006/relationships/image" Target="../media/image1.png"/><Relationship Id="rId2" Type="http://schemas.openxmlformats.org/officeDocument/2006/relationships/slideLayout" Target="../slideLayouts/slideLayout879.xml"/><Relationship Id="rId1" Type="http://schemas.openxmlformats.org/officeDocument/2006/relationships/slideLayout" Target="../slideLayouts/slideLayout878.xml"/><Relationship Id="rId6" Type="http://schemas.openxmlformats.org/officeDocument/2006/relationships/theme" Target="../theme/theme176.xml"/><Relationship Id="rId5" Type="http://schemas.openxmlformats.org/officeDocument/2006/relationships/slideLayout" Target="../slideLayouts/slideLayout882.xml"/><Relationship Id="rId10" Type="http://schemas.openxmlformats.org/officeDocument/2006/relationships/image" Target="../media/image4.png"/><Relationship Id="rId4" Type="http://schemas.openxmlformats.org/officeDocument/2006/relationships/slideLayout" Target="../slideLayouts/slideLayout881.xml"/><Relationship Id="rId9" Type="http://schemas.openxmlformats.org/officeDocument/2006/relationships/image" Target="../media/image3.jpeg"/></Relationships>
</file>

<file path=ppt/slideMasters/_rels/slideMaster17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85.xml"/><Relationship Id="rId7" Type="http://schemas.openxmlformats.org/officeDocument/2006/relationships/image" Target="../media/image1.png"/><Relationship Id="rId2" Type="http://schemas.openxmlformats.org/officeDocument/2006/relationships/slideLayout" Target="../slideLayouts/slideLayout884.xml"/><Relationship Id="rId1" Type="http://schemas.openxmlformats.org/officeDocument/2006/relationships/slideLayout" Target="../slideLayouts/slideLayout883.xml"/><Relationship Id="rId6" Type="http://schemas.openxmlformats.org/officeDocument/2006/relationships/theme" Target="../theme/theme177.xml"/><Relationship Id="rId5" Type="http://schemas.openxmlformats.org/officeDocument/2006/relationships/slideLayout" Target="../slideLayouts/slideLayout887.xml"/><Relationship Id="rId10" Type="http://schemas.openxmlformats.org/officeDocument/2006/relationships/image" Target="../media/image4.png"/><Relationship Id="rId4" Type="http://schemas.openxmlformats.org/officeDocument/2006/relationships/slideLayout" Target="../slideLayouts/slideLayout886.xml"/><Relationship Id="rId9" Type="http://schemas.openxmlformats.org/officeDocument/2006/relationships/image" Target="../media/image3.jpeg"/></Relationships>
</file>

<file path=ppt/slideMasters/_rels/slideMaster17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90.xml"/><Relationship Id="rId7" Type="http://schemas.openxmlformats.org/officeDocument/2006/relationships/image" Target="../media/image1.png"/><Relationship Id="rId2" Type="http://schemas.openxmlformats.org/officeDocument/2006/relationships/slideLayout" Target="../slideLayouts/slideLayout889.xml"/><Relationship Id="rId1" Type="http://schemas.openxmlformats.org/officeDocument/2006/relationships/slideLayout" Target="../slideLayouts/slideLayout888.xml"/><Relationship Id="rId6" Type="http://schemas.openxmlformats.org/officeDocument/2006/relationships/theme" Target="../theme/theme178.xml"/><Relationship Id="rId5" Type="http://schemas.openxmlformats.org/officeDocument/2006/relationships/slideLayout" Target="../slideLayouts/slideLayout892.xml"/><Relationship Id="rId10" Type="http://schemas.openxmlformats.org/officeDocument/2006/relationships/image" Target="../media/image4.png"/><Relationship Id="rId4" Type="http://schemas.openxmlformats.org/officeDocument/2006/relationships/slideLayout" Target="../slideLayouts/slideLayout891.xml"/><Relationship Id="rId9" Type="http://schemas.openxmlformats.org/officeDocument/2006/relationships/image" Target="../media/image3.jpeg"/></Relationships>
</file>

<file path=ppt/slideMasters/_rels/slideMaster17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95.xml"/><Relationship Id="rId7" Type="http://schemas.openxmlformats.org/officeDocument/2006/relationships/image" Target="../media/image1.png"/><Relationship Id="rId2" Type="http://schemas.openxmlformats.org/officeDocument/2006/relationships/slideLayout" Target="../slideLayouts/slideLayout894.xml"/><Relationship Id="rId1" Type="http://schemas.openxmlformats.org/officeDocument/2006/relationships/slideLayout" Target="../slideLayouts/slideLayout893.xml"/><Relationship Id="rId6" Type="http://schemas.openxmlformats.org/officeDocument/2006/relationships/theme" Target="../theme/theme179.xml"/><Relationship Id="rId5" Type="http://schemas.openxmlformats.org/officeDocument/2006/relationships/slideLayout" Target="../slideLayouts/slideLayout897.xml"/><Relationship Id="rId10" Type="http://schemas.openxmlformats.org/officeDocument/2006/relationships/image" Target="../media/image4.png"/><Relationship Id="rId4" Type="http://schemas.openxmlformats.org/officeDocument/2006/relationships/slideLayout" Target="../slideLayouts/slideLayout896.xml"/><Relationship Id="rId9"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0.xml"/><Relationship Id="rId7" Type="http://schemas.openxmlformats.org/officeDocument/2006/relationships/image" Target="../media/image1.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18.xml"/><Relationship Id="rId5" Type="http://schemas.openxmlformats.org/officeDocument/2006/relationships/slideLayout" Target="../slideLayouts/slideLayout92.xml"/><Relationship Id="rId10" Type="http://schemas.openxmlformats.org/officeDocument/2006/relationships/image" Target="../media/image4.png"/><Relationship Id="rId4" Type="http://schemas.openxmlformats.org/officeDocument/2006/relationships/slideLayout" Target="../slideLayouts/slideLayout91.xml"/><Relationship Id="rId9" Type="http://schemas.openxmlformats.org/officeDocument/2006/relationships/image" Target="../media/image3.jpeg"/></Relationships>
</file>

<file path=ppt/slideMasters/_rels/slideMaster18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00.xml"/><Relationship Id="rId7" Type="http://schemas.openxmlformats.org/officeDocument/2006/relationships/image" Target="../media/image1.png"/><Relationship Id="rId2" Type="http://schemas.openxmlformats.org/officeDocument/2006/relationships/slideLayout" Target="../slideLayouts/slideLayout899.xml"/><Relationship Id="rId1" Type="http://schemas.openxmlformats.org/officeDocument/2006/relationships/slideLayout" Target="../slideLayouts/slideLayout898.xml"/><Relationship Id="rId6" Type="http://schemas.openxmlformats.org/officeDocument/2006/relationships/theme" Target="../theme/theme180.xml"/><Relationship Id="rId5" Type="http://schemas.openxmlformats.org/officeDocument/2006/relationships/slideLayout" Target="../slideLayouts/slideLayout902.xml"/><Relationship Id="rId10" Type="http://schemas.openxmlformats.org/officeDocument/2006/relationships/image" Target="../media/image4.png"/><Relationship Id="rId4" Type="http://schemas.openxmlformats.org/officeDocument/2006/relationships/slideLayout" Target="../slideLayouts/slideLayout901.xml"/><Relationship Id="rId9"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5.xml"/><Relationship Id="rId7" Type="http://schemas.openxmlformats.org/officeDocument/2006/relationships/image" Target="../media/image1.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19.xml"/><Relationship Id="rId5" Type="http://schemas.openxmlformats.org/officeDocument/2006/relationships/slideLayout" Target="../slideLayouts/slideLayout97.xml"/><Relationship Id="rId10" Type="http://schemas.openxmlformats.org/officeDocument/2006/relationships/image" Target="../media/image4.png"/><Relationship Id="rId4" Type="http://schemas.openxmlformats.org/officeDocument/2006/relationships/slideLayout" Target="../slideLayouts/slideLayout96.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11" Type="http://schemas.openxmlformats.org/officeDocument/2006/relationships/image" Target="../media/image4.png"/><Relationship Id="rId5" Type="http://schemas.openxmlformats.org/officeDocument/2006/relationships/slideLayout" Target="../slideLayouts/slideLayout12.xml"/><Relationship Id="rId10" Type="http://schemas.openxmlformats.org/officeDocument/2006/relationships/hyperlink" Target="http://www.jacksonlewis.com/" TargetMode="External"/><Relationship Id="rId4" Type="http://schemas.openxmlformats.org/officeDocument/2006/relationships/slideLayout" Target="../slideLayouts/slideLayout11.xml"/><Relationship Id="rId9"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0.xml"/><Relationship Id="rId7" Type="http://schemas.openxmlformats.org/officeDocument/2006/relationships/image" Target="../media/image1.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theme" Target="../theme/theme20.xml"/><Relationship Id="rId5" Type="http://schemas.openxmlformats.org/officeDocument/2006/relationships/slideLayout" Target="../slideLayouts/slideLayout102.xml"/><Relationship Id="rId10" Type="http://schemas.openxmlformats.org/officeDocument/2006/relationships/image" Target="../media/image4.png"/><Relationship Id="rId4" Type="http://schemas.openxmlformats.org/officeDocument/2006/relationships/slideLayout" Target="../slideLayouts/slideLayout101.xml"/><Relationship Id="rId9"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5.xml"/><Relationship Id="rId7" Type="http://schemas.openxmlformats.org/officeDocument/2006/relationships/image" Target="../media/image1.pn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21.xml"/><Relationship Id="rId5" Type="http://schemas.openxmlformats.org/officeDocument/2006/relationships/slideLayout" Target="../slideLayouts/slideLayout107.xml"/><Relationship Id="rId10" Type="http://schemas.openxmlformats.org/officeDocument/2006/relationships/image" Target="../media/image4.png"/><Relationship Id="rId4" Type="http://schemas.openxmlformats.org/officeDocument/2006/relationships/slideLayout" Target="../slideLayouts/slideLayout106.xml"/><Relationship Id="rId9"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0.xml"/><Relationship Id="rId7" Type="http://schemas.openxmlformats.org/officeDocument/2006/relationships/image" Target="../media/image1.pn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theme" Target="../theme/theme22.xml"/><Relationship Id="rId5" Type="http://schemas.openxmlformats.org/officeDocument/2006/relationships/slideLayout" Target="../slideLayouts/slideLayout112.xml"/><Relationship Id="rId10" Type="http://schemas.openxmlformats.org/officeDocument/2006/relationships/image" Target="../media/image4.png"/><Relationship Id="rId4" Type="http://schemas.openxmlformats.org/officeDocument/2006/relationships/slideLayout" Target="../slideLayouts/slideLayout111.xml"/><Relationship Id="rId9"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5.xml"/><Relationship Id="rId7" Type="http://schemas.openxmlformats.org/officeDocument/2006/relationships/image" Target="../media/image1.pn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23.xml"/><Relationship Id="rId5" Type="http://schemas.openxmlformats.org/officeDocument/2006/relationships/slideLayout" Target="../slideLayouts/slideLayout117.xml"/><Relationship Id="rId10" Type="http://schemas.openxmlformats.org/officeDocument/2006/relationships/image" Target="../media/image4.png"/><Relationship Id="rId4" Type="http://schemas.openxmlformats.org/officeDocument/2006/relationships/slideLayout" Target="../slideLayouts/slideLayout116.xml"/><Relationship Id="rId9"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0.xml"/><Relationship Id="rId7"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24.xml"/><Relationship Id="rId5" Type="http://schemas.openxmlformats.org/officeDocument/2006/relationships/slideLayout" Target="../slideLayouts/slideLayout122.xml"/><Relationship Id="rId10" Type="http://schemas.openxmlformats.org/officeDocument/2006/relationships/image" Target="../media/image4.png"/><Relationship Id="rId4" Type="http://schemas.openxmlformats.org/officeDocument/2006/relationships/slideLayout" Target="../slideLayouts/slideLayout121.xml"/><Relationship Id="rId9"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5.xml"/><Relationship Id="rId7" Type="http://schemas.openxmlformats.org/officeDocument/2006/relationships/image" Target="../media/image1.png"/><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heme" Target="../theme/theme25.xml"/><Relationship Id="rId5" Type="http://schemas.openxmlformats.org/officeDocument/2006/relationships/slideLayout" Target="../slideLayouts/slideLayout127.xml"/><Relationship Id="rId10" Type="http://schemas.openxmlformats.org/officeDocument/2006/relationships/image" Target="../media/image4.png"/><Relationship Id="rId4" Type="http://schemas.openxmlformats.org/officeDocument/2006/relationships/slideLayout" Target="../slideLayouts/slideLayout126.xml"/><Relationship Id="rId9"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0.xml"/><Relationship Id="rId7" Type="http://schemas.openxmlformats.org/officeDocument/2006/relationships/image" Target="../media/image1.png"/><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theme" Target="../theme/theme26.xml"/><Relationship Id="rId11" Type="http://schemas.openxmlformats.org/officeDocument/2006/relationships/image" Target="../media/image4.png"/><Relationship Id="rId5" Type="http://schemas.openxmlformats.org/officeDocument/2006/relationships/slideLayout" Target="../slideLayouts/slideLayout132.xml"/><Relationship Id="rId10" Type="http://schemas.openxmlformats.org/officeDocument/2006/relationships/hyperlink" Target="http://www.jacksonlewis.com/" TargetMode="External"/><Relationship Id="rId4" Type="http://schemas.openxmlformats.org/officeDocument/2006/relationships/slideLayout" Target="../slideLayouts/slideLayout131.xml"/><Relationship Id="rId9"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5.xml"/><Relationship Id="rId7" Type="http://schemas.openxmlformats.org/officeDocument/2006/relationships/image" Target="../media/image1.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heme" Target="../theme/theme27.xml"/><Relationship Id="rId5" Type="http://schemas.openxmlformats.org/officeDocument/2006/relationships/slideLayout" Target="../slideLayouts/slideLayout137.xml"/><Relationship Id="rId10" Type="http://schemas.openxmlformats.org/officeDocument/2006/relationships/image" Target="../media/image4.png"/><Relationship Id="rId4" Type="http://schemas.openxmlformats.org/officeDocument/2006/relationships/slideLayout" Target="../slideLayouts/slideLayout136.xml"/><Relationship Id="rId9"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0.xml"/><Relationship Id="rId7" Type="http://schemas.openxmlformats.org/officeDocument/2006/relationships/image" Target="../media/image1.pn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theme" Target="../theme/theme28.xml"/><Relationship Id="rId5" Type="http://schemas.openxmlformats.org/officeDocument/2006/relationships/slideLayout" Target="../slideLayouts/slideLayout142.xml"/><Relationship Id="rId10" Type="http://schemas.openxmlformats.org/officeDocument/2006/relationships/image" Target="../media/image4.png"/><Relationship Id="rId4" Type="http://schemas.openxmlformats.org/officeDocument/2006/relationships/slideLayout" Target="../slideLayouts/slideLayout141.xml"/><Relationship Id="rId9"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5.xml"/><Relationship Id="rId7" Type="http://schemas.openxmlformats.org/officeDocument/2006/relationships/image" Target="../media/image1.png"/><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theme" Target="../theme/theme29.xml"/><Relationship Id="rId5" Type="http://schemas.openxmlformats.org/officeDocument/2006/relationships/slideLayout" Target="../slideLayouts/slideLayout147.xml"/><Relationship Id="rId10" Type="http://schemas.openxmlformats.org/officeDocument/2006/relationships/image" Target="../media/image4.png"/><Relationship Id="rId4" Type="http://schemas.openxmlformats.org/officeDocument/2006/relationships/slideLayout" Target="../slideLayouts/slideLayout146.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hyperlink" Target="http://www.jacksonlewis.com/" TargetMode="External"/><Relationship Id="rId4" Type="http://schemas.openxmlformats.org/officeDocument/2006/relationships/slideLayout" Target="../slideLayouts/slideLayout16.xml"/><Relationship Id="rId9"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0.xml"/><Relationship Id="rId7" Type="http://schemas.openxmlformats.org/officeDocument/2006/relationships/image" Target="../media/image1.png"/><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theme" Target="../theme/theme30.xml"/><Relationship Id="rId5" Type="http://schemas.openxmlformats.org/officeDocument/2006/relationships/slideLayout" Target="../slideLayouts/slideLayout152.xml"/><Relationship Id="rId10" Type="http://schemas.openxmlformats.org/officeDocument/2006/relationships/image" Target="../media/image4.png"/><Relationship Id="rId4" Type="http://schemas.openxmlformats.org/officeDocument/2006/relationships/slideLayout" Target="../slideLayouts/slideLayout151.xml"/><Relationship Id="rId9"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5.xml"/><Relationship Id="rId7" Type="http://schemas.openxmlformats.org/officeDocument/2006/relationships/image" Target="../media/image1.png"/><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theme" Target="../theme/theme31.xml"/><Relationship Id="rId5" Type="http://schemas.openxmlformats.org/officeDocument/2006/relationships/slideLayout" Target="../slideLayouts/slideLayout157.xml"/><Relationship Id="rId10" Type="http://schemas.openxmlformats.org/officeDocument/2006/relationships/image" Target="../media/image4.png"/><Relationship Id="rId4" Type="http://schemas.openxmlformats.org/officeDocument/2006/relationships/slideLayout" Target="../slideLayouts/slideLayout156.xml"/><Relationship Id="rId9"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0.xml"/><Relationship Id="rId7" Type="http://schemas.openxmlformats.org/officeDocument/2006/relationships/image" Target="../media/image1.png"/><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theme" Target="../theme/theme32.xml"/><Relationship Id="rId5" Type="http://schemas.openxmlformats.org/officeDocument/2006/relationships/slideLayout" Target="../slideLayouts/slideLayout162.xml"/><Relationship Id="rId10" Type="http://schemas.openxmlformats.org/officeDocument/2006/relationships/image" Target="../media/image4.png"/><Relationship Id="rId4" Type="http://schemas.openxmlformats.org/officeDocument/2006/relationships/slideLayout" Target="../slideLayouts/slideLayout161.xml"/><Relationship Id="rId9"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5.xml"/><Relationship Id="rId7" Type="http://schemas.openxmlformats.org/officeDocument/2006/relationships/image" Target="../media/image1.png"/><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theme" Target="../theme/theme33.xml"/><Relationship Id="rId5" Type="http://schemas.openxmlformats.org/officeDocument/2006/relationships/slideLayout" Target="../slideLayouts/slideLayout167.xml"/><Relationship Id="rId10" Type="http://schemas.openxmlformats.org/officeDocument/2006/relationships/image" Target="../media/image4.png"/><Relationship Id="rId4" Type="http://schemas.openxmlformats.org/officeDocument/2006/relationships/slideLayout" Target="../slideLayouts/slideLayout166.xml"/><Relationship Id="rId9"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0.xml"/><Relationship Id="rId7" Type="http://schemas.openxmlformats.org/officeDocument/2006/relationships/image" Target="../media/image1.png"/><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theme" Target="../theme/theme34.xml"/><Relationship Id="rId5" Type="http://schemas.openxmlformats.org/officeDocument/2006/relationships/slideLayout" Target="../slideLayouts/slideLayout172.xml"/><Relationship Id="rId10" Type="http://schemas.openxmlformats.org/officeDocument/2006/relationships/image" Target="../media/image4.png"/><Relationship Id="rId4" Type="http://schemas.openxmlformats.org/officeDocument/2006/relationships/slideLayout" Target="../slideLayouts/slideLayout171.xml"/><Relationship Id="rId9"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5.xml"/><Relationship Id="rId7" Type="http://schemas.openxmlformats.org/officeDocument/2006/relationships/image" Target="../media/image1.png"/><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theme" Target="../theme/theme35.xml"/><Relationship Id="rId5" Type="http://schemas.openxmlformats.org/officeDocument/2006/relationships/slideLayout" Target="../slideLayouts/slideLayout177.xml"/><Relationship Id="rId10" Type="http://schemas.openxmlformats.org/officeDocument/2006/relationships/image" Target="../media/image4.png"/><Relationship Id="rId4" Type="http://schemas.openxmlformats.org/officeDocument/2006/relationships/slideLayout" Target="../slideLayouts/slideLayout176.xml"/><Relationship Id="rId9"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0.xml"/><Relationship Id="rId7" Type="http://schemas.openxmlformats.org/officeDocument/2006/relationships/image" Target="../media/image1.png"/><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theme" Target="../theme/theme36.xml"/><Relationship Id="rId5" Type="http://schemas.openxmlformats.org/officeDocument/2006/relationships/slideLayout" Target="../slideLayouts/slideLayout182.xml"/><Relationship Id="rId10" Type="http://schemas.openxmlformats.org/officeDocument/2006/relationships/image" Target="../media/image4.png"/><Relationship Id="rId4" Type="http://schemas.openxmlformats.org/officeDocument/2006/relationships/slideLayout" Target="../slideLayouts/slideLayout181.xml"/><Relationship Id="rId9"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5.xml"/><Relationship Id="rId7" Type="http://schemas.openxmlformats.org/officeDocument/2006/relationships/image" Target="../media/image1.png"/><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theme" Target="../theme/theme37.xml"/><Relationship Id="rId5" Type="http://schemas.openxmlformats.org/officeDocument/2006/relationships/slideLayout" Target="../slideLayouts/slideLayout187.xml"/><Relationship Id="rId10" Type="http://schemas.openxmlformats.org/officeDocument/2006/relationships/image" Target="../media/image4.png"/><Relationship Id="rId4" Type="http://schemas.openxmlformats.org/officeDocument/2006/relationships/slideLayout" Target="../slideLayouts/slideLayout186.xml"/><Relationship Id="rId9" Type="http://schemas.openxmlformats.org/officeDocument/2006/relationships/image" Target="../media/image3.jpeg"/></Relationships>
</file>

<file path=ppt/slideMasters/_rels/slideMaster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0.xml"/><Relationship Id="rId7" Type="http://schemas.openxmlformats.org/officeDocument/2006/relationships/image" Target="../media/image1.png"/><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theme" Target="../theme/theme38.xml"/><Relationship Id="rId5" Type="http://schemas.openxmlformats.org/officeDocument/2006/relationships/slideLayout" Target="../slideLayouts/slideLayout192.xml"/><Relationship Id="rId10" Type="http://schemas.openxmlformats.org/officeDocument/2006/relationships/image" Target="../media/image4.png"/><Relationship Id="rId4" Type="http://schemas.openxmlformats.org/officeDocument/2006/relationships/slideLayout" Target="../slideLayouts/slideLayout191.xml"/><Relationship Id="rId9" Type="http://schemas.openxmlformats.org/officeDocument/2006/relationships/image" Target="../media/image3.jpeg"/></Relationships>
</file>

<file path=ppt/slideMasters/_rels/slideMaster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5.xml"/><Relationship Id="rId7" Type="http://schemas.openxmlformats.org/officeDocument/2006/relationships/image" Target="../media/image1.png"/><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theme" Target="../theme/theme39.xml"/><Relationship Id="rId5" Type="http://schemas.openxmlformats.org/officeDocument/2006/relationships/slideLayout" Target="../slideLayouts/slideLayout197.xml"/><Relationship Id="rId10" Type="http://schemas.openxmlformats.org/officeDocument/2006/relationships/image" Target="../media/image4.png"/><Relationship Id="rId4" Type="http://schemas.openxmlformats.org/officeDocument/2006/relationships/slideLayout" Target="../slideLayouts/slideLayout196.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10"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0.xml"/><Relationship Id="rId7" Type="http://schemas.openxmlformats.org/officeDocument/2006/relationships/image" Target="../media/image1.png"/><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theme" Target="../theme/theme40.xml"/><Relationship Id="rId5" Type="http://schemas.openxmlformats.org/officeDocument/2006/relationships/slideLayout" Target="../slideLayouts/slideLayout202.xml"/><Relationship Id="rId10" Type="http://schemas.openxmlformats.org/officeDocument/2006/relationships/image" Target="../media/image4.png"/><Relationship Id="rId4" Type="http://schemas.openxmlformats.org/officeDocument/2006/relationships/slideLayout" Target="../slideLayouts/slideLayout201.xml"/><Relationship Id="rId9" Type="http://schemas.openxmlformats.org/officeDocument/2006/relationships/image" Target="../media/image3.jpeg"/></Relationships>
</file>

<file path=ppt/slideMasters/_rels/slideMaster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5.xml"/><Relationship Id="rId7" Type="http://schemas.openxmlformats.org/officeDocument/2006/relationships/image" Target="../media/image1.png"/><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theme" Target="../theme/theme41.xml"/><Relationship Id="rId11" Type="http://schemas.openxmlformats.org/officeDocument/2006/relationships/image" Target="../media/image4.png"/><Relationship Id="rId5" Type="http://schemas.openxmlformats.org/officeDocument/2006/relationships/slideLayout" Target="../slideLayouts/slideLayout207.xml"/><Relationship Id="rId10" Type="http://schemas.openxmlformats.org/officeDocument/2006/relationships/hyperlink" Target="http://www.jacksonlewis.com/" TargetMode="External"/><Relationship Id="rId4" Type="http://schemas.openxmlformats.org/officeDocument/2006/relationships/slideLayout" Target="../slideLayouts/slideLayout206.xml"/><Relationship Id="rId9" Type="http://schemas.openxmlformats.org/officeDocument/2006/relationships/image" Target="../media/image3.jpeg"/></Relationships>
</file>

<file path=ppt/slideMasters/_rels/slideMaster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0.xml"/><Relationship Id="rId7" Type="http://schemas.openxmlformats.org/officeDocument/2006/relationships/image" Target="../media/image1.png"/><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theme" Target="../theme/theme42.xml"/><Relationship Id="rId11" Type="http://schemas.openxmlformats.org/officeDocument/2006/relationships/image" Target="../media/image4.png"/><Relationship Id="rId5" Type="http://schemas.openxmlformats.org/officeDocument/2006/relationships/slideLayout" Target="../slideLayouts/slideLayout212.xml"/><Relationship Id="rId10" Type="http://schemas.openxmlformats.org/officeDocument/2006/relationships/hyperlink" Target="http://www.jacksonlewis.com/" TargetMode="External"/><Relationship Id="rId4" Type="http://schemas.openxmlformats.org/officeDocument/2006/relationships/slideLayout" Target="../slideLayouts/slideLayout211.xml"/><Relationship Id="rId9" Type="http://schemas.openxmlformats.org/officeDocument/2006/relationships/image" Target="../media/image3.jpeg"/></Relationships>
</file>

<file path=ppt/slideMasters/_rels/slideMaster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5.xml"/><Relationship Id="rId7" Type="http://schemas.openxmlformats.org/officeDocument/2006/relationships/image" Target="../media/image1.png"/><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theme" Target="../theme/theme43.xml"/><Relationship Id="rId5" Type="http://schemas.openxmlformats.org/officeDocument/2006/relationships/slideLayout" Target="../slideLayouts/slideLayout217.xml"/><Relationship Id="rId10" Type="http://schemas.openxmlformats.org/officeDocument/2006/relationships/image" Target="../media/image4.png"/><Relationship Id="rId4" Type="http://schemas.openxmlformats.org/officeDocument/2006/relationships/slideLayout" Target="../slideLayouts/slideLayout216.xml"/><Relationship Id="rId9" Type="http://schemas.openxmlformats.org/officeDocument/2006/relationships/image" Target="../media/image3.jpeg"/></Relationships>
</file>

<file path=ppt/slideMasters/_rels/slideMaster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0.xml"/><Relationship Id="rId7" Type="http://schemas.openxmlformats.org/officeDocument/2006/relationships/image" Target="../media/image1.png"/><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theme" Target="../theme/theme44.xml"/><Relationship Id="rId5" Type="http://schemas.openxmlformats.org/officeDocument/2006/relationships/slideLayout" Target="../slideLayouts/slideLayout222.xml"/><Relationship Id="rId10" Type="http://schemas.openxmlformats.org/officeDocument/2006/relationships/image" Target="../media/image4.png"/><Relationship Id="rId4" Type="http://schemas.openxmlformats.org/officeDocument/2006/relationships/slideLayout" Target="../slideLayouts/slideLayout221.xml"/><Relationship Id="rId9" Type="http://schemas.openxmlformats.org/officeDocument/2006/relationships/image" Target="../media/image3.jpeg"/></Relationships>
</file>

<file path=ppt/slideMasters/_rels/slideMaster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5.xml"/><Relationship Id="rId7" Type="http://schemas.openxmlformats.org/officeDocument/2006/relationships/image" Target="../media/image1.png"/><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theme" Target="../theme/theme45.xml"/><Relationship Id="rId5" Type="http://schemas.openxmlformats.org/officeDocument/2006/relationships/slideLayout" Target="../slideLayouts/slideLayout227.xml"/><Relationship Id="rId10" Type="http://schemas.openxmlformats.org/officeDocument/2006/relationships/image" Target="../media/image4.png"/><Relationship Id="rId4" Type="http://schemas.openxmlformats.org/officeDocument/2006/relationships/slideLayout" Target="../slideLayouts/slideLayout226.xml"/><Relationship Id="rId9" Type="http://schemas.openxmlformats.org/officeDocument/2006/relationships/image" Target="../media/image3.jpeg"/></Relationships>
</file>

<file path=ppt/slideMasters/_rels/slideMaster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0.xml"/><Relationship Id="rId7" Type="http://schemas.openxmlformats.org/officeDocument/2006/relationships/image" Target="../media/image1.png"/><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theme" Target="../theme/theme46.xml"/><Relationship Id="rId5" Type="http://schemas.openxmlformats.org/officeDocument/2006/relationships/slideLayout" Target="../slideLayouts/slideLayout232.xml"/><Relationship Id="rId10" Type="http://schemas.openxmlformats.org/officeDocument/2006/relationships/image" Target="../media/image4.png"/><Relationship Id="rId4" Type="http://schemas.openxmlformats.org/officeDocument/2006/relationships/slideLayout" Target="../slideLayouts/slideLayout231.xml"/><Relationship Id="rId9" Type="http://schemas.openxmlformats.org/officeDocument/2006/relationships/image" Target="../media/image3.jpeg"/></Relationships>
</file>

<file path=ppt/slideMasters/_rels/slideMaster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5.xml"/><Relationship Id="rId7" Type="http://schemas.openxmlformats.org/officeDocument/2006/relationships/image" Target="../media/image1.png"/><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theme" Target="../theme/theme47.xml"/><Relationship Id="rId5" Type="http://schemas.openxmlformats.org/officeDocument/2006/relationships/slideLayout" Target="../slideLayouts/slideLayout237.xml"/><Relationship Id="rId10" Type="http://schemas.openxmlformats.org/officeDocument/2006/relationships/image" Target="../media/image4.png"/><Relationship Id="rId4" Type="http://schemas.openxmlformats.org/officeDocument/2006/relationships/slideLayout" Target="../slideLayouts/slideLayout236.xml"/><Relationship Id="rId9" Type="http://schemas.openxmlformats.org/officeDocument/2006/relationships/image" Target="../media/image3.jpeg"/></Relationships>
</file>

<file path=ppt/slideMasters/_rels/slideMaster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0.xml"/><Relationship Id="rId7" Type="http://schemas.openxmlformats.org/officeDocument/2006/relationships/image" Target="../media/image1.png"/><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theme" Target="../theme/theme48.xml"/><Relationship Id="rId5" Type="http://schemas.openxmlformats.org/officeDocument/2006/relationships/slideLayout" Target="../slideLayouts/slideLayout242.xml"/><Relationship Id="rId10" Type="http://schemas.openxmlformats.org/officeDocument/2006/relationships/image" Target="../media/image4.png"/><Relationship Id="rId4" Type="http://schemas.openxmlformats.org/officeDocument/2006/relationships/slideLayout" Target="../slideLayouts/slideLayout241.xml"/><Relationship Id="rId9" Type="http://schemas.openxmlformats.org/officeDocument/2006/relationships/image" Target="../media/image3.jpeg"/></Relationships>
</file>

<file path=ppt/slideMasters/_rels/slideMaster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5.xml"/><Relationship Id="rId7" Type="http://schemas.openxmlformats.org/officeDocument/2006/relationships/image" Target="../media/image1.png"/><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theme" Target="../theme/theme49.xml"/><Relationship Id="rId5" Type="http://schemas.openxmlformats.org/officeDocument/2006/relationships/slideLayout" Target="../slideLayouts/slideLayout247.xml"/><Relationship Id="rId10" Type="http://schemas.openxmlformats.org/officeDocument/2006/relationships/image" Target="../media/image4.png"/><Relationship Id="rId4" Type="http://schemas.openxmlformats.org/officeDocument/2006/relationships/slideLayout" Target="../slideLayouts/slideLayout246.xml"/><Relationship Id="rId9"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10"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image" Target="../media/image3.jpeg"/></Relationships>
</file>

<file path=ppt/slideMasters/_rels/slideMaster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0.xml"/><Relationship Id="rId7" Type="http://schemas.openxmlformats.org/officeDocument/2006/relationships/image" Target="../media/image1.png"/><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theme" Target="../theme/theme50.xml"/><Relationship Id="rId5" Type="http://schemas.openxmlformats.org/officeDocument/2006/relationships/slideLayout" Target="../slideLayouts/slideLayout252.xml"/><Relationship Id="rId10" Type="http://schemas.openxmlformats.org/officeDocument/2006/relationships/image" Target="../media/image4.png"/><Relationship Id="rId4" Type="http://schemas.openxmlformats.org/officeDocument/2006/relationships/slideLayout" Target="../slideLayouts/slideLayout251.xml"/><Relationship Id="rId9" Type="http://schemas.openxmlformats.org/officeDocument/2006/relationships/image" Target="../media/image3.jpeg"/></Relationships>
</file>

<file path=ppt/slideMasters/_rels/slideMaster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5.xml"/><Relationship Id="rId7" Type="http://schemas.openxmlformats.org/officeDocument/2006/relationships/image" Target="../media/image1.png"/><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theme" Target="../theme/theme51.xml"/><Relationship Id="rId5" Type="http://schemas.openxmlformats.org/officeDocument/2006/relationships/slideLayout" Target="../slideLayouts/slideLayout257.xml"/><Relationship Id="rId10" Type="http://schemas.openxmlformats.org/officeDocument/2006/relationships/image" Target="../media/image4.png"/><Relationship Id="rId4" Type="http://schemas.openxmlformats.org/officeDocument/2006/relationships/slideLayout" Target="../slideLayouts/slideLayout256.xml"/><Relationship Id="rId9" Type="http://schemas.openxmlformats.org/officeDocument/2006/relationships/image" Target="../media/image3.jpeg"/></Relationships>
</file>

<file path=ppt/slideMasters/_rels/slideMaster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0.xml"/><Relationship Id="rId7" Type="http://schemas.openxmlformats.org/officeDocument/2006/relationships/image" Target="../media/image1.png"/><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theme" Target="../theme/theme52.xml"/><Relationship Id="rId5" Type="http://schemas.openxmlformats.org/officeDocument/2006/relationships/slideLayout" Target="../slideLayouts/slideLayout262.xml"/><Relationship Id="rId10" Type="http://schemas.openxmlformats.org/officeDocument/2006/relationships/image" Target="../media/image4.png"/><Relationship Id="rId4" Type="http://schemas.openxmlformats.org/officeDocument/2006/relationships/slideLayout" Target="../slideLayouts/slideLayout261.xml"/><Relationship Id="rId9" Type="http://schemas.openxmlformats.org/officeDocument/2006/relationships/image" Target="../media/image3.jpeg"/></Relationships>
</file>

<file path=ppt/slideMasters/_rels/slideMaster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5.xml"/><Relationship Id="rId7" Type="http://schemas.openxmlformats.org/officeDocument/2006/relationships/image" Target="../media/image1.png"/><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theme" Target="../theme/theme53.xml"/><Relationship Id="rId5" Type="http://schemas.openxmlformats.org/officeDocument/2006/relationships/slideLayout" Target="../slideLayouts/slideLayout267.xml"/><Relationship Id="rId10" Type="http://schemas.openxmlformats.org/officeDocument/2006/relationships/image" Target="../media/image4.png"/><Relationship Id="rId4" Type="http://schemas.openxmlformats.org/officeDocument/2006/relationships/slideLayout" Target="../slideLayouts/slideLayout266.xml"/><Relationship Id="rId9" Type="http://schemas.openxmlformats.org/officeDocument/2006/relationships/image" Target="../media/image3.jpeg"/></Relationships>
</file>

<file path=ppt/slideMasters/_rels/slideMaster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0.xml"/><Relationship Id="rId7" Type="http://schemas.openxmlformats.org/officeDocument/2006/relationships/image" Target="../media/image1.png"/><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theme" Target="../theme/theme54.xml"/><Relationship Id="rId5" Type="http://schemas.openxmlformats.org/officeDocument/2006/relationships/slideLayout" Target="../slideLayouts/slideLayout272.xml"/><Relationship Id="rId10" Type="http://schemas.openxmlformats.org/officeDocument/2006/relationships/image" Target="../media/image4.png"/><Relationship Id="rId4" Type="http://schemas.openxmlformats.org/officeDocument/2006/relationships/slideLayout" Target="../slideLayouts/slideLayout271.xml"/><Relationship Id="rId9" Type="http://schemas.openxmlformats.org/officeDocument/2006/relationships/image" Target="../media/image3.jpeg"/></Relationships>
</file>

<file path=ppt/slideMasters/_rels/slideMaster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5.xml"/><Relationship Id="rId7" Type="http://schemas.openxmlformats.org/officeDocument/2006/relationships/image" Target="../media/image1.png"/><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theme" Target="../theme/theme55.xml"/><Relationship Id="rId5" Type="http://schemas.openxmlformats.org/officeDocument/2006/relationships/slideLayout" Target="../slideLayouts/slideLayout277.xml"/><Relationship Id="rId10" Type="http://schemas.openxmlformats.org/officeDocument/2006/relationships/image" Target="../media/image4.png"/><Relationship Id="rId4" Type="http://schemas.openxmlformats.org/officeDocument/2006/relationships/slideLayout" Target="../slideLayouts/slideLayout276.xml"/><Relationship Id="rId9" Type="http://schemas.openxmlformats.org/officeDocument/2006/relationships/image" Target="../media/image3.jpeg"/></Relationships>
</file>

<file path=ppt/slideMasters/_rels/slideMaster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0.xml"/><Relationship Id="rId7" Type="http://schemas.openxmlformats.org/officeDocument/2006/relationships/image" Target="../media/image1.png"/><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theme" Target="../theme/theme56.xml"/><Relationship Id="rId5" Type="http://schemas.openxmlformats.org/officeDocument/2006/relationships/slideLayout" Target="../slideLayouts/slideLayout282.xml"/><Relationship Id="rId10" Type="http://schemas.openxmlformats.org/officeDocument/2006/relationships/image" Target="../media/image4.png"/><Relationship Id="rId4" Type="http://schemas.openxmlformats.org/officeDocument/2006/relationships/slideLayout" Target="../slideLayouts/slideLayout281.xml"/><Relationship Id="rId9" Type="http://schemas.openxmlformats.org/officeDocument/2006/relationships/image" Target="../media/image3.jpeg"/></Relationships>
</file>

<file path=ppt/slideMasters/_rels/slideMaster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5.xml"/><Relationship Id="rId7" Type="http://schemas.openxmlformats.org/officeDocument/2006/relationships/image" Target="../media/image1.png"/><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theme" Target="../theme/theme57.xml"/><Relationship Id="rId5" Type="http://schemas.openxmlformats.org/officeDocument/2006/relationships/slideLayout" Target="../slideLayouts/slideLayout287.xml"/><Relationship Id="rId10" Type="http://schemas.openxmlformats.org/officeDocument/2006/relationships/image" Target="../media/image4.png"/><Relationship Id="rId4" Type="http://schemas.openxmlformats.org/officeDocument/2006/relationships/slideLayout" Target="../slideLayouts/slideLayout286.xml"/><Relationship Id="rId9" Type="http://schemas.openxmlformats.org/officeDocument/2006/relationships/image" Target="../media/image3.jpeg"/></Relationships>
</file>

<file path=ppt/slideMasters/_rels/slideMaster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0.xml"/><Relationship Id="rId7" Type="http://schemas.openxmlformats.org/officeDocument/2006/relationships/image" Target="../media/image1.png"/><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theme" Target="../theme/theme58.xml"/><Relationship Id="rId5" Type="http://schemas.openxmlformats.org/officeDocument/2006/relationships/slideLayout" Target="../slideLayouts/slideLayout292.xml"/><Relationship Id="rId10" Type="http://schemas.openxmlformats.org/officeDocument/2006/relationships/image" Target="../media/image4.png"/><Relationship Id="rId4" Type="http://schemas.openxmlformats.org/officeDocument/2006/relationships/slideLayout" Target="../slideLayouts/slideLayout291.xml"/><Relationship Id="rId9" Type="http://schemas.openxmlformats.org/officeDocument/2006/relationships/image" Target="../media/image3.jpeg"/></Relationships>
</file>

<file path=ppt/slideMasters/_rels/slideMaster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5.xml"/><Relationship Id="rId7" Type="http://schemas.openxmlformats.org/officeDocument/2006/relationships/image" Target="../media/image1.png"/><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theme" Target="../theme/theme59.xml"/><Relationship Id="rId5" Type="http://schemas.openxmlformats.org/officeDocument/2006/relationships/slideLayout" Target="../slideLayouts/slideLayout297.xml"/><Relationship Id="rId10" Type="http://schemas.openxmlformats.org/officeDocument/2006/relationships/image" Target="../media/image4.png"/><Relationship Id="rId4" Type="http://schemas.openxmlformats.org/officeDocument/2006/relationships/slideLayout" Target="../slideLayouts/slideLayout296.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10" Type="http://schemas.openxmlformats.org/officeDocument/2006/relationships/image" Target="../media/image4.png"/><Relationship Id="rId4" Type="http://schemas.openxmlformats.org/officeDocument/2006/relationships/slideLayout" Target="../slideLayouts/slideLayout31.xml"/><Relationship Id="rId9" Type="http://schemas.openxmlformats.org/officeDocument/2006/relationships/image" Target="../media/image3.jpeg"/></Relationships>
</file>

<file path=ppt/slideMasters/_rels/slideMaster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0.xml"/><Relationship Id="rId7" Type="http://schemas.openxmlformats.org/officeDocument/2006/relationships/image" Target="../media/image1.png"/><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theme" Target="../theme/theme60.xml"/><Relationship Id="rId5" Type="http://schemas.openxmlformats.org/officeDocument/2006/relationships/slideLayout" Target="../slideLayouts/slideLayout302.xml"/><Relationship Id="rId10" Type="http://schemas.openxmlformats.org/officeDocument/2006/relationships/image" Target="../media/image4.png"/><Relationship Id="rId4" Type="http://schemas.openxmlformats.org/officeDocument/2006/relationships/slideLayout" Target="../slideLayouts/slideLayout301.xml"/><Relationship Id="rId9" Type="http://schemas.openxmlformats.org/officeDocument/2006/relationships/image" Target="../media/image3.jpeg"/></Relationships>
</file>

<file path=ppt/slideMasters/_rels/slideMaster6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5.xml"/><Relationship Id="rId7" Type="http://schemas.openxmlformats.org/officeDocument/2006/relationships/image" Target="../media/image1.png"/><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theme" Target="../theme/theme61.xml"/><Relationship Id="rId5" Type="http://schemas.openxmlformats.org/officeDocument/2006/relationships/slideLayout" Target="../slideLayouts/slideLayout307.xml"/><Relationship Id="rId10" Type="http://schemas.openxmlformats.org/officeDocument/2006/relationships/image" Target="../media/image4.png"/><Relationship Id="rId4" Type="http://schemas.openxmlformats.org/officeDocument/2006/relationships/slideLayout" Target="../slideLayouts/slideLayout306.xml"/><Relationship Id="rId9" Type="http://schemas.openxmlformats.org/officeDocument/2006/relationships/image" Target="../media/image3.jpeg"/></Relationships>
</file>

<file path=ppt/slideMasters/_rels/slideMaster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0.xml"/><Relationship Id="rId7" Type="http://schemas.openxmlformats.org/officeDocument/2006/relationships/image" Target="../media/image1.png"/><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theme" Target="../theme/theme62.xml"/><Relationship Id="rId5" Type="http://schemas.openxmlformats.org/officeDocument/2006/relationships/slideLayout" Target="../slideLayouts/slideLayout312.xml"/><Relationship Id="rId10" Type="http://schemas.openxmlformats.org/officeDocument/2006/relationships/image" Target="../media/image4.png"/><Relationship Id="rId4" Type="http://schemas.openxmlformats.org/officeDocument/2006/relationships/slideLayout" Target="../slideLayouts/slideLayout311.xml"/><Relationship Id="rId9" Type="http://schemas.openxmlformats.org/officeDocument/2006/relationships/image" Target="../media/image3.jpeg"/></Relationships>
</file>

<file path=ppt/slideMasters/_rels/slideMaster6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5.xml"/><Relationship Id="rId7" Type="http://schemas.openxmlformats.org/officeDocument/2006/relationships/image" Target="../media/image1.png"/><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theme" Target="../theme/theme63.xml"/><Relationship Id="rId5" Type="http://schemas.openxmlformats.org/officeDocument/2006/relationships/slideLayout" Target="../slideLayouts/slideLayout317.xml"/><Relationship Id="rId10" Type="http://schemas.openxmlformats.org/officeDocument/2006/relationships/image" Target="../media/image4.png"/><Relationship Id="rId4" Type="http://schemas.openxmlformats.org/officeDocument/2006/relationships/slideLayout" Target="../slideLayouts/slideLayout316.xml"/><Relationship Id="rId9" Type="http://schemas.openxmlformats.org/officeDocument/2006/relationships/image" Target="../media/image3.jpeg"/></Relationships>
</file>

<file path=ppt/slideMasters/_rels/slideMaster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0.xml"/><Relationship Id="rId7" Type="http://schemas.openxmlformats.org/officeDocument/2006/relationships/image" Target="../media/image1.png"/><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theme" Target="../theme/theme64.xml"/><Relationship Id="rId5" Type="http://schemas.openxmlformats.org/officeDocument/2006/relationships/slideLayout" Target="../slideLayouts/slideLayout322.xml"/><Relationship Id="rId10" Type="http://schemas.openxmlformats.org/officeDocument/2006/relationships/image" Target="../media/image4.png"/><Relationship Id="rId4" Type="http://schemas.openxmlformats.org/officeDocument/2006/relationships/slideLayout" Target="../slideLayouts/slideLayout321.xml"/><Relationship Id="rId9" Type="http://schemas.openxmlformats.org/officeDocument/2006/relationships/image" Target="../media/image3.jpeg"/></Relationships>
</file>

<file path=ppt/slideMasters/_rels/slideMaster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5.xml"/><Relationship Id="rId7" Type="http://schemas.openxmlformats.org/officeDocument/2006/relationships/image" Target="../media/image1.png"/><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theme" Target="../theme/theme65.xml"/><Relationship Id="rId5" Type="http://schemas.openxmlformats.org/officeDocument/2006/relationships/slideLayout" Target="../slideLayouts/slideLayout327.xml"/><Relationship Id="rId10" Type="http://schemas.openxmlformats.org/officeDocument/2006/relationships/image" Target="../media/image4.png"/><Relationship Id="rId4" Type="http://schemas.openxmlformats.org/officeDocument/2006/relationships/slideLayout" Target="../slideLayouts/slideLayout326.xml"/><Relationship Id="rId9" Type="http://schemas.openxmlformats.org/officeDocument/2006/relationships/image" Target="../media/image3.jpeg"/></Relationships>
</file>

<file path=ppt/slideMasters/_rels/slideMaster6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0.xml"/><Relationship Id="rId7" Type="http://schemas.openxmlformats.org/officeDocument/2006/relationships/image" Target="../media/image1.png"/><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theme" Target="../theme/theme66.xml"/><Relationship Id="rId5" Type="http://schemas.openxmlformats.org/officeDocument/2006/relationships/slideLayout" Target="../slideLayouts/slideLayout332.xml"/><Relationship Id="rId10" Type="http://schemas.openxmlformats.org/officeDocument/2006/relationships/image" Target="../media/image4.png"/><Relationship Id="rId4" Type="http://schemas.openxmlformats.org/officeDocument/2006/relationships/slideLayout" Target="../slideLayouts/slideLayout331.xml"/><Relationship Id="rId9" Type="http://schemas.openxmlformats.org/officeDocument/2006/relationships/image" Target="../media/image3.jpeg"/></Relationships>
</file>

<file path=ppt/slideMasters/_rels/slideMaster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5.xml"/><Relationship Id="rId7" Type="http://schemas.openxmlformats.org/officeDocument/2006/relationships/image" Target="../media/image1.png"/><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theme" Target="../theme/theme67.xml"/><Relationship Id="rId5" Type="http://schemas.openxmlformats.org/officeDocument/2006/relationships/slideLayout" Target="../slideLayouts/slideLayout337.xml"/><Relationship Id="rId10" Type="http://schemas.openxmlformats.org/officeDocument/2006/relationships/image" Target="../media/image4.png"/><Relationship Id="rId4" Type="http://schemas.openxmlformats.org/officeDocument/2006/relationships/slideLayout" Target="../slideLayouts/slideLayout336.xml"/><Relationship Id="rId9" Type="http://schemas.openxmlformats.org/officeDocument/2006/relationships/image" Target="../media/image3.jpeg"/></Relationships>
</file>

<file path=ppt/slideMasters/_rels/slideMaster6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0.xml"/><Relationship Id="rId7" Type="http://schemas.openxmlformats.org/officeDocument/2006/relationships/image" Target="../media/image1.png"/><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theme" Target="../theme/theme68.xml"/><Relationship Id="rId5" Type="http://schemas.openxmlformats.org/officeDocument/2006/relationships/slideLayout" Target="../slideLayouts/slideLayout342.xml"/><Relationship Id="rId10" Type="http://schemas.openxmlformats.org/officeDocument/2006/relationships/image" Target="../media/image4.png"/><Relationship Id="rId4" Type="http://schemas.openxmlformats.org/officeDocument/2006/relationships/slideLayout" Target="../slideLayouts/slideLayout341.xml"/><Relationship Id="rId9" Type="http://schemas.openxmlformats.org/officeDocument/2006/relationships/image" Target="../media/image3.jpeg"/></Relationships>
</file>

<file path=ppt/slideMasters/_rels/slideMaster6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5.xml"/><Relationship Id="rId7" Type="http://schemas.openxmlformats.org/officeDocument/2006/relationships/image" Target="../media/image1.png"/><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theme" Target="../theme/theme69.xml"/><Relationship Id="rId5" Type="http://schemas.openxmlformats.org/officeDocument/2006/relationships/slideLayout" Target="../slideLayouts/slideLayout347.xml"/><Relationship Id="rId10" Type="http://schemas.openxmlformats.org/officeDocument/2006/relationships/image" Target="../media/image4.png"/><Relationship Id="rId4" Type="http://schemas.openxmlformats.org/officeDocument/2006/relationships/slideLayout" Target="../slideLayouts/slideLayout346.xml"/><Relationship Id="rId9"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10" Type="http://schemas.openxmlformats.org/officeDocument/2006/relationships/image" Target="../media/image4.png"/><Relationship Id="rId4" Type="http://schemas.openxmlformats.org/officeDocument/2006/relationships/slideLayout" Target="../slideLayouts/slideLayout36.xml"/><Relationship Id="rId9" Type="http://schemas.openxmlformats.org/officeDocument/2006/relationships/image" Target="../media/image3.jpeg"/></Relationships>
</file>

<file path=ppt/slideMasters/_rels/slideMaster7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0.xml"/><Relationship Id="rId7" Type="http://schemas.openxmlformats.org/officeDocument/2006/relationships/image" Target="../media/image1.png"/><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theme" Target="../theme/theme70.xml"/><Relationship Id="rId5" Type="http://schemas.openxmlformats.org/officeDocument/2006/relationships/slideLayout" Target="../slideLayouts/slideLayout352.xml"/><Relationship Id="rId10" Type="http://schemas.openxmlformats.org/officeDocument/2006/relationships/image" Target="../media/image4.png"/><Relationship Id="rId4" Type="http://schemas.openxmlformats.org/officeDocument/2006/relationships/slideLayout" Target="../slideLayouts/slideLayout351.xml"/><Relationship Id="rId9" Type="http://schemas.openxmlformats.org/officeDocument/2006/relationships/image" Target="../media/image3.jpeg"/></Relationships>
</file>

<file path=ppt/slideMasters/_rels/slideMaster7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5.xml"/><Relationship Id="rId7" Type="http://schemas.openxmlformats.org/officeDocument/2006/relationships/image" Target="../media/image1.png"/><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theme" Target="../theme/theme71.xml"/><Relationship Id="rId5" Type="http://schemas.openxmlformats.org/officeDocument/2006/relationships/slideLayout" Target="../slideLayouts/slideLayout357.xml"/><Relationship Id="rId10" Type="http://schemas.openxmlformats.org/officeDocument/2006/relationships/image" Target="../media/image4.png"/><Relationship Id="rId4" Type="http://schemas.openxmlformats.org/officeDocument/2006/relationships/slideLayout" Target="../slideLayouts/slideLayout356.xml"/><Relationship Id="rId9" Type="http://schemas.openxmlformats.org/officeDocument/2006/relationships/image" Target="../media/image3.jpeg"/></Relationships>
</file>

<file path=ppt/slideMasters/_rels/slideMaster7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0.xml"/><Relationship Id="rId7" Type="http://schemas.openxmlformats.org/officeDocument/2006/relationships/image" Target="../media/image1.png"/><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theme" Target="../theme/theme72.xml"/><Relationship Id="rId11" Type="http://schemas.openxmlformats.org/officeDocument/2006/relationships/image" Target="../media/image4.png"/><Relationship Id="rId5" Type="http://schemas.openxmlformats.org/officeDocument/2006/relationships/slideLayout" Target="../slideLayouts/slideLayout362.xml"/><Relationship Id="rId10" Type="http://schemas.openxmlformats.org/officeDocument/2006/relationships/hyperlink" Target="http://www.jacksonlewis.com/" TargetMode="External"/><Relationship Id="rId4" Type="http://schemas.openxmlformats.org/officeDocument/2006/relationships/slideLayout" Target="../slideLayouts/slideLayout361.xml"/><Relationship Id="rId9" Type="http://schemas.openxmlformats.org/officeDocument/2006/relationships/image" Target="../media/image3.jpeg"/></Relationships>
</file>

<file path=ppt/slideMasters/_rels/slideMaster7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5.xml"/><Relationship Id="rId7" Type="http://schemas.openxmlformats.org/officeDocument/2006/relationships/image" Target="../media/image1.png"/><Relationship Id="rId2" Type="http://schemas.openxmlformats.org/officeDocument/2006/relationships/slideLayout" Target="../slideLayouts/slideLayout364.xml"/><Relationship Id="rId1" Type="http://schemas.openxmlformats.org/officeDocument/2006/relationships/slideLayout" Target="../slideLayouts/slideLayout363.xml"/><Relationship Id="rId6" Type="http://schemas.openxmlformats.org/officeDocument/2006/relationships/theme" Target="../theme/theme73.xml"/><Relationship Id="rId11" Type="http://schemas.openxmlformats.org/officeDocument/2006/relationships/image" Target="../media/image4.png"/><Relationship Id="rId5" Type="http://schemas.openxmlformats.org/officeDocument/2006/relationships/slideLayout" Target="../slideLayouts/slideLayout367.xml"/><Relationship Id="rId10" Type="http://schemas.openxmlformats.org/officeDocument/2006/relationships/hyperlink" Target="http://www.jacksonlewis.com/" TargetMode="External"/><Relationship Id="rId4" Type="http://schemas.openxmlformats.org/officeDocument/2006/relationships/slideLayout" Target="../slideLayouts/slideLayout366.xml"/><Relationship Id="rId9" Type="http://schemas.openxmlformats.org/officeDocument/2006/relationships/image" Target="../media/image3.jpeg"/></Relationships>
</file>

<file path=ppt/slideMasters/_rels/slideMaster7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0.xml"/><Relationship Id="rId7" Type="http://schemas.openxmlformats.org/officeDocument/2006/relationships/image" Target="../media/image1.png"/><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theme" Target="../theme/theme74.xml"/><Relationship Id="rId11" Type="http://schemas.openxmlformats.org/officeDocument/2006/relationships/image" Target="../media/image4.png"/><Relationship Id="rId5" Type="http://schemas.openxmlformats.org/officeDocument/2006/relationships/slideLayout" Target="../slideLayouts/slideLayout372.xml"/><Relationship Id="rId10" Type="http://schemas.openxmlformats.org/officeDocument/2006/relationships/hyperlink" Target="http://www.jacksonlewis.com/" TargetMode="External"/><Relationship Id="rId4" Type="http://schemas.openxmlformats.org/officeDocument/2006/relationships/slideLayout" Target="../slideLayouts/slideLayout371.xml"/><Relationship Id="rId9" Type="http://schemas.openxmlformats.org/officeDocument/2006/relationships/image" Target="../media/image3.jpeg"/></Relationships>
</file>

<file path=ppt/slideMasters/_rels/slideMaster7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5.xml"/><Relationship Id="rId7" Type="http://schemas.openxmlformats.org/officeDocument/2006/relationships/image" Target="../media/image1.png"/><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theme" Target="../theme/theme75.xml"/><Relationship Id="rId11" Type="http://schemas.openxmlformats.org/officeDocument/2006/relationships/image" Target="../media/image4.png"/><Relationship Id="rId5" Type="http://schemas.openxmlformats.org/officeDocument/2006/relationships/slideLayout" Target="../slideLayouts/slideLayout377.xml"/><Relationship Id="rId10" Type="http://schemas.openxmlformats.org/officeDocument/2006/relationships/hyperlink" Target="http://www.jacksonlewis.com/" TargetMode="External"/><Relationship Id="rId4" Type="http://schemas.openxmlformats.org/officeDocument/2006/relationships/slideLayout" Target="../slideLayouts/slideLayout376.xml"/><Relationship Id="rId9" Type="http://schemas.openxmlformats.org/officeDocument/2006/relationships/image" Target="../media/image3.jpeg"/></Relationships>
</file>

<file path=ppt/slideMasters/_rels/slideMaster7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0.xml"/><Relationship Id="rId7" Type="http://schemas.openxmlformats.org/officeDocument/2006/relationships/image" Target="../media/image1.png"/><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theme" Target="../theme/theme76.xml"/><Relationship Id="rId11" Type="http://schemas.openxmlformats.org/officeDocument/2006/relationships/image" Target="../media/image4.png"/><Relationship Id="rId5" Type="http://schemas.openxmlformats.org/officeDocument/2006/relationships/slideLayout" Target="../slideLayouts/slideLayout382.xml"/><Relationship Id="rId10" Type="http://schemas.openxmlformats.org/officeDocument/2006/relationships/hyperlink" Target="http://www.jacksonlewis.com/" TargetMode="External"/><Relationship Id="rId4" Type="http://schemas.openxmlformats.org/officeDocument/2006/relationships/slideLayout" Target="../slideLayouts/slideLayout381.xml"/><Relationship Id="rId9" Type="http://schemas.openxmlformats.org/officeDocument/2006/relationships/image" Target="../media/image3.jpeg"/></Relationships>
</file>

<file path=ppt/slideMasters/_rels/slideMaster7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5.xml"/><Relationship Id="rId7" Type="http://schemas.openxmlformats.org/officeDocument/2006/relationships/image" Target="../media/image1.png"/><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theme" Target="../theme/theme77.xml"/><Relationship Id="rId11" Type="http://schemas.openxmlformats.org/officeDocument/2006/relationships/image" Target="../media/image4.png"/><Relationship Id="rId5" Type="http://schemas.openxmlformats.org/officeDocument/2006/relationships/slideLayout" Target="../slideLayouts/slideLayout387.xml"/><Relationship Id="rId10" Type="http://schemas.openxmlformats.org/officeDocument/2006/relationships/hyperlink" Target="http://www.jacksonlewis.com/" TargetMode="External"/><Relationship Id="rId4" Type="http://schemas.openxmlformats.org/officeDocument/2006/relationships/slideLayout" Target="../slideLayouts/slideLayout386.xml"/><Relationship Id="rId9" Type="http://schemas.openxmlformats.org/officeDocument/2006/relationships/image" Target="../media/image3.jpeg"/></Relationships>
</file>

<file path=ppt/slideMasters/_rels/slideMaster7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0.xml"/><Relationship Id="rId7" Type="http://schemas.openxmlformats.org/officeDocument/2006/relationships/image" Target="../media/image1.png"/><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theme" Target="../theme/theme78.xml"/><Relationship Id="rId11" Type="http://schemas.openxmlformats.org/officeDocument/2006/relationships/image" Target="../media/image4.png"/><Relationship Id="rId5" Type="http://schemas.openxmlformats.org/officeDocument/2006/relationships/slideLayout" Target="../slideLayouts/slideLayout392.xml"/><Relationship Id="rId10" Type="http://schemas.openxmlformats.org/officeDocument/2006/relationships/hyperlink" Target="http://www.jacksonlewis.com/" TargetMode="External"/><Relationship Id="rId4" Type="http://schemas.openxmlformats.org/officeDocument/2006/relationships/slideLayout" Target="../slideLayouts/slideLayout391.xml"/><Relationship Id="rId9" Type="http://schemas.openxmlformats.org/officeDocument/2006/relationships/image" Target="../media/image3.jpeg"/></Relationships>
</file>

<file path=ppt/slideMasters/_rels/slideMaster7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5.xml"/><Relationship Id="rId7" Type="http://schemas.openxmlformats.org/officeDocument/2006/relationships/image" Target="../media/image1.png"/><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theme" Target="../theme/theme79.xml"/><Relationship Id="rId11" Type="http://schemas.openxmlformats.org/officeDocument/2006/relationships/image" Target="../media/image4.png"/><Relationship Id="rId5" Type="http://schemas.openxmlformats.org/officeDocument/2006/relationships/slideLayout" Target="../slideLayouts/slideLayout397.xml"/><Relationship Id="rId10" Type="http://schemas.openxmlformats.org/officeDocument/2006/relationships/hyperlink" Target="http://www.jacksonlewis.com/" TargetMode="External"/><Relationship Id="rId4" Type="http://schemas.openxmlformats.org/officeDocument/2006/relationships/slideLayout" Target="../slideLayouts/slideLayout396.xml"/><Relationship Id="rId9"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10" Type="http://schemas.openxmlformats.org/officeDocument/2006/relationships/image" Target="../media/image4.png"/><Relationship Id="rId4" Type="http://schemas.openxmlformats.org/officeDocument/2006/relationships/slideLayout" Target="../slideLayouts/slideLayout41.xml"/><Relationship Id="rId9" Type="http://schemas.openxmlformats.org/officeDocument/2006/relationships/image" Target="../media/image3.jpeg"/></Relationships>
</file>

<file path=ppt/slideMasters/_rels/slideMaster8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00.xml"/><Relationship Id="rId7" Type="http://schemas.openxmlformats.org/officeDocument/2006/relationships/image" Target="../media/image1.png"/><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theme" Target="../theme/theme80.xml"/><Relationship Id="rId5" Type="http://schemas.openxmlformats.org/officeDocument/2006/relationships/slideLayout" Target="../slideLayouts/slideLayout402.xml"/><Relationship Id="rId10" Type="http://schemas.openxmlformats.org/officeDocument/2006/relationships/image" Target="../media/image4.png"/><Relationship Id="rId4" Type="http://schemas.openxmlformats.org/officeDocument/2006/relationships/slideLayout" Target="../slideLayouts/slideLayout401.xml"/><Relationship Id="rId9" Type="http://schemas.openxmlformats.org/officeDocument/2006/relationships/image" Target="../media/image3.jpeg"/></Relationships>
</file>

<file path=ppt/slideMasters/_rels/slideMaster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05.xml"/><Relationship Id="rId7" Type="http://schemas.openxmlformats.org/officeDocument/2006/relationships/image" Target="../media/image1.png"/><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theme" Target="../theme/theme81.xml"/><Relationship Id="rId5" Type="http://schemas.openxmlformats.org/officeDocument/2006/relationships/slideLayout" Target="../slideLayouts/slideLayout407.xml"/><Relationship Id="rId10" Type="http://schemas.openxmlformats.org/officeDocument/2006/relationships/image" Target="../media/image4.png"/><Relationship Id="rId4" Type="http://schemas.openxmlformats.org/officeDocument/2006/relationships/slideLayout" Target="../slideLayouts/slideLayout406.xml"/><Relationship Id="rId9" Type="http://schemas.openxmlformats.org/officeDocument/2006/relationships/image" Target="../media/image3.jpeg"/></Relationships>
</file>

<file path=ppt/slideMasters/_rels/slideMaster8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10.xml"/><Relationship Id="rId7" Type="http://schemas.openxmlformats.org/officeDocument/2006/relationships/image" Target="../media/image1.png"/><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theme" Target="../theme/theme82.xml"/><Relationship Id="rId5" Type="http://schemas.openxmlformats.org/officeDocument/2006/relationships/slideLayout" Target="../slideLayouts/slideLayout412.xml"/><Relationship Id="rId10" Type="http://schemas.openxmlformats.org/officeDocument/2006/relationships/image" Target="../media/image4.png"/><Relationship Id="rId4" Type="http://schemas.openxmlformats.org/officeDocument/2006/relationships/slideLayout" Target="../slideLayouts/slideLayout411.xml"/><Relationship Id="rId9" Type="http://schemas.openxmlformats.org/officeDocument/2006/relationships/image" Target="../media/image3.jpeg"/></Relationships>
</file>

<file path=ppt/slideMasters/_rels/slideMaster8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15.xml"/><Relationship Id="rId7" Type="http://schemas.openxmlformats.org/officeDocument/2006/relationships/image" Target="../media/image1.png"/><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theme" Target="../theme/theme83.xml"/><Relationship Id="rId5" Type="http://schemas.openxmlformats.org/officeDocument/2006/relationships/slideLayout" Target="../slideLayouts/slideLayout417.xml"/><Relationship Id="rId10" Type="http://schemas.openxmlformats.org/officeDocument/2006/relationships/image" Target="../media/image4.png"/><Relationship Id="rId4" Type="http://schemas.openxmlformats.org/officeDocument/2006/relationships/slideLayout" Target="../slideLayouts/slideLayout416.xml"/><Relationship Id="rId9" Type="http://schemas.openxmlformats.org/officeDocument/2006/relationships/image" Target="../media/image3.jpeg"/></Relationships>
</file>

<file path=ppt/slideMasters/_rels/slideMaster8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20.xml"/><Relationship Id="rId7" Type="http://schemas.openxmlformats.org/officeDocument/2006/relationships/image" Target="../media/image1.png"/><Relationship Id="rId2" Type="http://schemas.openxmlformats.org/officeDocument/2006/relationships/slideLayout" Target="../slideLayouts/slideLayout419.xml"/><Relationship Id="rId1" Type="http://schemas.openxmlformats.org/officeDocument/2006/relationships/slideLayout" Target="../slideLayouts/slideLayout418.xml"/><Relationship Id="rId6" Type="http://schemas.openxmlformats.org/officeDocument/2006/relationships/theme" Target="../theme/theme84.xml"/><Relationship Id="rId5" Type="http://schemas.openxmlformats.org/officeDocument/2006/relationships/slideLayout" Target="../slideLayouts/slideLayout422.xml"/><Relationship Id="rId10" Type="http://schemas.openxmlformats.org/officeDocument/2006/relationships/image" Target="../media/image4.png"/><Relationship Id="rId4" Type="http://schemas.openxmlformats.org/officeDocument/2006/relationships/slideLayout" Target="../slideLayouts/slideLayout421.xml"/><Relationship Id="rId9" Type="http://schemas.openxmlformats.org/officeDocument/2006/relationships/image" Target="../media/image3.jpeg"/></Relationships>
</file>

<file path=ppt/slideMasters/_rels/slideMaster8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25.xml"/><Relationship Id="rId7" Type="http://schemas.openxmlformats.org/officeDocument/2006/relationships/image" Target="../media/image1.png"/><Relationship Id="rId2" Type="http://schemas.openxmlformats.org/officeDocument/2006/relationships/slideLayout" Target="../slideLayouts/slideLayout424.xml"/><Relationship Id="rId1" Type="http://schemas.openxmlformats.org/officeDocument/2006/relationships/slideLayout" Target="../slideLayouts/slideLayout423.xml"/><Relationship Id="rId6" Type="http://schemas.openxmlformats.org/officeDocument/2006/relationships/theme" Target="../theme/theme85.xml"/><Relationship Id="rId5" Type="http://schemas.openxmlformats.org/officeDocument/2006/relationships/slideLayout" Target="../slideLayouts/slideLayout427.xml"/><Relationship Id="rId10" Type="http://schemas.openxmlformats.org/officeDocument/2006/relationships/image" Target="../media/image4.png"/><Relationship Id="rId4" Type="http://schemas.openxmlformats.org/officeDocument/2006/relationships/slideLayout" Target="../slideLayouts/slideLayout426.xml"/><Relationship Id="rId9" Type="http://schemas.openxmlformats.org/officeDocument/2006/relationships/image" Target="../media/image3.jpeg"/></Relationships>
</file>

<file path=ppt/slideMasters/_rels/slideMaster8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30.xml"/><Relationship Id="rId7" Type="http://schemas.openxmlformats.org/officeDocument/2006/relationships/image" Target="../media/image1.png"/><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theme" Target="../theme/theme86.xml"/><Relationship Id="rId5" Type="http://schemas.openxmlformats.org/officeDocument/2006/relationships/slideLayout" Target="../slideLayouts/slideLayout432.xml"/><Relationship Id="rId10" Type="http://schemas.openxmlformats.org/officeDocument/2006/relationships/image" Target="../media/image4.png"/><Relationship Id="rId4" Type="http://schemas.openxmlformats.org/officeDocument/2006/relationships/slideLayout" Target="../slideLayouts/slideLayout431.xml"/><Relationship Id="rId9" Type="http://schemas.openxmlformats.org/officeDocument/2006/relationships/image" Target="../media/image3.jpeg"/></Relationships>
</file>

<file path=ppt/slideMasters/_rels/slideMaster8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35.xml"/><Relationship Id="rId7" Type="http://schemas.openxmlformats.org/officeDocument/2006/relationships/image" Target="../media/image1.png"/><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theme" Target="../theme/theme87.xml"/><Relationship Id="rId5" Type="http://schemas.openxmlformats.org/officeDocument/2006/relationships/slideLayout" Target="../slideLayouts/slideLayout437.xml"/><Relationship Id="rId10" Type="http://schemas.openxmlformats.org/officeDocument/2006/relationships/image" Target="../media/image4.png"/><Relationship Id="rId4" Type="http://schemas.openxmlformats.org/officeDocument/2006/relationships/slideLayout" Target="../slideLayouts/slideLayout436.xml"/><Relationship Id="rId9" Type="http://schemas.openxmlformats.org/officeDocument/2006/relationships/image" Target="../media/image3.jpeg"/></Relationships>
</file>

<file path=ppt/slideMasters/_rels/slideMaster8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0.xml"/><Relationship Id="rId7" Type="http://schemas.openxmlformats.org/officeDocument/2006/relationships/image" Target="../media/image1.png"/><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theme" Target="../theme/theme88.xml"/><Relationship Id="rId5" Type="http://schemas.openxmlformats.org/officeDocument/2006/relationships/slideLayout" Target="../slideLayouts/slideLayout442.xml"/><Relationship Id="rId10" Type="http://schemas.openxmlformats.org/officeDocument/2006/relationships/image" Target="../media/image4.png"/><Relationship Id="rId4" Type="http://schemas.openxmlformats.org/officeDocument/2006/relationships/slideLayout" Target="../slideLayouts/slideLayout441.xml"/><Relationship Id="rId9" Type="http://schemas.openxmlformats.org/officeDocument/2006/relationships/image" Target="../media/image3.jpeg"/></Relationships>
</file>

<file path=ppt/slideMasters/_rels/slideMaster8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5.xml"/><Relationship Id="rId7" Type="http://schemas.openxmlformats.org/officeDocument/2006/relationships/image" Target="../media/image1.png"/><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theme" Target="../theme/theme89.xml"/><Relationship Id="rId5" Type="http://schemas.openxmlformats.org/officeDocument/2006/relationships/slideLayout" Target="../slideLayouts/slideLayout447.xml"/><Relationship Id="rId10" Type="http://schemas.openxmlformats.org/officeDocument/2006/relationships/image" Target="../media/image4.png"/><Relationship Id="rId4" Type="http://schemas.openxmlformats.org/officeDocument/2006/relationships/slideLayout" Target="../slideLayouts/slideLayout446.xml"/><Relationship Id="rId9"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9.xml"/><Relationship Id="rId5" Type="http://schemas.openxmlformats.org/officeDocument/2006/relationships/slideLayout" Target="../slideLayouts/slideLayout47.xml"/><Relationship Id="rId10" Type="http://schemas.openxmlformats.org/officeDocument/2006/relationships/image" Target="../media/image4.png"/><Relationship Id="rId4" Type="http://schemas.openxmlformats.org/officeDocument/2006/relationships/slideLayout" Target="../slideLayouts/slideLayout46.xml"/><Relationship Id="rId9" Type="http://schemas.openxmlformats.org/officeDocument/2006/relationships/image" Target="../media/image3.jpeg"/></Relationships>
</file>

<file path=ppt/slideMasters/_rels/slideMaster9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0.xml"/><Relationship Id="rId7" Type="http://schemas.openxmlformats.org/officeDocument/2006/relationships/image" Target="../media/image1.png"/><Relationship Id="rId2" Type="http://schemas.openxmlformats.org/officeDocument/2006/relationships/slideLayout" Target="../slideLayouts/slideLayout449.xml"/><Relationship Id="rId1" Type="http://schemas.openxmlformats.org/officeDocument/2006/relationships/slideLayout" Target="../slideLayouts/slideLayout448.xml"/><Relationship Id="rId6" Type="http://schemas.openxmlformats.org/officeDocument/2006/relationships/theme" Target="../theme/theme90.xml"/><Relationship Id="rId5" Type="http://schemas.openxmlformats.org/officeDocument/2006/relationships/slideLayout" Target="../slideLayouts/slideLayout452.xml"/><Relationship Id="rId10" Type="http://schemas.openxmlformats.org/officeDocument/2006/relationships/image" Target="../media/image4.png"/><Relationship Id="rId4" Type="http://schemas.openxmlformats.org/officeDocument/2006/relationships/slideLayout" Target="../slideLayouts/slideLayout451.xml"/><Relationship Id="rId9" Type="http://schemas.openxmlformats.org/officeDocument/2006/relationships/image" Target="../media/image3.jpeg"/></Relationships>
</file>

<file path=ppt/slideMasters/_rels/slideMaster9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5.xml"/><Relationship Id="rId7" Type="http://schemas.openxmlformats.org/officeDocument/2006/relationships/image" Target="../media/image1.png"/><Relationship Id="rId2" Type="http://schemas.openxmlformats.org/officeDocument/2006/relationships/slideLayout" Target="../slideLayouts/slideLayout454.xml"/><Relationship Id="rId1" Type="http://schemas.openxmlformats.org/officeDocument/2006/relationships/slideLayout" Target="../slideLayouts/slideLayout453.xml"/><Relationship Id="rId6" Type="http://schemas.openxmlformats.org/officeDocument/2006/relationships/theme" Target="../theme/theme91.xml"/><Relationship Id="rId5" Type="http://schemas.openxmlformats.org/officeDocument/2006/relationships/slideLayout" Target="../slideLayouts/slideLayout457.xml"/><Relationship Id="rId10" Type="http://schemas.openxmlformats.org/officeDocument/2006/relationships/image" Target="../media/image4.png"/><Relationship Id="rId4" Type="http://schemas.openxmlformats.org/officeDocument/2006/relationships/slideLayout" Target="../slideLayouts/slideLayout456.xml"/><Relationship Id="rId9" Type="http://schemas.openxmlformats.org/officeDocument/2006/relationships/image" Target="../media/image3.jpeg"/></Relationships>
</file>

<file path=ppt/slideMasters/_rels/slideMaster9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60.xml"/><Relationship Id="rId7" Type="http://schemas.openxmlformats.org/officeDocument/2006/relationships/image" Target="../media/image1.png"/><Relationship Id="rId2" Type="http://schemas.openxmlformats.org/officeDocument/2006/relationships/slideLayout" Target="../slideLayouts/slideLayout459.xml"/><Relationship Id="rId1" Type="http://schemas.openxmlformats.org/officeDocument/2006/relationships/slideLayout" Target="../slideLayouts/slideLayout458.xml"/><Relationship Id="rId6" Type="http://schemas.openxmlformats.org/officeDocument/2006/relationships/theme" Target="../theme/theme92.xml"/><Relationship Id="rId5" Type="http://schemas.openxmlformats.org/officeDocument/2006/relationships/slideLayout" Target="../slideLayouts/slideLayout462.xml"/><Relationship Id="rId10" Type="http://schemas.openxmlformats.org/officeDocument/2006/relationships/image" Target="../media/image4.png"/><Relationship Id="rId4" Type="http://schemas.openxmlformats.org/officeDocument/2006/relationships/slideLayout" Target="../slideLayouts/slideLayout461.xml"/><Relationship Id="rId9" Type="http://schemas.openxmlformats.org/officeDocument/2006/relationships/image" Target="../media/image3.jpeg"/></Relationships>
</file>

<file path=ppt/slideMasters/_rels/slideMaster9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65.xml"/><Relationship Id="rId7" Type="http://schemas.openxmlformats.org/officeDocument/2006/relationships/image" Target="../media/image1.png"/><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theme" Target="../theme/theme93.xml"/><Relationship Id="rId5" Type="http://schemas.openxmlformats.org/officeDocument/2006/relationships/slideLayout" Target="../slideLayouts/slideLayout467.xml"/><Relationship Id="rId10" Type="http://schemas.openxmlformats.org/officeDocument/2006/relationships/image" Target="../media/image4.png"/><Relationship Id="rId4" Type="http://schemas.openxmlformats.org/officeDocument/2006/relationships/slideLayout" Target="../slideLayouts/slideLayout466.xml"/><Relationship Id="rId9" Type="http://schemas.openxmlformats.org/officeDocument/2006/relationships/image" Target="../media/image3.jpeg"/></Relationships>
</file>

<file path=ppt/slideMasters/_rels/slideMaster9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0.xml"/><Relationship Id="rId7" Type="http://schemas.openxmlformats.org/officeDocument/2006/relationships/image" Target="../media/image1.png"/><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theme" Target="../theme/theme94.xml"/><Relationship Id="rId5" Type="http://schemas.openxmlformats.org/officeDocument/2006/relationships/slideLayout" Target="../slideLayouts/slideLayout472.xml"/><Relationship Id="rId10" Type="http://schemas.openxmlformats.org/officeDocument/2006/relationships/image" Target="../media/image4.png"/><Relationship Id="rId4" Type="http://schemas.openxmlformats.org/officeDocument/2006/relationships/slideLayout" Target="../slideLayouts/slideLayout471.xml"/><Relationship Id="rId9" Type="http://schemas.openxmlformats.org/officeDocument/2006/relationships/image" Target="../media/image3.jpeg"/></Relationships>
</file>

<file path=ppt/slideMasters/_rels/slideMaster9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5.xml"/><Relationship Id="rId7" Type="http://schemas.openxmlformats.org/officeDocument/2006/relationships/image" Target="../media/image1.png"/><Relationship Id="rId2" Type="http://schemas.openxmlformats.org/officeDocument/2006/relationships/slideLayout" Target="../slideLayouts/slideLayout474.xml"/><Relationship Id="rId1" Type="http://schemas.openxmlformats.org/officeDocument/2006/relationships/slideLayout" Target="../slideLayouts/slideLayout473.xml"/><Relationship Id="rId6" Type="http://schemas.openxmlformats.org/officeDocument/2006/relationships/theme" Target="../theme/theme95.xml"/><Relationship Id="rId5" Type="http://schemas.openxmlformats.org/officeDocument/2006/relationships/slideLayout" Target="../slideLayouts/slideLayout477.xml"/><Relationship Id="rId10" Type="http://schemas.openxmlformats.org/officeDocument/2006/relationships/image" Target="../media/image4.png"/><Relationship Id="rId4" Type="http://schemas.openxmlformats.org/officeDocument/2006/relationships/slideLayout" Target="../slideLayouts/slideLayout476.xml"/><Relationship Id="rId9" Type="http://schemas.openxmlformats.org/officeDocument/2006/relationships/image" Target="../media/image3.jpeg"/></Relationships>
</file>

<file path=ppt/slideMasters/_rels/slideMaster9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80.xml"/><Relationship Id="rId7" Type="http://schemas.openxmlformats.org/officeDocument/2006/relationships/image" Target="../media/image1.png"/><Relationship Id="rId2" Type="http://schemas.openxmlformats.org/officeDocument/2006/relationships/slideLayout" Target="../slideLayouts/slideLayout479.xml"/><Relationship Id="rId1" Type="http://schemas.openxmlformats.org/officeDocument/2006/relationships/slideLayout" Target="../slideLayouts/slideLayout478.xml"/><Relationship Id="rId6" Type="http://schemas.openxmlformats.org/officeDocument/2006/relationships/theme" Target="../theme/theme96.xml"/><Relationship Id="rId5" Type="http://schemas.openxmlformats.org/officeDocument/2006/relationships/slideLayout" Target="../slideLayouts/slideLayout482.xml"/><Relationship Id="rId10" Type="http://schemas.openxmlformats.org/officeDocument/2006/relationships/image" Target="../media/image4.png"/><Relationship Id="rId4" Type="http://schemas.openxmlformats.org/officeDocument/2006/relationships/slideLayout" Target="../slideLayouts/slideLayout481.xml"/><Relationship Id="rId9" Type="http://schemas.openxmlformats.org/officeDocument/2006/relationships/image" Target="../media/image3.jpeg"/></Relationships>
</file>

<file path=ppt/slideMasters/_rels/slideMaster9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85.xml"/><Relationship Id="rId7" Type="http://schemas.openxmlformats.org/officeDocument/2006/relationships/image" Target="../media/image1.png"/><Relationship Id="rId2" Type="http://schemas.openxmlformats.org/officeDocument/2006/relationships/slideLayout" Target="../slideLayouts/slideLayout484.xml"/><Relationship Id="rId1" Type="http://schemas.openxmlformats.org/officeDocument/2006/relationships/slideLayout" Target="../slideLayouts/slideLayout483.xml"/><Relationship Id="rId6" Type="http://schemas.openxmlformats.org/officeDocument/2006/relationships/theme" Target="../theme/theme97.xml"/><Relationship Id="rId5" Type="http://schemas.openxmlformats.org/officeDocument/2006/relationships/slideLayout" Target="../slideLayouts/slideLayout487.xml"/><Relationship Id="rId10" Type="http://schemas.openxmlformats.org/officeDocument/2006/relationships/image" Target="../media/image4.png"/><Relationship Id="rId4" Type="http://schemas.openxmlformats.org/officeDocument/2006/relationships/slideLayout" Target="../slideLayouts/slideLayout486.xml"/><Relationship Id="rId9" Type="http://schemas.openxmlformats.org/officeDocument/2006/relationships/image" Target="../media/image3.jpeg"/></Relationships>
</file>

<file path=ppt/slideMasters/_rels/slideMaster9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0.xml"/><Relationship Id="rId7" Type="http://schemas.openxmlformats.org/officeDocument/2006/relationships/image" Target="../media/image1.png"/><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theme" Target="../theme/theme98.xml"/><Relationship Id="rId5" Type="http://schemas.openxmlformats.org/officeDocument/2006/relationships/slideLayout" Target="../slideLayouts/slideLayout492.xml"/><Relationship Id="rId10" Type="http://schemas.openxmlformats.org/officeDocument/2006/relationships/image" Target="../media/image4.png"/><Relationship Id="rId4" Type="http://schemas.openxmlformats.org/officeDocument/2006/relationships/slideLayout" Target="../slideLayouts/slideLayout491.xml"/><Relationship Id="rId9" Type="http://schemas.openxmlformats.org/officeDocument/2006/relationships/image" Target="../media/image3.jpeg"/></Relationships>
</file>

<file path=ppt/slideMasters/_rels/slideMaster9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5.xml"/><Relationship Id="rId7" Type="http://schemas.openxmlformats.org/officeDocument/2006/relationships/image" Target="../media/image1.png"/><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theme" Target="../theme/theme99.xml"/><Relationship Id="rId5" Type="http://schemas.openxmlformats.org/officeDocument/2006/relationships/slideLayout" Target="../slideLayouts/slideLayout497.xml"/><Relationship Id="rId10" Type="http://schemas.openxmlformats.org/officeDocument/2006/relationships/image" Target="../media/image4.png"/><Relationship Id="rId4" Type="http://schemas.openxmlformats.org/officeDocument/2006/relationships/slideLayout" Target="../slideLayouts/slideLayout496.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9"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10"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11"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9"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10"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11" cstate="screen"/>
          <a:srcRect/>
          <a:stretch>
            <a:fillRect/>
          </a:stretch>
        </p:blipFill>
        <p:spPr bwMode="auto">
          <a:xfrm>
            <a:off x="7696200" y="-1"/>
            <a:ext cx="1447800" cy="1527048"/>
          </a:xfrm>
          <a:prstGeom prst="rect">
            <a:avLst/>
          </a:prstGeom>
          <a:noFill/>
          <a:ln w="9525">
            <a:noFill/>
            <a:miter lim="800000"/>
            <a:headEnd/>
            <a:tailEnd/>
          </a:ln>
        </p:spPr>
      </p:pic>
      <p:sp>
        <p:nvSpPr>
          <p:cNvPr id="16" name="TextBox 15"/>
          <p:cNvSpPr txBox="1"/>
          <p:nvPr userDrawn="1"/>
        </p:nvSpPr>
        <p:spPr>
          <a:xfrm>
            <a:off x="8458200" y="6324600"/>
            <a:ext cx="685800" cy="369332"/>
          </a:xfrm>
          <a:prstGeom prst="rect">
            <a:avLst/>
          </a:prstGeom>
          <a:noFill/>
        </p:spPr>
        <p:txBody>
          <a:bodyPr wrap="square" rtlCol="0">
            <a:spAutoFit/>
          </a:bodyPr>
          <a:lstStyle/>
          <a:p>
            <a:fld id="{FC60A4B9-FCC3-43A4-BF60-D0FFFE032ACD}" type="slidenum">
              <a:rPr lang="en-US" smtClean="0"/>
              <a:pPr/>
              <a:t>‹#›</a:t>
            </a:fld>
            <a:endParaRPr lang="en-US" dirty="0"/>
          </a:p>
        </p:txBody>
      </p:sp>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1" r:id="rId7"/>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3"/>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4"/>
          <p:cNvSpPr txBox="1">
            <a:spLocks/>
          </p:cNvSpPr>
          <p:nvPr userDrawn="1"/>
        </p:nvSpPr>
        <p:spPr>
          <a:xfrm>
            <a:off x="457200" y="6099602"/>
            <a:ext cx="8305800" cy="830997"/>
          </a:xfrm>
          <a:prstGeom prst="rect">
            <a:avLst/>
          </a:prstGeom>
        </p:spPr>
        <p:txBody>
          <a:bodyPr>
            <a:spAutoFit/>
          </a:bodyPr>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chemeClr val="tx1"/>
                </a:solidFill>
                <a:effectLst/>
                <a:uLnTx/>
                <a:uFillTx/>
                <a:latin typeface="Arial" charset="0"/>
                <a:ea typeface="+mn-ea"/>
                <a:cs typeface="+mn-cs"/>
              </a:rPr>
              <a:t>© 2012 Jackson Lewis LLP</a:t>
            </a:r>
            <a:endParaRPr kumimoji="0" lang="en-US" sz="1200" b="0" i="0" u="none" strike="noStrike" kern="1200" cap="none" spc="0" normalizeH="0" baseline="0" noProof="0" smtClean="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chemeClr val="tx1"/>
                </a:solidFill>
                <a:effectLst/>
                <a:uLnTx/>
                <a:uFillTx/>
                <a:latin typeface="Arial" charset="0"/>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smtClean="0">
                <a:ln>
                  <a:noFill/>
                </a:ln>
                <a:solidFill>
                  <a:schemeClr val="tx1"/>
                </a:solidFill>
                <a:effectLst/>
                <a:uLnTx/>
                <a:uFillTx/>
                <a:latin typeface="Arial" charset="0"/>
                <a:ea typeface="+mn-ea"/>
                <a:cs typeface="+mn-cs"/>
                <a:hlinkClick r:id="rId10"/>
              </a:rPr>
              <a:t>www.jacksonlewis.com</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15" name="Footer Placeholder 7"/>
          <p:cNvSpPr txBox="1">
            <a:spLocks/>
          </p:cNvSpPr>
          <p:nvPr userDrawn="1"/>
        </p:nvSpPr>
        <p:spPr>
          <a:xfrm>
            <a:off x="533400" y="60111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10"/>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1"/>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034" name="Picture 10"/>
          <p:cNvPicPr>
            <a:picLocks noChangeAspect="1" noChangeArrowheads="1"/>
          </p:cNvPicPr>
          <p:nvPr/>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sp>
        <p:nvSpPr>
          <p:cNvPr id="1027" name="Title Placeholder 1"/>
          <p:cNvSpPr>
            <a:spLocks noGrp="1"/>
          </p:cNvSpPr>
          <p:nvPr>
            <p:ph type="title"/>
          </p:nvPr>
        </p:nvSpPr>
        <p:spPr bwMode="auto">
          <a:xfrm>
            <a:off x="457200" y="2286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rgbClr val="F05724"/>
                </a:solidFill>
                <a:latin typeface="+mn-lt"/>
              </a:defRPr>
            </a:lvl1pPr>
          </a:lstStyle>
          <a:p>
            <a:pPr>
              <a:defRPr/>
            </a:pPr>
            <a:fld id="{17892E26-DE65-467D-A6FD-0126A6844753}" type="slidenum">
              <a:rPr lang="en-US" smtClean="0"/>
              <a:pPr>
                <a:defRPr/>
              </a:pPr>
              <a:t>‹#›</a:t>
            </a:fld>
            <a:endParaRPr lang="en-US" dirty="0"/>
          </a:p>
        </p:txBody>
      </p:sp>
      <p:pic>
        <p:nvPicPr>
          <p:cNvPr id="12" name="Picture 2"/>
          <p:cNvPicPr>
            <a:picLocks noChangeAspect="1" noChangeArrowheads="1"/>
          </p:cNvPicPr>
          <p:nvPr/>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
        <p:nvSpPr>
          <p:cNvPr id="9" name="Footer Placeholder 7"/>
          <p:cNvSpPr>
            <a:spLocks noGrp="1"/>
          </p:cNvSpPr>
          <p:nvPr>
            <p:ph type="ftr" sz="quarter" idx="3"/>
          </p:nvPr>
        </p:nvSpPr>
        <p:spPr>
          <a:xfrm>
            <a:off x="381000" y="5858728"/>
            <a:ext cx="8305800" cy="830997"/>
          </a:xfrm>
          <a:prstGeom prst="rect">
            <a:avLst/>
          </a:prstGeom>
        </p:spPr>
        <p:txBody>
          <a:bodyPr wrap="square" anchor="b" anchorCtr="0">
            <a:noAutofit/>
          </a:bodyPr>
          <a:lstStyle>
            <a:lvl1pPr algn="just">
              <a:defRPr sz="1200"/>
            </a:lvl1pPr>
          </a:lstStyle>
          <a:p>
            <a:pPr>
              <a:defRPr/>
            </a:pPr>
            <a:endParaRPr lang="en-US" dirty="0"/>
          </a:p>
        </p:txBody>
      </p:sp>
      <p:pic>
        <p:nvPicPr>
          <p:cNvPr id="10" name="Picture 9"/>
          <p:cNvPicPr>
            <a:picLocks noChangeAspect="1" noChangeArrowheads="1"/>
          </p:cNvPicPr>
          <p:nvPr userDrawn="1"/>
        </p:nvPicPr>
        <p:blipFill>
          <a:blip r:embed="rId7" cstate="screen">
            <a:lum bright="88000" contrast="-93000"/>
          </a:blip>
          <a:srcRect/>
          <a:stretch>
            <a:fillRect/>
          </a:stretch>
        </p:blipFill>
        <p:spPr bwMode="auto">
          <a:xfrm>
            <a:off x="0" y="0"/>
            <a:ext cx="9144000" cy="6926579"/>
          </a:xfrm>
          <a:prstGeom prst="rect">
            <a:avLst/>
          </a:prstGeom>
          <a:noFill/>
          <a:ln w="9525">
            <a:noFill/>
            <a:miter lim="800000"/>
            <a:headEnd/>
            <a:tailEnd/>
          </a:ln>
        </p:spPr>
      </p:pic>
      <p:pic>
        <p:nvPicPr>
          <p:cNvPr id="13" name="Picture 10"/>
          <p:cNvPicPr>
            <a:picLocks noChangeAspect="1" noChangeArrowheads="1"/>
          </p:cNvPicPr>
          <p:nvPr userDrawn="1"/>
        </p:nvPicPr>
        <p:blipFill>
          <a:blip r:embed="rId8" cstate="screen">
            <a:lum bright="-57000" contrast="-15000"/>
          </a:blip>
          <a:srcRect/>
          <a:stretch>
            <a:fillRect/>
          </a:stretch>
        </p:blipFill>
        <p:spPr bwMode="auto">
          <a:xfrm>
            <a:off x="0" y="1"/>
            <a:ext cx="9144000" cy="1523999"/>
          </a:xfrm>
          <a:prstGeom prst="rect">
            <a:avLst/>
          </a:prstGeom>
          <a:noFill/>
          <a:ln w="9525">
            <a:noFill/>
            <a:miter lim="800000"/>
            <a:headEnd/>
            <a:tailEnd/>
          </a:ln>
          <a:effectLst>
            <a:outerShdw blurRad="215900" dist="76200" dir="5400000" algn="t" rotWithShape="0">
              <a:prstClr val="black">
                <a:alpha val="77000"/>
              </a:prstClr>
            </a:outerShdw>
          </a:effectLst>
        </p:spPr>
      </p:pic>
      <p:pic>
        <p:nvPicPr>
          <p:cNvPr id="14" name="Picture 2"/>
          <p:cNvPicPr>
            <a:picLocks noChangeAspect="1" noChangeArrowheads="1"/>
          </p:cNvPicPr>
          <p:nvPr userDrawn="1"/>
        </p:nvPicPr>
        <p:blipFill>
          <a:blip r:embed="rId9" cstate="screen"/>
          <a:srcRect/>
          <a:stretch>
            <a:fillRect/>
          </a:stretch>
        </p:blipFill>
        <p:spPr bwMode="auto">
          <a:xfrm>
            <a:off x="7696200" y="-1"/>
            <a:ext cx="1447800" cy="1527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Lst>
  <p:hf hdr="0" ftr="0" dt="0"/>
  <p:txStyles>
    <p:titleStyle>
      <a:lvl1pPr algn="l" rtl="0" fontAlgn="base">
        <a:spcBef>
          <a:spcPct val="0"/>
        </a:spcBef>
        <a:spcAft>
          <a:spcPct val="0"/>
        </a:spcAft>
        <a:defRPr sz="4400" b="1" kern="1200" cap="none" spc="0">
          <a:ln w="11430">
            <a:solidFill>
              <a:schemeClr val="accent6">
                <a:lumMod val="75000"/>
              </a:schemeClr>
            </a:solidFill>
          </a:ln>
          <a:solidFill>
            <a:srgbClr val="F16517"/>
          </a:solidFill>
          <a:effectLst>
            <a:outerShdw blurRad="80000" dist="40000" dir="5040000" algn="tl">
              <a:srgbClr val="000000">
                <a:alpha val="30000"/>
              </a:srgbClr>
            </a:outerShdw>
          </a:effectLst>
          <a:latin typeface="+mj-lt"/>
          <a:ea typeface="+mj-ea"/>
          <a:cs typeface="+mj-cs"/>
        </a:defRPr>
      </a:lvl1pPr>
      <a:lvl2pPr algn="l" rtl="0" fontAlgn="base">
        <a:spcBef>
          <a:spcPct val="0"/>
        </a:spcBef>
        <a:spcAft>
          <a:spcPct val="0"/>
        </a:spcAft>
        <a:defRPr sz="4400" b="1">
          <a:solidFill>
            <a:schemeClr val="tx2"/>
          </a:solidFill>
          <a:latin typeface="Lucida Sans Unicode" pitchFamily="34" charset="0"/>
        </a:defRPr>
      </a:lvl2pPr>
      <a:lvl3pPr algn="l" rtl="0" fontAlgn="base">
        <a:spcBef>
          <a:spcPct val="0"/>
        </a:spcBef>
        <a:spcAft>
          <a:spcPct val="0"/>
        </a:spcAft>
        <a:defRPr sz="4400" b="1">
          <a:solidFill>
            <a:schemeClr val="tx2"/>
          </a:solidFill>
          <a:latin typeface="Lucida Sans Unicode" pitchFamily="34" charset="0"/>
        </a:defRPr>
      </a:lvl3pPr>
      <a:lvl4pPr algn="l" rtl="0" fontAlgn="base">
        <a:spcBef>
          <a:spcPct val="0"/>
        </a:spcBef>
        <a:spcAft>
          <a:spcPct val="0"/>
        </a:spcAft>
        <a:defRPr sz="4400" b="1">
          <a:solidFill>
            <a:schemeClr val="tx2"/>
          </a:solidFill>
          <a:latin typeface="Lucida Sans Unicode" pitchFamily="34" charset="0"/>
        </a:defRPr>
      </a:lvl4pPr>
      <a:lvl5pPr algn="l" rtl="0" fontAlgn="base">
        <a:spcBef>
          <a:spcPct val="0"/>
        </a:spcBef>
        <a:spcAft>
          <a:spcPct val="0"/>
        </a:spcAft>
        <a:defRPr sz="4400" b="1">
          <a:solidFill>
            <a:schemeClr val="tx2"/>
          </a:solidFill>
          <a:latin typeface="Lucida Sans Unicode" pitchFamily="34" charset="0"/>
        </a:defRPr>
      </a:lvl5pPr>
      <a:lvl6pPr marL="457200" algn="l" rtl="0" fontAlgn="base">
        <a:spcBef>
          <a:spcPct val="0"/>
        </a:spcBef>
        <a:spcAft>
          <a:spcPct val="0"/>
        </a:spcAft>
        <a:defRPr sz="4400" b="1">
          <a:solidFill>
            <a:schemeClr val="tx2"/>
          </a:solidFill>
          <a:latin typeface="Lucida Sans Unicode" pitchFamily="34" charset="0"/>
        </a:defRPr>
      </a:lvl6pPr>
      <a:lvl7pPr marL="914400" algn="l" rtl="0" fontAlgn="base">
        <a:spcBef>
          <a:spcPct val="0"/>
        </a:spcBef>
        <a:spcAft>
          <a:spcPct val="0"/>
        </a:spcAft>
        <a:defRPr sz="4400" b="1">
          <a:solidFill>
            <a:schemeClr val="tx2"/>
          </a:solidFill>
          <a:latin typeface="Lucida Sans Unicode" pitchFamily="34" charset="0"/>
        </a:defRPr>
      </a:lvl7pPr>
      <a:lvl8pPr marL="1371600" algn="l" rtl="0" fontAlgn="base">
        <a:spcBef>
          <a:spcPct val="0"/>
        </a:spcBef>
        <a:spcAft>
          <a:spcPct val="0"/>
        </a:spcAft>
        <a:defRPr sz="4400" b="1">
          <a:solidFill>
            <a:schemeClr val="tx2"/>
          </a:solidFill>
          <a:latin typeface="Lucida Sans Unicode" pitchFamily="34" charset="0"/>
        </a:defRPr>
      </a:lvl8pPr>
      <a:lvl9pPr marL="1828800" algn="l" rtl="0" fontAlgn="base">
        <a:spcBef>
          <a:spcPct val="0"/>
        </a:spcBef>
        <a:spcAft>
          <a:spcPct val="0"/>
        </a:spcAft>
        <a:defRPr sz="4400" b="1">
          <a:solidFill>
            <a:schemeClr val="tx2"/>
          </a:solidFill>
          <a:latin typeface="Lucida Sans Unicode" pitchFamily="34" charset="0"/>
        </a:defRPr>
      </a:lvl9pPr>
    </p:titleStyle>
    <p:bodyStyle>
      <a:lvl1pPr marL="342900" indent="-342900" algn="l" rtl="0" fontAlgn="base">
        <a:spcBef>
          <a:spcPct val="20000"/>
        </a:spcBef>
        <a:spcAft>
          <a:spcPct val="0"/>
        </a:spcAft>
        <a:buClr>
          <a:srgbClr val="F05724"/>
        </a:buClr>
        <a:buFontTx/>
        <a:buBlip>
          <a:blip r:embed="rId10"/>
        </a:buBlip>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99.xml"/></Relationships>
</file>

<file path=ppt/slides/_rels/slide10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04.xml"/></Relationships>
</file>

<file path=ppt/slides/_rels/slide10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09.xml"/></Relationships>
</file>

<file path=ppt/slides/_rels/slide10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13.xml"/></Relationships>
</file>

<file path=ppt/slides/_rels/slide10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19.xml"/></Relationships>
</file>

<file path=ppt/slides/_rels/slide10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24.xml"/></Relationships>
</file>

<file path=ppt/slides/_rels/slide106.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23.png"/><Relationship Id="rId1" Type="http://schemas.openxmlformats.org/officeDocument/2006/relationships/slideLayout" Target="../slideLayouts/slideLayout529.xml"/></Relationships>
</file>

<file path=ppt/slides/_rels/slide10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34.xml"/></Relationships>
</file>

<file path=ppt/slides/_rels/slide10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39.xml"/></Relationships>
</file>

<file path=ppt/slides/_rels/slide10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44.xml"/></Relationships>
</file>

<file path=ppt/slides/_rels/slide1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1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49.xml"/></Relationships>
</file>

<file path=ppt/slides/_rels/slide11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54.xml"/></Relationships>
</file>

<file path=ppt/slides/_rels/slide11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59.xml"/></Relationships>
</file>

<file path=ppt/slides/_rels/slide11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64.xml"/></Relationships>
</file>

<file path=ppt/slides/_rels/slide11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69.xml"/></Relationships>
</file>

<file path=ppt/slides/_rels/slide1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74.xml"/></Relationships>
</file>

<file path=ppt/slides/_rels/slide11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79.xml"/></Relationships>
</file>

<file path=ppt/slides/_rels/slide11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84.xml"/></Relationships>
</file>

<file path=ppt/slides/_rels/slide11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89.xml"/></Relationships>
</file>

<file path=ppt/slides/_rels/slide11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94.xml"/></Relationships>
</file>

<file path=ppt/slides/_rels/slide1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2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599.xml"/></Relationships>
</file>

<file path=ppt/slides/_rels/slide12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14.xml"/><Relationship Id="rId1" Type="http://schemas.openxmlformats.org/officeDocument/2006/relationships/slideLayout" Target="../slideLayouts/slideLayout604.xml"/></Relationships>
</file>

<file path=ppt/slides/_rels/slide1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609.xml"/><Relationship Id="rId4" Type="http://schemas.openxmlformats.org/officeDocument/2006/relationships/hyperlink" Target="http://www.jacksonlewis.com/"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14.xml"/><Relationship Id="rId4" Type="http://schemas.openxmlformats.org/officeDocument/2006/relationships/hyperlink" Target="http://www.jacksonlewis.com/"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619.xml"/><Relationship Id="rId4" Type="http://schemas.openxmlformats.org/officeDocument/2006/relationships/hyperlink" Target="http://www.jacksonlewis.com/" TargetMode="External"/></Relationships>
</file>

<file path=ppt/slides/_rels/slide1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24.xml"/></Relationships>
</file>

<file path=ppt/slides/_rels/slide126.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27.gif"/><Relationship Id="rId1" Type="http://schemas.openxmlformats.org/officeDocument/2006/relationships/slideLayout" Target="../slideLayouts/slideLayout629.xml"/></Relationships>
</file>

<file path=ppt/slides/_rels/slide1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637.xml"/><Relationship Id="rId4" Type="http://schemas.openxmlformats.org/officeDocument/2006/relationships/hyperlink" Target="http://www.jacksonlewis.com/"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30.wmf"/><Relationship Id="rId1" Type="http://schemas.openxmlformats.org/officeDocument/2006/relationships/slideLayout" Target="../slideLayouts/slideLayout642.xml"/></Relationships>
</file>

<file path=ppt/slides/_rels/slide1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44.xml"/><Relationship Id="rId4" Type="http://schemas.openxmlformats.org/officeDocument/2006/relationships/hyperlink" Target="http://www.jacksonlewis.com/"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4.xml"/></Relationships>
</file>

<file path=ppt/slides/_rels/slide130.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32.wmf"/><Relationship Id="rId1" Type="http://schemas.openxmlformats.org/officeDocument/2006/relationships/slideLayout" Target="../slideLayouts/slideLayout652.xml"/></Relationships>
</file>

<file path=ppt/slides/_rels/slide13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33.wmf"/><Relationship Id="rId1" Type="http://schemas.openxmlformats.org/officeDocument/2006/relationships/slideLayout" Target="../slideLayouts/slideLayout657.xml"/></Relationships>
</file>

<file path=ppt/slides/_rels/slide13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19.xml"/><Relationship Id="rId1" Type="http://schemas.openxmlformats.org/officeDocument/2006/relationships/slideLayout" Target="../slideLayouts/slideLayout659.xml"/></Relationships>
</file>

<file path=ppt/slides/_rels/slide13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64.xml"/></Relationships>
</file>

<file path=ppt/slides/_rels/slide13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69.xml"/></Relationships>
</file>

<file path=ppt/slides/_rels/slide135.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34.gif"/><Relationship Id="rId1" Type="http://schemas.openxmlformats.org/officeDocument/2006/relationships/slideLayout" Target="../slideLayouts/slideLayout674.xml"/></Relationships>
</file>

<file path=ppt/slides/_rels/slide1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79.xml"/></Relationships>
</file>

<file path=ppt/slides/_rels/slide13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84.xml"/></Relationships>
</file>

<file path=ppt/slides/_rels/slide13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89.xml"/></Relationships>
</file>

<file path=ppt/slides/_rels/slide13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94.xml"/></Relationships>
</file>

<file path=ppt/slides/_rels/slide1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9.xml"/></Relationships>
</file>

<file path=ppt/slides/_rels/slide14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699.xml"/></Relationships>
</file>

<file path=ppt/slides/_rels/slide14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04.xml"/></Relationships>
</file>

<file path=ppt/slides/_rels/slide14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09.xml"/></Relationships>
</file>

<file path=ppt/slides/_rels/slide14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14.xml"/></Relationships>
</file>

<file path=ppt/slides/_rels/slide14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19.xml"/></Relationships>
</file>

<file path=ppt/slides/_rels/slide14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24.xml"/></Relationships>
</file>

<file path=ppt/slides/_rels/slide14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29.xml"/></Relationships>
</file>

<file path=ppt/slides/_rels/slide14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34.xml"/></Relationships>
</file>

<file path=ppt/slides/_rels/slide14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38.xml"/></Relationships>
</file>

<file path=ppt/slides/_rels/slide149.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20.xml"/><Relationship Id="rId1" Type="http://schemas.openxmlformats.org/officeDocument/2006/relationships/slideLayout" Target="../slideLayouts/slideLayout744.xml"/></Relationships>
</file>

<file path=ppt/slides/_rels/slide1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4.xml"/></Relationships>
</file>

<file path=ppt/slides/_rels/slide150.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hyperlink" Target="http://www.jacksonlewis.com/" TargetMode="External"/><Relationship Id="rId2" Type="http://schemas.openxmlformats.org/officeDocument/2006/relationships/notesSlide" Target="../notesSlides/notesSlide21.xml"/><Relationship Id="rId1" Type="http://schemas.openxmlformats.org/officeDocument/2006/relationships/slideLayout" Target="../slideLayouts/slideLayout749.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wmf"/></Relationships>
</file>

<file path=ppt/slides/_rels/slide15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22.xml"/><Relationship Id="rId1" Type="http://schemas.openxmlformats.org/officeDocument/2006/relationships/slideLayout" Target="../slideLayouts/slideLayout754.xml"/></Relationships>
</file>

<file path=ppt/slides/_rels/slide15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59.xml"/></Relationships>
</file>

<file path=ppt/slides/_rels/slide15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64.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69.xml"/><Relationship Id="rId1" Type="http://schemas.openxmlformats.org/officeDocument/2006/relationships/vmlDrawing" Target="../drawings/vmlDrawing1.vml"/><Relationship Id="rId4" Type="http://schemas.openxmlformats.org/officeDocument/2006/relationships/hyperlink" Target="http://www.jacksonlewis.com/" TargetMode="Externa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74.xml"/><Relationship Id="rId1" Type="http://schemas.openxmlformats.org/officeDocument/2006/relationships/vmlDrawing" Target="../drawings/vmlDrawing2.vml"/><Relationship Id="rId4" Type="http://schemas.openxmlformats.org/officeDocument/2006/relationships/hyperlink" Target="http://www.jacksonlewis.com/" TargetMode="External"/></Relationships>
</file>

<file path=ppt/slides/_rels/slide1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79.xml"/></Relationships>
</file>

<file path=ppt/slides/_rels/slide15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84.xml"/></Relationships>
</file>

<file path=ppt/slides/_rels/slide15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89.xml"/></Relationships>
</file>

<file path=ppt/slides/_rels/slide15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794.xml"/></Relationships>
</file>

<file path=ppt/slides/_rels/slide16.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60.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41.jpeg"/><Relationship Id="rId1" Type="http://schemas.openxmlformats.org/officeDocument/2006/relationships/slideLayout" Target="../slideLayouts/slideLayout799.xml"/></Relationships>
</file>

<file path=ppt/slides/_rels/slide16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42.wmf"/><Relationship Id="rId1" Type="http://schemas.openxmlformats.org/officeDocument/2006/relationships/slideLayout" Target="../slideLayouts/slideLayout804.xml"/></Relationships>
</file>

<file path=ppt/slides/_rels/slide16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09.xml"/></Relationships>
</file>

<file path=ppt/slides/_rels/slide1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814.xml"/><Relationship Id="rId4" Type="http://schemas.openxmlformats.org/officeDocument/2006/relationships/hyperlink" Target="http://www.jacksonlewis.com/" TargetMode="External"/></Relationships>
</file>

<file path=ppt/slides/_rels/slide164.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44.png"/><Relationship Id="rId1" Type="http://schemas.openxmlformats.org/officeDocument/2006/relationships/slideLayout" Target="../slideLayouts/slideLayout819.xml"/></Relationships>
</file>

<file path=ppt/slides/_rels/slide1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24.xml"/></Relationships>
</file>

<file path=ppt/slides/_rels/slide16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29.xml"/></Relationships>
</file>

<file path=ppt/slides/_rels/slide16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34.xml"/></Relationships>
</file>

<file path=ppt/slides/_rels/slide16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39.xml"/></Relationships>
</file>

<file path=ppt/slides/_rels/slide16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4.xml"/><Relationship Id="rId1" Type="http://schemas.openxmlformats.org/officeDocument/2006/relationships/slideLayout" Target="../slideLayouts/slideLayout844.xml"/><Relationship Id="rId4" Type="http://schemas.openxmlformats.org/officeDocument/2006/relationships/hyperlink" Target="http://www.jacksonlewi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49.xml"/></Relationships>
</file>

<file path=ppt/slides/_rels/slide1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54.xml"/></Relationships>
</file>

<file path=ppt/slides/_rels/slide17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59.xml"/></Relationships>
</file>

<file path=ppt/slides/_rels/slide17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64.xml"/></Relationships>
</file>

<file path=ppt/slides/_rels/slide17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69.xml"/></Relationships>
</file>

<file path=ppt/slides/_rels/slide17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5.xml"/><Relationship Id="rId1" Type="http://schemas.openxmlformats.org/officeDocument/2006/relationships/slideLayout" Target="../slideLayouts/slideLayout874.xml"/><Relationship Id="rId4" Type="http://schemas.openxmlformats.org/officeDocument/2006/relationships/hyperlink" Target="http://www.jacksonlewis.com/" TargetMode="External"/></Relationships>
</file>

<file path=ppt/slides/_rels/slide176.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47.wmf"/><Relationship Id="rId1" Type="http://schemas.openxmlformats.org/officeDocument/2006/relationships/slideLayout" Target="../slideLayouts/slideLayout879.xml"/></Relationships>
</file>

<file path=ppt/slides/_rels/slide17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84.xml"/></Relationships>
</file>

<file path=ppt/slides/_rels/slide17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89.xml"/></Relationships>
</file>

<file path=ppt/slides/_rels/slide17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94.xml"/></Relationships>
</file>

<file path=ppt/slides/_rels/slide1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89.xml"/></Relationships>
</file>

<file path=ppt/slides/_rels/slide1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emf"/><Relationship Id="rId1" Type="http://schemas.openxmlformats.org/officeDocument/2006/relationships/slideLayout" Target="../slideLayouts/slideLayout901.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2.jpeg"/><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3.jpeg"/><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4.jpe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19.xml"/></Relationships>
</file>

<file path=ppt/slides/_rels/slide2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34.xml"/></Relationships>
</file>

<file path=ppt/slides/_rels/slide28.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12.xml"/><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54.xml"/></Relationships>
</file>

<file path=ppt/slides/_rels/slide3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59.xml"/></Relationships>
</file>

<file path=ppt/slides/_rels/slide3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64.xml"/></Relationships>
</file>

<file path=ppt/slides/_rels/slide3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69.xml"/></Relationships>
</file>

<file path=ppt/slides/_rels/slide3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74.xml"/></Relationships>
</file>

<file path=ppt/slides/_rels/slide3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79.xml"/></Relationships>
</file>

<file path=ppt/slides/_rels/slide3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hyperlink" Target="http://www.workplaceprivacyreport.com/" TargetMode="External"/><Relationship Id="rId1" Type="http://schemas.openxmlformats.org/officeDocument/2006/relationships/slideLayout" Target="../slideLayouts/slideLayout1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3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194.xml"/></Relationships>
</file>

<file path=ppt/slides/_rels/slide4.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4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09.xml"/></Relationships>
</file>

<file path=ppt/slides/_rels/slide43.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6.jpeg"/><Relationship Id="rId1" Type="http://schemas.openxmlformats.org/officeDocument/2006/relationships/slideLayout" Target="../slideLayouts/slideLayout214.xml"/></Relationships>
</file>

<file path=ppt/slides/_rels/slide4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19.xml"/></Relationships>
</file>

<file path=ppt/slides/_rels/slide45.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7.jpeg"/><Relationship Id="rId1" Type="http://schemas.openxmlformats.org/officeDocument/2006/relationships/slideLayout" Target="../slideLayouts/slideLayout224.xml"/></Relationships>
</file>

<file path=ppt/slides/_rels/slide46.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8.wmf"/><Relationship Id="rId1" Type="http://schemas.openxmlformats.org/officeDocument/2006/relationships/slideLayout" Target="../slideLayouts/slideLayout229.xml"/></Relationships>
</file>

<file path=ppt/slides/_rels/slide4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34.xml"/></Relationships>
</file>

<file path=ppt/slides/_rels/slide4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39.xml"/></Relationships>
</file>

<file path=ppt/slides/_rels/slide4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44.xml"/></Relationships>
</file>

<file path=ppt/slides/_rels/slide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49.xml"/></Relationships>
</file>

<file path=ppt/slides/_rels/slide5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19.wmf"/><Relationship Id="rId1" Type="http://schemas.openxmlformats.org/officeDocument/2006/relationships/slideLayout" Target="../slideLayouts/slideLayout254.xml"/></Relationships>
</file>

<file path=ppt/slides/_rels/slide52.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20.jpeg"/><Relationship Id="rId1" Type="http://schemas.openxmlformats.org/officeDocument/2006/relationships/slideLayout" Target="../slideLayouts/slideLayout259.xml"/></Relationships>
</file>

<file path=ppt/slides/_rels/slide5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64.xml"/></Relationships>
</file>

<file path=ppt/slides/_rels/slide5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69.xml"/></Relationships>
</file>

<file path=ppt/slides/_rels/slide5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74.xml"/></Relationships>
</file>

<file path=ppt/slides/_rels/slide5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79.xml"/></Relationships>
</file>

<file path=ppt/slides/_rels/slide5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21.wmf"/><Relationship Id="rId1" Type="http://schemas.openxmlformats.org/officeDocument/2006/relationships/slideLayout" Target="../slideLayouts/slideLayout284.xml"/></Relationships>
</file>

<file path=ppt/slides/_rels/slide58.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21.wmf"/><Relationship Id="rId1" Type="http://schemas.openxmlformats.org/officeDocument/2006/relationships/slideLayout" Target="../slideLayouts/slideLayout289.xml"/></Relationships>
</file>

<file path=ppt/slides/_rels/slide5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9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hyperlink" Target="http://www.jacksonlewis.com/"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299.xml"/></Relationships>
</file>

<file path=ppt/slides/_rels/slide61.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image" Target="../media/image22.png"/><Relationship Id="rId1" Type="http://schemas.openxmlformats.org/officeDocument/2006/relationships/slideLayout" Target="../slideLayouts/slideLayout304.xml"/></Relationships>
</file>

<file path=ppt/slides/_rels/slide6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09.xml"/></Relationships>
</file>

<file path=ppt/slides/_rels/slide6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14.xml"/></Relationships>
</file>

<file path=ppt/slides/_rels/slide6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19.xml"/></Relationships>
</file>

<file path=ppt/slides/_rels/slide6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24.xml"/></Relationships>
</file>

<file path=ppt/slides/_rels/slide66.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13.xml"/><Relationship Id="rId1" Type="http://schemas.openxmlformats.org/officeDocument/2006/relationships/slideLayout" Target="../slideLayouts/slideLayout328.xml"/></Relationships>
</file>

<file path=ppt/slides/_rels/slide6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34.xml"/></Relationships>
</file>

<file path=ppt/slides/_rels/slide6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39.xml"/></Relationships>
</file>

<file path=ppt/slides/_rels/slide6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44.xml"/></Relationships>
</file>

<file path=ppt/slides/_rels/slide7.xml.rels><?xml version="1.0" encoding="UTF-8" standalone="yes"?>
<Relationships xmlns="http://schemas.openxmlformats.org/package/2006/relationships"><Relationship Id="rId3" Type="http://schemas.openxmlformats.org/officeDocument/2006/relationships/hyperlink" Target="http://www.jacksonlewis.com/"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49.xml"/></Relationships>
</file>

<file path=ppt/slides/_rels/slide7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399.xml"/></Relationships>
</file>

<file path=ppt/slides/_rels/slide8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04.xml"/></Relationships>
</file>

<file path=ppt/slides/_rels/slide8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09.xml"/></Relationships>
</file>

<file path=ppt/slides/_rels/slide8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14.xml"/></Relationships>
</file>

<file path=ppt/slides/_rels/slide8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19.xml"/></Relationships>
</file>

<file path=ppt/slides/_rels/slide8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24.xml"/></Relationships>
</file>

<file path=ppt/slides/_rels/slide8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29.xml"/></Relationships>
</file>

<file path=ppt/slides/_rels/slide8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34.xml"/></Relationships>
</file>

<file path=ppt/slides/_rels/slide8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39.xml"/></Relationships>
</file>

<file path=ppt/slides/_rels/slide8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0.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49.xml"/></Relationships>
</file>

<file path=ppt/slides/_rels/slide91.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54.xml"/></Relationships>
</file>

<file path=ppt/slides/_rels/slide92.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59.xml"/></Relationships>
</file>

<file path=ppt/slides/_rels/slide93.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64.xml"/></Relationships>
</file>

<file path=ppt/slides/_rels/slide94.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69.xml"/></Relationships>
</file>

<file path=ppt/slides/_rels/slide95.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74.xml"/></Relationships>
</file>

<file path=ppt/slides/_rels/slide96.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79.xml"/></Relationships>
</file>

<file path=ppt/slides/_rels/slide97.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84.xml"/></Relationships>
</file>

<file path=ppt/slides/_rels/slide98.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89.xml"/></Relationships>
</file>

<file path=ppt/slides/_rels/slide99.xml.rels><?xml version="1.0" encoding="UTF-8" standalone="yes"?>
<Relationships xmlns="http://schemas.openxmlformats.org/package/2006/relationships"><Relationship Id="rId2" Type="http://schemas.openxmlformats.org/officeDocument/2006/relationships/hyperlink" Target="http://www.jacksonlewis.com/" TargetMode="External"/><Relationship Id="rId1" Type="http://schemas.openxmlformats.org/officeDocument/2006/relationships/slideLayout" Target="../slideLayouts/slideLayout4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657600"/>
            <a:ext cx="8305800" cy="1219200"/>
          </a:xfrm>
        </p:spPr>
        <p:txBody>
          <a:bodyPr/>
          <a:lstStyle/>
          <a:p>
            <a:endParaRPr lang="en-US" dirty="0" smtClean="0"/>
          </a:p>
          <a:p>
            <a:endParaRPr lang="en-US" dirty="0" smtClean="0"/>
          </a:p>
          <a:p>
            <a:endParaRPr lang="en-US" dirty="0"/>
          </a:p>
        </p:txBody>
      </p:sp>
      <p:sp>
        <p:nvSpPr>
          <p:cNvPr id="3" name="Title 2"/>
          <p:cNvSpPr>
            <a:spLocks noGrp="1"/>
          </p:cNvSpPr>
          <p:nvPr>
            <p:ph type="ctrTitle"/>
          </p:nvPr>
        </p:nvSpPr>
        <p:spPr>
          <a:xfrm>
            <a:off x="457200" y="2057400"/>
            <a:ext cx="6781800" cy="1470025"/>
          </a:xfrm>
        </p:spPr>
        <p:txBody>
          <a:bodyPr/>
          <a:lstStyle/>
          <a:p>
            <a:pPr algn="ctr"/>
            <a:r>
              <a:rPr lang="en-US" dirty="0" smtClean="0"/>
              <a:t>Social Media and You</a:t>
            </a:r>
            <a:endParaRPr lang="en-US" dirty="0"/>
          </a:p>
        </p:txBody>
      </p:sp>
      <p:sp>
        <p:nvSpPr>
          <p:cNvPr id="4" name="Slide Number Placeholder 3"/>
          <p:cNvSpPr>
            <a:spLocks noGrp="1"/>
          </p:cNvSpPr>
          <p:nvPr>
            <p:ph type="sldNum" sz="quarter" idx="11"/>
          </p:nvPr>
        </p:nvSpPr>
        <p:spPr/>
        <p:txBody>
          <a:bodyPr/>
          <a:lstStyle/>
          <a:p>
            <a:pPr>
              <a:defRPr/>
            </a:pPr>
            <a:fld id="{FC1027AE-216B-4EE8-843B-23CCF69B1E7B}" type="slidenum">
              <a:rPr lang="en-US" smtClean="0"/>
              <a:pPr>
                <a:defRPr/>
              </a:pPr>
              <a:t>1</a:t>
            </a:fld>
            <a:endParaRPr lang="en-US" dirty="0"/>
          </a:p>
        </p:txBody>
      </p:sp>
      <p:sp>
        <p:nvSpPr>
          <p:cNvPr id="5"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82562"/>
            <a:ext cx="6934200" cy="1020762"/>
          </a:xfrm>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Can an Employer Legally Decide Not to Hire a Candidate Based on a Review of Social Networking Sites?</a:t>
            </a:r>
          </a:p>
        </p:txBody>
      </p:sp>
      <p:sp>
        <p:nvSpPr>
          <p:cNvPr id="40963" name="Content Placeholder 2"/>
          <p:cNvSpPr>
            <a:spLocks noGrp="1"/>
          </p:cNvSpPr>
          <p:nvPr>
            <p:ph idx="1"/>
          </p:nvPr>
        </p:nvSpPr>
        <p:spPr>
          <a:xfrm>
            <a:off x="457200" y="990600"/>
            <a:ext cx="8229600" cy="4648200"/>
          </a:xfrm>
        </p:spPr>
        <p:txBody>
          <a:bodyPr>
            <a:normAutofit fontScale="77500" lnSpcReduction="20000"/>
          </a:bodyPr>
          <a:lstStyle/>
          <a:p>
            <a:pPr>
              <a:defRPr/>
            </a:pPr>
            <a:endParaRPr lang="en-US" b="1" dirty="0" smtClean="0"/>
          </a:p>
          <a:p>
            <a:pPr>
              <a:defRPr/>
            </a:pPr>
            <a:endParaRPr lang="en-US" b="1" dirty="0" smtClean="0"/>
          </a:p>
          <a:p>
            <a:pPr>
              <a:buClr>
                <a:schemeClr val="tx1"/>
              </a:buClr>
              <a:defRPr/>
            </a:pPr>
            <a:r>
              <a:rPr lang="en-US" b="1" dirty="0" smtClean="0"/>
              <a:t>Yes</a:t>
            </a:r>
            <a:r>
              <a:rPr lang="en-US" dirty="0" smtClean="0"/>
              <a:t>, so long as the employer does not violate state or</a:t>
            </a:r>
          </a:p>
          <a:p>
            <a:pPr>
              <a:spcBef>
                <a:spcPts val="0"/>
              </a:spcBef>
              <a:buClr>
                <a:schemeClr val="tx1"/>
              </a:buClr>
              <a:buFont typeface="Webdings" pitchFamily="18" charset="2"/>
              <a:buNone/>
              <a:defRPr/>
            </a:pPr>
            <a:r>
              <a:rPr lang="en-US" dirty="0" smtClean="0"/>
              <a:t>	federal discrimination laws, or other state statutes which prohibit the use of certain kinds of information. </a:t>
            </a:r>
          </a:p>
          <a:p>
            <a:pPr>
              <a:buClr>
                <a:schemeClr val="tx1"/>
              </a:buClr>
              <a:defRPr/>
            </a:pPr>
            <a:endParaRPr lang="en-US" dirty="0" smtClean="0"/>
          </a:p>
          <a:p>
            <a:pPr>
              <a:buClr>
                <a:schemeClr val="tx1"/>
              </a:buClr>
              <a:defRPr/>
            </a:pPr>
            <a:endParaRPr lang="en-US" dirty="0" smtClean="0"/>
          </a:p>
          <a:p>
            <a:pPr>
              <a:buClr>
                <a:schemeClr val="tx1"/>
              </a:buClr>
              <a:defRPr/>
            </a:pPr>
            <a:endParaRPr lang="en-US" dirty="0" smtClean="0"/>
          </a:p>
          <a:p>
            <a:pPr>
              <a:buClr>
                <a:schemeClr val="tx1"/>
              </a:buClr>
              <a:defRPr/>
            </a:pPr>
            <a:r>
              <a:rPr lang="en-US" dirty="0" smtClean="0"/>
              <a:t>There is no prohibition against using information that an applicant places in the public domain. However, use of protected demographic information such as, race, gender, national origin, age, and pregnancy among others, </a:t>
            </a:r>
            <a:r>
              <a:rPr lang="en-US" b="1" dirty="0" smtClean="0"/>
              <a:t>is prohibited</a:t>
            </a:r>
            <a:r>
              <a:rPr lang="en-US" dirty="0" smtClean="0"/>
              <a:t> in hiring decisions.</a:t>
            </a:r>
            <a:br>
              <a:rPr lang="en-US" dirty="0" smtClean="0"/>
            </a:br>
            <a:endParaRPr lang="en-US" dirty="0" smtClean="0"/>
          </a:p>
          <a:p>
            <a:pPr>
              <a:buClr>
                <a:schemeClr val="tx1"/>
              </a:buClr>
              <a:defRPr/>
            </a:pPr>
            <a:r>
              <a:rPr lang="en-US" dirty="0" smtClean="0"/>
              <a:t>Risks?</a:t>
            </a:r>
          </a:p>
        </p:txBody>
      </p:sp>
      <p:pic>
        <p:nvPicPr>
          <p:cNvPr id="44036" name="Picture 3" descr="C:\Documents and Settings\nhambiuj\Local Settings\Temporary Internet Files\Content.IE5\F852DNAK\MC900431529[1].png"/>
          <p:cNvPicPr>
            <a:picLocks noChangeAspect="1" noChangeArrowheads="1"/>
          </p:cNvPicPr>
          <p:nvPr/>
        </p:nvPicPr>
        <p:blipFill>
          <a:blip r:embed="rId2" cstate="print"/>
          <a:srcRect/>
          <a:stretch>
            <a:fillRect/>
          </a:stretch>
        </p:blipFill>
        <p:spPr bwMode="auto">
          <a:xfrm>
            <a:off x="7543800" y="2209800"/>
            <a:ext cx="1600200" cy="1447800"/>
          </a:xfrm>
          <a:prstGeom prst="rect">
            <a:avLst/>
          </a:prstGeom>
          <a:noFill/>
          <a:ln w="9525">
            <a:noFill/>
            <a:miter lim="800000"/>
            <a:headEnd/>
            <a:tailEnd/>
          </a:ln>
        </p:spPr>
      </p:pic>
      <p:sp>
        <p:nvSpPr>
          <p:cNvPr id="10" name="Slide Number Placeholder 4"/>
          <p:cNvSpPr>
            <a:spLocks noGrp="1"/>
          </p:cNvSpPr>
          <p:nvPr>
            <p:ph type="sldNum" sz="quarter" idx="4294967295"/>
          </p:nvPr>
        </p:nvSpPr>
        <p:spPr>
          <a:xfrm>
            <a:off x="6553200" y="6553200"/>
            <a:ext cx="2133600" cy="365125"/>
          </a:xfrm>
          <a:prstGeom prst="rect">
            <a:avLst/>
          </a:prstGeom>
        </p:spPr>
        <p:txBody>
          <a:bodyPr/>
          <a:lstStyle/>
          <a:p>
            <a:pPr algn="r">
              <a:defRPr/>
            </a:pPr>
            <a:fld id="{A8517C85-D309-4B23-A928-5C498FB083B8}" type="slidenum">
              <a:rPr lang="en-US" sz="1200" smtClean="0">
                <a:solidFill>
                  <a:srgbClr val="FF0000"/>
                </a:solidFill>
                <a:latin typeface="+mj-lt"/>
              </a:rPr>
              <a:pPr algn="r">
                <a:defRPr/>
              </a:pPr>
              <a:t>10</a:t>
            </a:fld>
            <a:endParaRPr lang="en-US" sz="1200" dirty="0">
              <a:solidFill>
                <a:srgbClr val="FF0000"/>
              </a:solidFill>
              <a:latin typeface="+mj-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05800" cy="1020762"/>
          </a:xfrm>
        </p:spPr>
        <p:txBody>
          <a:bodyPr/>
          <a:lstStyle/>
          <a:p>
            <a:pPr>
              <a:defRPr/>
            </a:pPr>
            <a:r>
              <a:rPr lang="en-US" dirty="0" smtClean="0">
                <a:solidFill>
                  <a:schemeClr val="accent1">
                    <a:satMod val="200000"/>
                    <a:tint val="3000"/>
                  </a:schemeClr>
                </a:solidFill>
              </a:rPr>
              <a:t>Drafting Staffing Agreements</a:t>
            </a:r>
            <a:endParaRPr lang="en-US" sz="2800" dirty="0">
              <a:solidFill>
                <a:schemeClr val="accent1">
                  <a:satMod val="200000"/>
                  <a:tint val="3000"/>
                </a:schemeClr>
              </a:solidFill>
            </a:endParaRPr>
          </a:p>
        </p:txBody>
      </p:sp>
      <p:sp>
        <p:nvSpPr>
          <p:cNvPr id="45059" name="Content Placeholder 2"/>
          <p:cNvSpPr>
            <a:spLocks noGrp="1"/>
          </p:cNvSpPr>
          <p:nvPr>
            <p:ph idx="1"/>
          </p:nvPr>
        </p:nvSpPr>
        <p:spPr>
          <a:xfrm>
            <a:off x="0" y="1752600"/>
            <a:ext cx="9144000" cy="3962400"/>
          </a:xfrm>
        </p:spPr>
        <p:txBody>
          <a:bodyPr/>
          <a:lstStyle/>
          <a:p>
            <a:pPr marL="338138" indent="-338138">
              <a:spcBef>
                <a:spcPts val="400"/>
              </a:spcBef>
              <a:spcAft>
                <a:spcPts val="1200"/>
              </a:spcAft>
            </a:pPr>
            <a:r>
              <a:rPr lang="en-US" sz="2200" dirty="0" smtClean="0"/>
              <a:t>Make the agreement with the staffing company, not the contingent worker.</a:t>
            </a:r>
          </a:p>
          <a:p>
            <a:pPr marL="338138" indent="-338138">
              <a:spcBef>
                <a:spcPts val="400"/>
              </a:spcBef>
              <a:spcAft>
                <a:spcPts val="1200"/>
              </a:spcAft>
            </a:pPr>
            <a:r>
              <a:rPr lang="en-US" sz="2200" dirty="0" smtClean="0"/>
              <a:t>Clearly designate the responsibilities and services of each party — hiring, firing, training, assigning work, making work rules, etc.</a:t>
            </a:r>
          </a:p>
          <a:p>
            <a:pPr marL="338138" indent="-338138">
              <a:spcBef>
                <a:spcPts val="400"/>
              </a:spcBef>
              <a:spcAft>
                <a:spcPts val="1200"/>
              </a:spcAft>
            </a:pPr>
            <a:r>
              <a:rPr lang="en-US" sz="2200" dirty="0" smtClean="0"/>
              <a:t>Specify job descriptions.</a:t>
            </a:r>
          </a:p>
          <a:p>
            <a:pPr marL="338138" indent="-338138">
              <a:spcBef>
                <a:spcPts val="400"/>
              </a:spcBef>
              <a:spcAft>
                <a:spcPts val="1200"/>
              </a:spcAft>
            </a:pPr>
            <a:r>
              <a:rPr lang="en-US" sz="2200" dirty="0" smtClean="0"/>
              <a:t>Indicate situations under which employer may terminate  the contract.</a:t>
            </a:r>
          </a:p>
          <a:p>
            <a:pPr marL="338138" indent="-338138">
              <a:spcBef>
                <a:spcPts val="400"/>
              </a:spcBef>
              <a:spcAft>
                <a:spcPts val="400"/>
              </a:spcAft>
            </a:pPr>
            <a:r>
              <a:rPr lang="en-US" sz="2200" dirty="0" smtClean="0"/>
              <a:t>Delineate all confidentiality requirements.</a:t>
            </a:r>
          </a:p>
        </p:txBody>
      </p:sp>
      <p:sp>
        <p:nvSpPr>
          <p:cNvPr id="5" name="Rectangle 4"/>
          <p:cNvSpPr/>
          <p:nvPr/>
        </p:nvSpPr>
        <p:spPr>
          <a:xfrm>
            <a:off x="0" y="5497513"/>
            <a:ext cx="8686800" cy="369887"/>
          </a:xfrm>
          <a:prstGeom prst="rect">
            <a:avLst/>
          </a:prstGeom>
        </p:spPr>
        <p:txBody>
          <a:bodyPr>
            <a:spAutoFit/>
          </a:bodyPr>
          <a:lstStyle/>
          <a:p>
            <a:pPr algn="ctr">
              <a:spcAft>
                <a:spcPct val="70000"/>
              </a:spcAft>
              <a:defRPr/>
            </a:pPr>
            <a:r>
              <a:rPr lang="en-US" i="1" dirty="0">
                <a:solidFill>
                  <a:srgbClr val="002024"/>
                </a:solidFill>
                <a:latin typeface="+mn-lt"/>
                <a:cs typeface="+mn-cs"/>
              </a:rPr>
              <a:t>Source:  U.S. Chamber of Commerce Small Business Nation</a:t>
            </a:r>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100</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defRPr/>
            </a:pPr>
            <a:r>
              <a:rPr lang="en-US" sz="4000" dirty="0" smtClean="0">
                <a:solidFill>
                  <a:schemeClr val="accent1">
                    <a:satMod val="200000"/>
                    <a:tint val="3000"/>
                  </a:schemeClr>
                </a:solidFill>
              </a:rPr>
              <a:t>Drafting Staffing Agreements</a:t>
            </a:r>
            <a:r>
              <a:rPr lang="en-US" dirty="0" smtClean="0">
                <a:solidFill>
                  <a:schemeClr val="accent1">
                    <a:satMod val="200000"/>
                    <a:tint val="3000"/>
                  </a:schemeClr>
                </a:solidFill>
              </a:rPr>
              <a:t>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46083" name="Content Placeholder 2"/>
          <p:cNvSpPr>
            <a:spLocks noGrp="1"/>
          </p:cNvSpPr>
          <p:nvPr>
            <p:ph idx="1"/>
          </p:nvPr>
        </p:nvSpPr>
        <p:spPr>
          <a:xfrm>
            <a:off x="457200" y="1752600"/>
            <a:ext cx="8229600" cy="3962400"/>
          </a:xfrm>
        </p:spPr>
        <p:txBody>
          <a:bodyPr/>
          <a:lstStyle/>
          <a:p>
            <a:pPr marL="338138" indent="-338138">
              <a:spcBef>
                <a:spcPts val="400"/>
              </a:spcBef>
              <a:spcAft>
                <a:spcPts val="1800"/>
              </a:spcAft>
            </a:pPr>
            <a:r>
              <a:rPr lang="en-US" sz="2200" dirty="0" smtClean="0"/>
              <a:t>Stipulate which party is responsible for payroll, withholding, and payment of taxes for the individuals.</a:t>
            </a:r>
          </a:p>
          <a:p>
            <a:pPr marL="338138" indent="-338138">
              <a:spcBef>
                <a:spcPts val="400"/>
              </a:spcBef>
              <a:spcAft>
                <a:spcPts val="1800"/>
              </a:spcAft>
            </a:pPr>
            <a:r>
              <a:rPr lang="en-US" sz="2200" dirty="0" smtClean="0"/>
              <a:t>Clarify who has primary responsibility for paying and providing workers’ compensation insurance.</a:t>
            </a:r>
          </a:p>
          <a:p>
            <a:pPr marL="338138" indent="-338138">
              <a:spcBef>
                <a:spcPts val="400"/>
              </a:spcBef>
              <a:spcAft>
                <a:spcPts val="400"/>
              </a:spcAft>
            </a:pPr>
            <a:r>
              <a:rPr lang="en-US" sz="2200" dirty="0" smtClean="0"/>
              <a:t>Indicate the extent to which employee benefits will be provided by the staffing company and the employees’ level of contribution.</a:t>
            </a:r>
          </a:p>
        </p:txBody>
      </p:sp>
      <p:sp>
        <p:nvSpPr>
          <p:cNvPr id="5" name="Rectangle 4"/>
          <p:cNvSpPr/>
          <p:nvPr/>
        </p:nvSpPr>
        <p:spPr>
          <a:xfrm>
            <a:off x="228600" y="4953000"/>
            <a:ext cx="8686800" cy="369888"/>
          </a:xfrm>
          <a:prstGeom prst="rect">
            <a:avLst/>
          </a:prstGeom>
        </p:spPr>
        <p:txBody>
          <a:bodyPr>
            <a:spAutoFit/>
          </a:bodyPr>
          <a:lstStyle/>
          <a:p>
            <a:pPr algn="ctr">
              <a:spcAft>
                <a:spcPct val="70000"/>
              </a:spcAft>
              <a:defRPr/>
            </a:pPr>
            <a:r>
              <a:rPr lang="en-US" i="1" dirty="0">
                <a:solidFill>
                  <a:srgbClr val="002024"/>
                </a:solidFill>
                <a:latin typeface="+mn-lt"/>
                <a:cs typeface="+mn-cs"/>
              </a:rPr>
              <a:t>Source:  U.S. Chamber of Commerce Small Business Nation</a:t>
            </a:r>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101</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Questions?</a:t>
            </a:r>
            <a:endParaRPr lang="en-US" dirty="0"/>
          </a:p>
        </p:txBody>
      </p:sp>
      <p:sp>
        <p:nvSpPr>
          <p:cNvPr id="47107" name="Content Placeholder 6"/>
          <p:cNvSpPr>
            <a:spLocks noGrp="1"/>
          </p:cNvSpPr>
          <p:nvPr>
            <p:ph idx="1"/>
          </p:nvPr>
        </p:nvSpPr>
        <p:spPr>
          <a:xfrm>
            <a:off x="457200" y="2057400"/>
            <a:ext cx="8229600" cy="4343400"/>
          </a:xfrm>
        </p:spPr>
        <p:txBody>
          <a:bodyPr/>
          <a:lstStyle/>
          <a:p>
            <a:pPr marL="0" indent="0" algn="ctr">
              <a:buFontTx/>
              <a:buNone/>
            </a:pPr>
            <a:r>
              <a:rPr lang="en-US" b="1" dirty="0" smtClean="0"/>
              <a:t>Rich Cino</a:t>
            </a:r>
            <a:br>
              <a:rPr lang="en-US" b="1" dirty="0" smtClean="0"/>
            </a:br>
            <a:r>
              <a:rPr lang="en-US" sz="1800" dirty="0" smtClean="0"/>
              <a:t>Jackson Lewis LLP</a:t>
            </a:r>
            <a:r>
              <a:rPr lang="en-US" b="1" dirty="0" smtClean="0"/>
              <a:t/>
            </a:r>
            <a:br>
              <a:rPr lang="en-US" b="1" dirty="0" smtClean="0"/>
            </a:br>
            <a:r>
              <a:rPr lang="en-US" sz="1800" dirty="0" smtClean="0"/>
              <a:t>Managing Partner – Morristown Office</a:t>
            </a:r>
            <a:br>
              <a:rPr lang="en-US" sz="1800" dirty="0" smtClean="0"/>
            </a:br>
            <a:r>
              <a:rPr lang="en-US" sz="1800" dirty="0" smtClean="0"/>
              <a:t>(973) 538-6890</a:t>
            </a:r>
            <a:br>
              <a:rPr lang="en-US" sz="1800" dirty="0" smtClean="0"/>
            </a:br>
            <a:r>
              <a:rPr lang="en-US" sz="1800" dirty="0" smtClean="0"/>
              <a:t>cinor@jacksonlewis.com</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102</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1981200"/>
            <a:ext cx="8686800" cy="1828799"/>
          </a:xfrm>
        </p:spPr>
        <p:txBody>
          <a:bodyPr/>
          <a:lstStyle/>
          <a:p>
            <a:r>
              <a:rPr lang="en-US" dirty="0" smtClean="0"/>
              <a:t>DOL Today:</a:t>
            </a:r>
            <a:br>
              <a:rPr lang="en-US" dirty="0" smtClean="0"/>
            </a:br>
            <a:r>
              <a:rPr lang="en-US" sz="3600" dirty="0" smtClean="0"/>
              <a:t> </a:t>
            </a:r>
            <a:r>
              <a:rPr lang="en-US" sz="2800" i="1" dirty="0" smtClean="0"/>
              <a:t>Wage and Hour Enforcement under the </a:t>
            </a:r>
            <a:br>
              <a:rPr lang="en-US" sz="2800" i="1" dirty="0" smtClean="0"/>
            </a:br>
            <a:r>
              <a:rPr lang="en-US" sz="2800" i="1" dirty="0" smtClean="0"/>
              <a:t>Obama Administration</a:t>
            </a:r>
            <a:endParaRPr lang="en-US" sz="2800" i="1" dirty="0"/>
          </a:p>
        </p:txBody>
      </p:sp>
      <p:sp>
        <p:nvSpPr>
          <p:cNvPr id="4"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Inside DOL</a:t>
            </a:r>
            <a:endParaRPr lang="en-US" dirty="0"/>
          </a:p>
        </p:txBody>
      </p:sp>
      <p:sp>
        <p:nvSpPr>
          <p:cNvPr id="7" name="Content Placeholder 6"/>
          <p:cNvSpPr>
            <a:spLocks noGrp="1"/>
          </p:cNvSpPr>
          <p:nvPr>
            <p:ph idx="1"/>
          </p:nvPr>
        </p:nvSpPr>
        <p:spPr>
          <a:xfrm>
            <a:off x="304800" y="1752601"/>
            <a:ext cx="8382000" cy="4267200"/>
          </a:xfrm>
        </p:spPr>
        <p:txBody>
          <a:bodyPr/>
          <a:lstStyle/>
          <a:p>
            <a:r>
              <a:rPr lang="en-US" sz="2200" dirty="0" smtClean="0"/>
              <a:t>Patricia Smith was confirmed as Solicitor on February 4, 2010 (by 60-37 vote).</a:t>
            </a:r>
          </a:p>
          <a:p>
            <a:r>
              <a:rPr lang="en-US" sz="2200" dirty="0" smtClean="0"/>
              <a:t>So far, there have been two nominees for Administrator of the Wage and Hour Division: Lorelei Boylan and Leon Rodriguez.  Both nominations have been withdrawn, and there is currently no nominee.</a:t>
            </a:r>
          </a:p>
          <a:p>
            <a:r>
              <a:rPr lang="en-US" sz="2200" dirty="0" smtClean="0"/>
              <a:t>Since 2008, WHD has been run by a political Deputy Administrator, Nancy </a:t>
            </a:r>
            <a:r>
              <a:rPr lang="en-US" sz="2200" dirty="0" err="1" smtClean="0"/>
              <a:t>Leppink</a:t>
            </a:r>
            <a:r>
              <a:rPr lang="en-US" sz="2200" dirty="0" smtClean="0"/>
              <a:t>.</a:t>
            </a:r>
          </a:p>
          <a:p>
            <a:endParaRPr lang="en-US" sz="2200" dirty="0" smtClean="0"/>
          </a:p>
          <a:p>
            <a:endParaRPr lang="en-US" sz="22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104</a:t>
            </a:fld>
            <a:endParaRPr lang="en-US" dirty="0"/>
          </a:p>
        </p:txBody>
      </p:sp>
      <p:sp>
        <p:nvSpPr>
          <p:cNvPr id="8" name="Footer Placeholder 7"/>
          <p:cNvSpPr txBox="1">
            <a:spLocks/>
          </p:cNvSpPr>
          <p:nvPr/>
        </p:nvSpPr>
        <p:spPr>
          <a:xfrm>
            <a:off x="381000" y="60960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Budget and Staffing</a:t>
            </a:r>
            <a:endParaRPr lang="en-US" dirty="0"/>
          </a:p>
        </p:txBody>
      </p:sp>
      <p:sp>
        <p:nvSpPr>
          <p:cNvPr id="7" name="Content Placeholder 6"/>
          <p:cNvSpPr>
            <a:spLocks noGrp="1"/>
          </p:cNvSpPr>
          <p:nvPr>
            <p:ph idx="1"/>
          </p:nvPr>
        </p:nvSpPr>
        <p:spPr>
          <a:xfrm>
            <a:off x="304800" y="1600200"/>
            <a:ext cx="8534400" cy="4343401"/>
          </a:xfrm>
        </p:spPr>
        <p:txBody>
          <a:bodyPr/>
          <a:lstStyle/>
          <a:p>
            <a:pPr marL="0" indent="0">
              <a:buNone/>
            </a:pPr>
            <a:r>
              <a:rPr lang="en-US" dirty="0" smtClean="0"/>
              <a:t>The Wage and Hour Division has received significant increases in funding and personnel under this Administration.</a:t>
            </a:r>
          </a:p>
          <a:p>
            <a:endParaRPr lang="en-US" dirty="0"/>
          </a:p>
        </p:txBody>
      </p:sp>
      <p:graphicFrame>
        <p:nvGraphicFramePr>
          <p:cNvPr id="8" name="Table 7"/>
          <p:cNvGraphicFramePr>
            <a:graphicFrameLocks noGrp="1"/>
          </p:cNvGraphicFramePr>
          <p:nvPr/>
        </p:nvGraphicFramePr>
        <p:xfrm>
          <a:off x="762000" y="2971800"/>
          <a:ext cx="7543800" cy="2854235"/>
        </p:xfrm>
        <a:graphic>
          <a:graphicData uri="http://schemas.openxmlformats.org/drawingml/2006/table">
            <a:tbl>
              <a:tblPr firstRow="1" bandRow="1">
                <a:tableStyleId>{5C22544A-7EE6-4342-B048-85BDC9FD1C3A}</a:tableStyleId>
              </a:tblPr>
              <a:tblGrid>
                <a:gridCol w="2514600"/>
                <a:gridCol w="2514600"/>
                <a:gridCol w="2514600"/>
              </a:tblGrid>
              <a:tr h="502919">
                <a:tc>
                  <a:txBody>
                    <a:bodyPr/>
                    <a:lstStyle/>
                    <a:p>
                      <a:pPr marL="0" marR="0" algn="ctr">
                        <a:spcBef>
                          <a:spcPts val="600"/>
                        </a:spcBef>
                        <a:spcAft>
                          <a:spcPts val="600"/>
                        </a:spcAft>
                      </a:pPr>
                      <a:r>
                        <a:rPr lang="en-US" sz="1800" b="1" dirty="0">
                          <a:solidFill>
                            <a:schemeClr val="bg1"/>
                          </a:solidFill>
                          <a:latin typeface="Gill Sans MT" pitchFamily="34" charset="0"/>
                        </a:rPr>
                        <a:t>Fiscal Year</a:t>
                      </a:r>
                      <a:endParaRPr lang="en-US" sz="1800" b="1" dirty="0">
                        <a:solidFill>
                          <a:schemeClr val="bg1"/>
                        </a:solidFill>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b="1" dirty="0">
                          <a:solidFill>
                            <a:schemeClr val="bg1"/>
                          </a:solidFill>
                          <a:latin typeface="Gill Sans MT" pitchFamily="34" charset="0"/>
                        </a:rPr>
                        <a:t>Appropriations</a:t>
                      </a:r>
                      <a:endParaRPr lang="en-US" sz="1800" b="1" dirty="0">
                        <a:solidFill>
                          <a:schemeClr val="bg1"/>
                        </a:solidFill>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b="1" dirty="0">
                          <a:solidFill>
                            <a:schemeClr val="bg1"/>
                          </a:solidFill>
                          <a:latin typeface="Gill Sans MT" pitchFamily="34" charset="0"/>
                        </a:rPr>
                        <a:t>Authorized FTE</a:t>
                      </a:r>
                      <a:endParaRPr lang="en-US" sz="1800" b="1" dirty="0">
                        <a:solidFill>
                          <a:schemeClr val="bg1"/>
                        </a:solidFill>
                        <a:latin typeface="Gill Sans MT" pitchFamily="34" charset="0"/>
                        <a:ea typeface="Calibri"/>
                        <a:cs typeface="Gill Sans" pitchFamily="34" charset="-79"/>
                      </a:endParaRPr>
                    </a:p>
                  </a:txBody>
                  <a:tcPr marL="68580" marR="68580" marT="0" marB="0"/>
                </a:tc>
              </a:tr>
              <a:tr h="391886">
                <a:tc>
                  <a:txBody>
                    <a:bodyPr/>
                    <a:lstStyle/>
                    <a:p>
                      <a:pPr marL="0" marR="0" algn="ctr">
                        <a:spcBef>
                          <a:spcPts val="600"/>
                        </a:spcBef>
                        <a:spcAft>
                          <a:spcPts val="600"/>
                        </a:spcAft>
                      </a:pPr>
                      <a:r>
                        <a:rPr lang="en-US" sz="1800" dirty="0">
                          <a:latin typeface="Gill Sans MT" pitchFamily="34" charset="0"/>
                        </a:rPr>
                        <a:t>2008</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$175,658,000</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1,208</a:t>
                      </a:r>
                      <a:endParaRPr lang="en-US" sz="1800" dirty="0">
                        <a:latin typeface="Gill Sans MT" pitchFamily="34" charset="0"/>
                        <a:ea typeface="Calibri"/>
                        <a:cs typeface="Gill Sans" pitchFamily="34" charset="-79"/>
                      </a:endParaRPr>
                    </a:p>
                  </a:txBody>
                  <a:tcPr marL="68580" marR="68580" marT="0" marB="0"/>
                </a:tc>
              </a:tr>
              <a:tr h="391886">
                <a:tc>
                  <a:txBody>
                    <a:bodyPr/>
                    <a:lstStyle/>
                    <a:p>
                      <a:pPr marL="0" marR="0" algn="ctr">
                        <a:spcBef>
                          <a:spcPts val="600"/>
                        </a:spcBef>
                        <a:spcAft>
                          <a:spcPts val="600"/>
                        </a:spcAft>
                      </a:pPr>
                      <a:r>
                        <a:rPr lang="en-US" sz="1800" dirty="0">
                          <a:latin typeface="Gill Sans MT" pitchFamily="34" charset="0"/>
                        </a:rPr>
                        <a:t>2009</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$193,092,000</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1,283</a:t>
                      </a:r>
                      <a:endParaRPr lang="en-US" sz="1800" dirty="0">
                        <a:latin typeface="Gill Sans MT" pitchFamily="34" charset="0"/>
                        <a:ea typeface="Calibri"/>
                        <a:cs typeface="Gill Sans" pitchFamily="34" charset="-79"/>
                      </a:endParaRPr>
                    </a:p>
                  </a:txBody>
                  <a:tcPr marL="68580" marR="68580" marT="0" marB="0"/>
                </a:tc>
              </a:tr>
              <a:tr h="391886">
                <a:tc>
                  <a:txBody>
                    <a:bodyPr/>
                    <a:lstStyle/>
                    <a:p>
                      <a:pPr marL="0" marR="0" algn="ctr">
                        <a:spcBef>
                          <a:spcPts val="600"/>
                        </a:spcBef>
                        <a:spcAft>
                          <a:spcPts val="600"/>
                        </a:spcAft>
                      </a:pPr>
                      <a:r>
                        <a:rPr lang="en-US" sz="1800" dirty="0">
                          <a:latin typeface="Gill Sans MT" pitchFamily="34" charset="0"/>
                        </a:rPr>
                        <a:t>2010</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$227,606,000</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1,538</a:t>
                      </a:r>
                      <a:endParaRPr lang="en-US" sz="1800" dirty="0">
                        <a:latin typeface="Gill Sans MT" pitchFamily="34" charset="0"/>
                        <a:ea typeface="Calibri"/>
                        <a:cs typeface="Gill Sans" pitchFamily="34" charset="-79"/>
                      </a:endParaRPr>
                    </a:p>
                  </a:txBody>
                  <a:tcPr marL="68580" marR="68580" marT="0" marB="0"/>
                </a:tc>
              </a:tr>
              <a:tr h="391886">
                <a:tc>
                  <a:txBody>
                    <a:bodyPr/>
                    <a:lstStyle/>
                    <a:p>
                      <a:pPr marL="0" marR="0" algn="ctr">
                        <a:spcBef>
                          <a:spcPts val="600"/>
                        </a:spcBef>
                        <a:spcAft>
                          <a:spcPts val="600"/>
                        </a:spcAft>
                      </a:pPr>
                      <a:r>
                        <a:rPr lang="en-US" sz="1800" dirty="0">
                          <a:latin typeface="Gill Sans MT" pitchFamily="34" charset="0"/>
                        </a:rPr>
                        <a:t>2011</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$227,491,000</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1,658</a:t>
                      </a:r>
                      <a:endParaRPr lang="en-US" sz="1800" dirty="0">
                        <a:latin typeface="Gill Sans MT" pitchFamily="34" charset="0"/>
                        <a:ea typeface="Calibri"/>
                        <a:cs typeface="Gill Sans" pitchFamily="34" charset="-79"/>
                      </a:endParaRPr>
                    </a:p>
                  </a:txBody>
                  <a:tcPr marL="68580" marR="68580" marT="0" marB="0"/>
                </a:tc>
              </a:tr>
              <a:tr h="391886">
                <a:tc>
                  <a:txBody>
                    <a:bodyPr/>
                    <a:lstStyle/>
                    <a:p>
                      <a:pPr marL="0" marR="0" algn="ctr">
                        <a:spcBef>
                          <a:spcPts val="600"/>
                        </a:spcBef>
                        <a:spcAft>
                          <a:spcPts val="600"/>
                        </a:spcAft>
                      </a:pPr>
                      <a:r>
                        <a:rPr lang="en-US" sz="1800" dirty="0">
                          <a:latin typeface="Gill Sans MT" pitchFamily="34" charset="0"/>
                        </a:rPr>
                        <a:t>2012</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$227,061,000</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1,759</a:t>
                      </a:r>
                      <a:endParaRPr lang="en-US" sz="1800" dirty="0">
                        <a:latin typeface="Gill Sans MT" pitchFamily="34" charset="0"/>
                        <a:ea typeface="Calibri"/>
                        <a:cs typeface="Gill Sans" pitchFamily="34" charset="-79"/>
                      </a:endParaRPr>
                    </a:p>
                  </a:txBody>
                  <a:tcPr marL="68580" marR="68580" marT="0" marB="0"/>
                </a:tc>
              </a:tr>
              <a:tr h="391886">
                <a:tc>
                  <a:txBody>
                    <a:bodyPr/>
                    <a:lstStyle/>
                    <a:p>
                      <a:pPr marL="0" marR="0" algn="ctr">
                        <a:spcBef>
                          <a:spcPts val="600"/>
                        </a:spcBef>
                        <a:spcAft>
                          <a:spcPts val="600"/>
                        </a:spcAft>
                      </a:pPr>
                      <a:r>
                        <a:rPr lang="en-US" sz="1800" dirty="0">
                          <a:latin typeface="Gill Sans MT" pitchFamily="34" charset="0"/>
                        </a:rPr>
                        <a:t>2013 (requested)</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$237,730,000</a:t>
                      </a:r>
                      <a:endParaRPr lang="en-US" sz="1800" dirty="0">
                        <a:latin typeface="Gill Sans MT" pitchFamily="34" charset="0"/>
                        <a:ea typeface="Calibri"/>
                        <a:cs typeface="Gill Sans" pitchFamily="34" charset="-79"/>
                      </a:endParaRPr>
                    </a:p>
                  </a:txBody>
                  <a:tcPr marL="68580" marR="68580" marT="0" marB="0"/>
                </a:tc>
                <a:tc>
                  <a:txBody>
                    <a:bodyPr/>
                    <a:lstStyle/>
                    <a:p>
                      <a:pPr marL="0" marR="0" algn="ctr">
                        <a:spcBef>
                          <a:spcPts val="600"/>
                        </a:spcBef>
                        <a:spcAft>
                          <a:spcPts val="600"/>
                        </a:spcAft>
                      </a:pPr>
                      <a:r>
                        <a:rPr lang="en-US" sz="1800" dirty="0">
                          <a:latin typeface="Gill Sans MT" pitchFamily="34" charset="0"/>
                        </a:rPr>
                        <a:t>1,839</a:t>
                      </a:r>
                      <a:endParaRPr lang="en-US" sz="1800" dirty="0">
                        <a:latin typeface="Gill Sans MT" pitchFamily="34" charset="0"/>
                        <a:ea typeface="Calibri"/>
                        <a:cs typeface="Gill Sans" pitchFamily="34" charset="-79"/>
                      </a:endParaRPr>
                    </a:p>
                  </a:txBody>
                  <a:tcPr marL="68580" marR="68580" marT="0" marB="0"/>
                </a:tc>
              </a:tr>
            </a:tbl>
          </a:graphicData>
        </a:graphic>
      </p:graphicFrame>
      <p:sp>
        <p:nvSpPr>
          <p:cNvPr id="9" name="Slide Number Placeholder 8"/>
          <p:cNvSpPr>
            <a:spLocks noGrp="1"/>
          </p:cNvSpPr>
          <p:nvPr>
            <p:ph type="sldNum" sz="quarter" idx="11"/>
          </p:nvPr>
        </p:nvSpPr>
        <p:spPr/>
        <p:txBody>
          <a:bodyPr/>
          <a:lstStyle/>
          <a:p>
            <a:pPr>
              <a:defRPr/>
            </a:pPr>
            <a:fld id="{A12A4940-900F-41F5-8B66-70DF9C01D545}" type="slidenum">
              <a:rPr lang="en-US" smtClean="0"/>
              <a:pPr>
                <a:defRPr/>
              </a:pPr>
              <a:t>105</a:t>
            </a:fld>
            <a:endParaRPr lang="en-US" dirty="0"/>
          </a:p>
        </p:txBody>
      </p:sp>
      <p:sp>
        <p:nvSpPr>
          <p:cNvPr id="10"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Budget and Staffing</a:t>
            </a:r>
            <a:endParaRPr lang="en-US" dirty="0"/>
          </a:p>
        </p:txBody>
      </p:sp>
      <p:sp>
        <p:nvSpPr>
          <p:cNvPr id="7" name="Content Placeholder 6"/>
          <p:cNvSpPr>
            <a:spLocks noGrp="1"/>
          </p:cNvSpPr>
          <p:nvPr>
            <p:ph idx="1"/>
          </p:nvPr>
        </p:nvSpPr>
        <p:spPr>
          <a:xfrm>
            <a:off x="457200" y="1981200"/>
            <a:ext cx="8229600" cy="4267200"/>
          </a:xfrm>
        </p:spPr>
        <p:txBody>
          <a:bodyPr/>
          <a:lstStyle/>
          <a:p>
            <a:pPr marL="342900" lvl="1" indent="-342900">
              <a:spcBef>
                <a:spcPts val="800"/>
              </a:spcBef>
              <a:buClrTx/>
              <a:buSzPct val="100000"/>
              <a:buBlip>
                <a:blip r:embed="rId2"/>
              </a:buBlip>
            </a:pPr>
            <a:r>
              <a:rPr lang="en-US" sz="2400" dirty="0" smtClean="0">
                <a:solidFill>
                  <a:schemeClr val="tx1">
                    <a:lumMod val="50000"/>
                  </a:schemeClr>
                </a:solidFill>
              </a:rPr>
              <a:t>These figures represent increases of &gt; 35% in appropriations and &gt; 52% in agency headcount in just five years.</a:t>
            </a:r>
          </a:p>
          <a:p>
            <a:pPr marL="342900" lvl="1" indent="-342900">
              <a:spcBef>
                <a:spcPts val="800"/>
              </a:spcBef>
              <a:buClrTx/>
              <a:buSzPct val="100000"/>
              <a:buBlip>
                <a:blip r:embed="rId2"/>
              </a:buBlip>
            </a:pPr>
            <a:r>
              <a:rPr lang="en-US" sz="2400" dirty="0" smtClean="0">
                <a:sym typeface="Wingdings" pitchFamily="2" charset="2"/>
              </a:rPr>
              <a:t>Investigator headcount has already risen from around 750 at the start of 2009 to between 1,000 and 1,100 now.</a:t>
            </a:r>
            <a:endParaRPr lang="en-US" sz="24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106</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Budget and Staffing</a:t>
            </a:r>
            <a:endParaRPr lang="en-US" dirty="0"/>
          </a:p>
        </p:txBody>
      </p:sp>
      <p:sp>
        <p:nvSpPr>
          <p:cNvPr id="7" name="Content Placeholder 6"/>
          <p:cNvSpPr>
            <a:spLocks noGrp="1"/>
          </p:cNvSpPr>
          <p:nvPr>
            <p:ph idx="1"/>
          </p:nvPr>
        </p:nvSpPr>
        <p:spPr/>
        <p:txBody>
          <a:bodyPr/>
          <a:lstStyle/>
          <a:p>
            <a:r>
              <a:rPr lang="en-US" dirty="0" smtClean="0"/>
              <a:t>FY2013 DOL budget request:</a:t>
            </a:r>
          </a:p>
          <a:p>
            <a:pPr lvl="1"/>
            <a:r>
              <a:rPr lang="en-US" dirty="0" smtClean="0"/>
              <a:t>Seeks $10.2 million to fund 72 new FTE for WHD to focus on FLSA and FMLA issues, as well as independent contractor misclassification.</a:t>
            </a:r>
          </a:p>
          <a:p>
            <a:pPr lvl="1"/>
            <a:r>
              <a:rPr lang="en-US" dirty="0" smtClean="0"/>
              <a:t>Proposes cutting $2.0 million and 12 FTE devoted to toll-free call center, including for employer compliance assistance.</a:t>
            </a:r>
          </a:p>
          <a:p>
            <a:pPr lvl="1"/>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107</a:t>
            </a:fld>
            <a:endParaRPr lang="en-US" dirty="0"/>
          </a:p>
        </p:txBody>
      </p:sp>
      <p:sp>
        <p:nvSpPr>
          <p:cNvPr id="8" name="Footer Placeholder 7"/>
          <p:cNvSpPr txBox="1">
            <a:spLocks/>
          </p:cNvSpPr>
          <p:nvPr/>
        </p:nvSpPr>
        <p:spPr>
          <a:xfrm>
            <a:off x="381000" y="60960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Notable Developments</a:t>
            </a:r>
            <a:endParaRPr lang="en-US" dirty="0"/>
          </a:p>
        </p:txBody>
      </p:sp>
      <p:sp>
        <p:nvSpPr>
          <p:cNvPr id="7" name="Content Placeholder 6"/>
          <p:cNvSpPr>
            <a:spLocks noGrp="1"/>
          </p:cNvSpPr>
          <p:nvPr>
            <p:ph idx="1"/>
          </p:nvPr>
        </p:nvSpPr>
        <p:spPr>
          <a:xfrm>
            <a:off x="152400" y="1752601"/>
            <a:ext cx="8991600" cy="4267200"/>
          </a:xfrm>
        </p:spPr>
        <p:txBody>
          <a:bodyPr/>
          <a:lstStyle/>
          <a:p>
            <a:r>
              <a:rPr lang="en-US" dirty="0" smtClean="0"/>
              <a:t>March 2010: Announcement that WHD is abandoning opinion letters in favor of Administrator Interpretations:</a:t>
            </a:r>
          </a:p>
          <a:p>
            <a:pPr lvl="1"/>
            <a:r>
              <a:rPr lang="en-US" dirty="0" smtClean="0"/>
              <a:t>“</a:t>
            </a:r>
            <a:r>
              <a:rPr lang="en-US" sz="2200" dirty="0" smtClean="0"/>
              <a:t>Guidance in this form will be useful in clarifying the law as it relates to an entire industry, a category of employees, or to all employees.”</a:t>
            </a:r>
          </a:p>
          <a:p>
            <a:pPr lvl="1"/>
            <a:r>
              <a:rPr lang="en-US" sz="2200" dirty="0" smtClean="0"/>
              <a:t>First two AIs overturned recent opinion letters from the Bush era regarding the administrative exemption in the financial services industry and the status of PPE as clothing under FLSA section 3(</a:t>
            </a:r>
            <a:r>
              <a:rPr lang="en-US" sz="2200" i="1" dirty="0" smtClean="0"/>
              <a:t>o</a:t>
            </a:r>
            <a:r>
              <a:rPr lang="en-US" sz="2200" dirty="0" smtClean="0"/>
              <a:t>).</a:t>
            </a:r>
          </a:p>
          <a:p>
            <a:pPr lvl="1"/>
            <a:r>
              <a:rPr lang="en-US" sz="2200" dirty="0" smtClean="0"/>
              <a:t>No new AIs since June 2010.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108</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Notable Developments</a:t>
            </a:r>
            <a:endParaRPr lang="en-US" dirty="0"/>
          </a:p>
        </p:txBody>
      </p:sp>
      <p:sp>
        <p:nvSpPr>
          <p:cNvPr id="7" name="Content Placeholder 6"/>
          <p:cNvSpPr>
            <a:spLocks noGrp="1"/>
          </p:cNvSpPr>
          <p:nvPr>
            <p:ph idx="1"/>
          </p:nvPr>
        </p:nvSpPr>
        <p:spPr/>
        <p:txBody>
          <a:bodyPr/>
          <a:lstStyle/>
          <a:p>
            <a:r>
              <a:rPr lang="en-US" dirty="0" smtClean="0"/>
              <a:t>Solicitor’s office far more active in trying to change the law and to affect pending litigation:</a:t>
            </a:r>
          </a:p>
          <a:p>
            <a:pPr lvl="1"/>
            <a:r>
              <a:rPr lang="en-US" dirty="0" smtClean="0"/>
              <a:t>Amicus briefs regarding pharmaceutical sales representatives, definition of “commissions” under FLSA section 7(</a:t>
            </a:r>
            <a:r>
              <a:rPr lang="en-US" i="1" dirty="0" smtClean="0"/>
              <a:t>i</a:t>
            </a:r>
            <a:r>
              <a:rPr lang="en-US" dirty="0" smtClean="0"/>
              <a:t>), tipped employees, and hybrid opt-in / opt-out cases.</a:t>
            </a:r>
          </a:p>
          <a:p>
            <a:pPr lvl="1"/>
            <a:r>
              <a:rPr lang="en-US" dirty="0" smtClean="0"/>
              <a:t>Amicus briefs have been uniformly pro-worker.</a:t>
            </a: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109</a:t>
            </a:fld>
            <a:endParaRPr lang="en-US" dirty="0"/>
          </a:p>
        </p:txBody>
      </p:sp>
      <p:sp>
        <p:nvSpPr>
          <p:cNvPr id="8" name="Footer Placeholder 7"/>
          <p:cNvSpPr txBox="1">
            <a:spLocks/>
          </p:cNvSpPr>
          <p:nvPr/>
        </p:nvSpPr>
        <p:spPr>
          <a:xfrm>
            <a:off x="381000" y="60960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1066800"/>
            <a:ext cx="7346950" cy="889000"/>
          </a:xfrm>
        </p:spPr>
        <p:txBody>
          <a:bodyPr/>
          <a:lstStyle/>
          <a:p>
            <a:pPr algn="ctr" eaLnBrk="1" hangingPunct="1"/>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C0C0C0"/>
                  </a:outerShdw>
                </a:effectLst>
              </a:rPr>
              <a:t> Negligent Hiring/Supervision</a:t>
            </a:r>
            <a:endParaRPr lang="en-US" b="1"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265238"/>
            <a:ext cx="6813550" cy="4906962"/>
          </a:xfrm>
        </p:spPr>
        <p:txBody>
          <a:bodyPr rtlCol="0">
            <a:normAutofit lnSpcReduction="10000"/>
          </a:bodyPr>
          <a:lstStyle/>
          <a:p>
            <a:pPr marL="533400" indent="-533400" eaLnBrk="1" fontAlgn="auto" hangingPunct="1">
              <a:spcBef>
                <a:spcPct val="50000"/>
              </a:spcBef>
              <a:spcAft>
                <a:spcPts val="0"/>
              </a:spcAft>
              <a:buClr>
                <a:schemeClr val="tx1"/>
              </a:buClr>
              <a:buFont typeface="Arial" pitchFamily="34" charset="0"/>
              <a:buChar char="•"/>
              <a:defRPr/>
            </a:pPr>
            <a:endParaRPr lang="en-US" dirty="0" smtClean="0"/>
          </a:p>
          <a:p>
            <a:pPr marL="533400" indent="-533400">
              <a:spcBef>
                <a:spcPct val="50000"/>
              </a:spcBef>
              <a:buFont typeface="Arial" pitchFamily="34" charset="0"/>
              <a:buChar char="•"/>
              <a:defRPr/>
            </a:pPr>
            <a:r>
              <a:rPr lang="en-US" sz="2400" dirty="0" smtClean="0">
                <a:cs typeface="Arial" pitchFamily="34" charset="0"/>
              </a:rPr>
              <a:t>An employer may be held liable for an employee’s wrongful acts if the employer knew or had reason to know of the risk the employment created</a:t>
            </a:r>
          </a:p>
          <a:p>
            <a:pPr marL="990600" lvl="1" indent="-533400">
              <a:spcBef>
                <a:spcPct val="50000"/>
              </a:spcBef>
              <a:buFont typeface="Arial" pitchFamily="34" charset="0"/>
              <a:buChar char="–"/>
              <a:defRPr/>
            </a:pPr>
            <a:r>
              <a:rPr lang="en-US" u="sng" dirty="0" smtClean="0">
                <a:cs typeface="Arial" pitchFamily="34" charset="0"/>
              </a:rPr>
              <a:t>Doe v. XYC Corp.</a:t>
            </a:r>
            <a:r>
              <a:rPr lang="en-US" dirty="0" smtClean="0">
                <a:cs typeface="Arial" pitchFamily="34" charset="0"/>
              </a:rPr>
              <a:t>, N.J. Super. 122 (2005)(Court found employer held employer had duty to investigate and respond in case of alleged negligent supervision of employee who was criminally charged with child pornography using workplace computer)</a:t>
            </a:r>
          </a:p>
          <a:p>
            <a:pPr marL="533400" indent="-533400" eaLnBrk="1" fontAlgn="auto" hangingPunct="1">
              <a:spcBef>
                <a:spcPct val="50000"/>
              </a:spcBef>
              <a:spcAft>
                <a:spcPts val="0"/>
              </a:spcAft>
              <a:buClr>
                <a:schemeClr val="tx1"/>
              </a:buClr>
              <a:buFont typeface="Arial" pitchFamily="34" charset="0"/>
              <a:buChar char="•"/>
              <a:defRPr/>
            </a:pPr>
            <a:endParaRPr lang="en-US" sz="2400" dirty="0" smtClean="0"/>
          </a:p>
          <a:p>
            <a:pPr marL="1028700" lvl="1" indent="-382588" eaLnBrk="1" fontAlgn="auto" hangingPunct="1">
              <a:spcBef>
                <a:spcPct val="50000"/>
              </a:spcBef>
              <a:spcAft>
                <a:spcPts val="0"/>
              </a:spcAft>
              <a:buFont typeface="Courier New" pitchFamily="49" charset="0"/>
              <a:buChar char="o"/>
              <a:defRPr/>
            </a:pPr>
            <a:endParaRPr lang="en-US" sz="2400" u="sng" dirty="0"/>
          </a:p>
          <a:p>
            <a:pPr eaLnBrk="1" fontAlgn="auto" hangingPunct="1">
              <a:spcAft>
                <a:spcPts val="0"/>
              </a:spcAft>
              <a:buFont typeface="Arial" pitchFamily="34" charset="0"/>
              <a:buChar char="•"/>
              <a:defRPr/>
            </a:pPr>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Notable Developments</a:t>
            </a:r>
            <a:endParaRPr lang="en-US" dirty="0"/>
          </a:p>
        </p:txBody>
      </p:sp>
      <p:sp>
        <p:nvSpPr>
          <p:cNvPr id="7" name="Content Placeholder 6"/>
          <p:cNvSpPr>
            <a:spLocks noGrp="1"/>
          </p:cNvSpPr>
          <p:nvPr>
            <p:ph idx="1"/>
          </p:nvPr>
        </p:nvSpPr>
        <p:spPr>
          <a:xfrm>
            <a:off x="228600" y="1752601"/>
            <a:ext cx="8686800" cy="4267200"/>
          </a:xfrm>
        </p:spPr>
        <p:txBody>
          <a:bodyPr/>
          <a:lstStyle/>
          <a:p>
            <a:r>
              <a:rPr lang="en-US" dirty="0" smtClean="0"/>
              <a:t>December 2010: “Bridge to Justice” program:</a:t>
            </a:r>
          </a:p>
          <a:p>
            <a:pPr lvl="1"/>
            <a:r>
              <a:rPr lang="en-US" dirty="0" smtClean="0"/>
              <a:t>WHD and the American Bar Association announced “an unprecedented collaboration providing for an Attorney Referral System” to pursue litigation against employers.</a:t>
            </a:r>
          </a:p>
          <a:p>
            <a:pPr lvl="1"/>
            <a:r>
              <a:rPr lang="en-US" dirty="0" smtClean="0"/>
              <a:t>When FLSA or FMLA complainants receive a section 16(b) letter, they also receive a toll-free number to contact the ABA’s referral hotline.</a:t>
            </a:r>
          </a:p>
          <a:p>
            <a:pPr lvl="1"/>
            <a:r>
              <a:rPr lang="en-US" dirty="0" smtClean="0"/>
              <a:t>It remains unclear what information WHD will provide to claimants and their attorneys and when.  This raises the stakes for cooperating in an ordinary WHD investigation.</a:t>
            </a: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110</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Notable Developments</a:t>
            </a:r>
            <a:endParaRPr lang="en-US" dirty="0"/>
          </a:p>
        </p:txBody>
      </p:sp>
      <p:sp>
        <p:nvSpPr>
          <p:cNvPr id="7" name="Content Placeholder 6"/>
          <p:cNvSpPr>
            <a:spLocks noGrp="1"/>
          </p:cNvSpPr>
          <p:nvPr>
            <p:ph idx="1"/>
          </p:nvPr>
        </p:nvSpPr>
        <p:spPr>
          <a:xfrm>
            <a:off x="0" y="1752601"/>
            <a:ext cx="8991600" cy="4267200"/>
          </a:xfrm>
        </p:spPr>
        <p:txBody>
          <a:bodyPr/>
          <a:lstStyle/>
          <a:p>
            <a:r>
              <a:rPr lang="en-US" dirty="0" smtClean="0"/>
              <a:t>May 2011: WHD announces release of timekeeping application for smartphones:</a:t>
            </a:r>
          </a:p>
          <a:p>
            <a:pPr lvl="1"/>
            <a:r>
              <a:rPr lang="en-US" sz="2200" dirty="0" smtClean="0"/>
              <a:t>Encourages workers to keep their own records of hours worked.</a:t>
            </a:r>
          </a:p>
          <a:p>
            <a:pPr lvl="1"/>
            <a:r>
              <a:rPr lang="en-US" sz="2200" dirty="0" smtClean="0"/>
              <a:t>Allows workers to forward their time records directly to WHD in electronic form.</a:t>
            </a:r>
          </a:p>
          <a:p>
            <a:pPr lvl="1"/>
            <a:r>
              <a:rPr lang="en-US" sz="2200" dirty="0" smtClean="0"/>
              <a:t>Investigators may approach investigations with a presumption that workers’ time records are accurate if there are discrepancies between those records and the employer’s records.</a:t>
            </a:r>
          </a:p>
          <a:p>
            <a:pPr lvl="1"/>
            <a:r>
              <a:rPr lang="en-US" sz="2200" dirty="0" smtClean="0"/>
              <a:t>Employers need to understand this and to address the possibility of multiple sets of time records</a:t>
            </a:r>
            <a:r>
              <a:rPr lang="en-US" dirty="0" smtClean="0"/>
              <a:t>.</a:t>
            </a:r>
          </a:p>
          <a:p>
            <a:pPr lvl="1"/>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111</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Notable Developments</a:t>
            </a:r>
            <a:endParaRPr lang="en-US" dirty="0"/>
          </a:p>
        </p:txBody>
      </p:sp>
      <p:sp>
        <p:nvSpPr>
          <p:cNvPr id="7" name="Content Placeholder 6"/>
          <p:cNvSpPr>
            <a:spLocks noGrp="1"/>
          </p:cNvSpPr>
          <p:nvPr>
            <p:ph idx="1"/>
          </p:nvPr>
        </p:nvSpPr>
        <p:spPr/>
        <p:txBody>
          <a:bodyPr/>
          <a:lstStyle/>
          <a:p>
            <a:r>
              <a:rPr lang="en-US" dirty="0" smtClean="0"/>
              <a:t>September 2011: DOL signs MOU with IRS regarding misclassification issues.</a:t>
            </a:r>
          </a:p>
          <a:p>
            <a:r>
              <a:rPr lang="en-US" dirty="0" smtClean="0"/>
              <a:t>Throughout 2011 and 2012: DOL signs MOU with 13 states regarding misclassification:</a:t>
            </a:r>
          </a:p>
          <a:p>
            <a:pPr lvl="1"/>
            <a:r>
              <a:rPr lang="en-US" dirty="0" smtClean="0"/>
              <a:t>California Colorado, Connecticut, Hawaii, Illinois, Louisiana, Maryland, Massachusetts, Minnesota, Missouri, Montana, Utah, and Washington.</a:t>
            </a:r>
          </a:p>
          <a:p>
            <a:pPr lvl="1">
              <a:buNone/>
            </a:pP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112</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Regulations</a:t>
            </a:r>
            <a:endParaRPr lang="en-US" dirty="0"/>
          </a:p>
        </p:txBody>
      </p:sp>
      <p:sp>
        <p:nvSpPr>
          <p:cNvPr id="7" name="Content Placeholder 6"/>
          <p:cNvSpPr>
            <a:spLocks noGrp="1"/>
          </p:cNvSpPr>
          <p:nvPr>
            <p:ph idx="1"/>
          </p:nvPr>
        </p:nvSpPr>
        <p:spPr>
          <a:xfrm>
            <a:off x="0" y="1752601"/>
            <a:ext cx="9144000" cy="4267200"/>
          </a:xfrm>
        </p:spPr>
        <p:txBody>
          <a:bodyPr/>
          <a:lstStyle/>
          <a:p>
            <a:r>
              <a:rPr lang="en-US" dirty="0" smtClean="0"/>
              <a:t>April 2011 FLSA Final Rule:</a:t>
            </a:r>
          </a:p>
          <a:p>
            <a:pPr lvl="1"/>
            <a:r>
              <a:rPr lang="en-US" sz="2200" dirty="0" smtClean="0">
                <a:sym typeface="Wingdings" pitchFamily="2" charset="2"/>
              </a:rPr>
              <a:t>States in preamble that additional non-salary and non-overtime compensation is inconsistent with payment on a fluctuating workweek basis.</a:t>
            </a:r>
          </a:p>
          <a:p>
            <a:pPr lvl="1"/>
            <a:r>
              <a:rPr lang="en-US" sz="2200" dirty="0" smtClean="0"/>
              <a:t>Clarifies that there is no limit on the amount of allowable mandatory employee tip pool contributions.</a:t>
            </a:r>
          </a:p>
          <a:p>
            <a:pPr lvl="1"/>
            <a:r>
              <a:rPr lang="en-US" sz="2200" dirty="0" smtClean="0"/>
              <a:t>Embodies in regulations WHD’s enforcement position since 1974 that tips are the property of employees and thus that regardless of tip credit, employers cannot retain employee tips.</a:t>
            </a:r>
          </a:p>
          <a:p>
            <a:pPr lvl="1"/>
            <a:r>
              <a:rPr lang="en-US" sz="2200" dirty="0" smtClean="0"/>
              <a:t>Imposes significant new record-keeping obligations in connection with tipped employees.</a:t>
            </a:r>
            <a:endParaRPr lang="en-US" sz="22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113</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Regulations</a:t>
            </a:r>
            <a:endParaRPr lang="en-US" dirty="0"/>
          </a:p>
        </p:txBody>
      </p:sp>
      <p:sp>
        <p:nvSpPr>
          <p:cNvPr id="7" name="Content Placeholder 6"/>
          <p:cNvSpPr>
            <a:spLocks noGrp="1"/>
          </p:cNvSpPr>
          <p:nvPr>
            <p:ph idx="1"/>
          </p:nvPr>
        </p:nvSpPr>
        <p:spPr>
          <a:xfrm>
            <a:off x="0" y="1524000"/>
            <a:ext cx="9144000" cy="4267200"/>
          </a:xfrm>
        </p:spPr>
        <p:txBody>
          <a:bodyPr/>
          <a:lstStyle/>
          <a:p>
            <a:r>
              <a:rPr lang="en-US" dirty="0" smtClean="0"/>
              <a:t>The Fall 2011 semi-annual Regulatory Agenda, published on January 20, 2012, lists several contemplated rulemakings for WHD:</a:t>
            </a:r>
          </a:p>
          <a:p>
            <a:pPr lvl="1"/>
            <a:r>
              <a:rPr lang="en-US" dirty="0" smtClean="0"/>
              <a:t>FLSA Child Labor Hazardous Occupations Order No. 7 (operation of power-driver hoisting apparatus) </a:t>
            </a:r>
            <a:r>
              <a:rPr lang="en-US" dirty="0" smtClean="0">
                <a:sym typeface="Wingdings" pitchFamily="2" charset="2"/>
              </a:rPr>
              <a:t> anticipates a request for information in February 2012 </a:t>
            </a:r>
            <a:r>
              <a:rPr lang="en-US" b="1" dirty="0" smtClean="0">
                <a:sym typeface="Wingdings" pitchFamily="2" charset="2"/>
              </a:rPr>
              <a:t>(not yet issued).</a:t>
            </a:r>
          </a:p>
          <a:p>
            <a:pPr lvl="1"/>
            <a:r>
              <a:rPr lang="en-US" dirty="0" smtClean="0">
                <a:sym typeface="Wingdings" pitchFamily="2" charset="2"/>
              </a:rPr>
              <a:t>FMLA  anticipates an NPRM in January 2012 </a:t>
            </a:r>
            <a:r>
              <a:rPr lang="en-US" b="1" dirty="0" smtClean="0">
                <a:sym typeface="Wingdings" pitchFamily="2" charset="2"/>
              </a:rPr>
              <a:t>(issued January 30, 2012, and comment period closed on April 30).</a:t>
            </a:r>
          </a:p>
          <a:p>
            <a:pPr lvl="1"/>
            <a:r>
              <a:rPr lang="en-US" dirty="0" smtClean="0">
                <a:sym typeface="Wingdings" pitchFamily="2" charset="2"/>
              </a:rPr>
              <a:t>FLSA Domestic Service exemption  NPRM published December 27, 2011 </a:t>
            </a:r>
            <a:r>
              <a:rPr lang="en-US" b="1" dirty="0" smtClean="0">
                <a:sym typeface="Wingdings" pitchFamily="2" charset="2"/>
              </a:rPr>
              <a:t>(comment period closed on March 21).</a:t>
            </a:r>
            <a:endParaRPr lang="en-US" b="1"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114</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Regulations</a:t>
            </a:r>
            <a:endParaRPr lang="en-US" dirty="0"/>
          </a:p>
        </p:txBody>
      </p:sp>
      <p:sp>
        <p:nvSpPr>
          <p:cNvPr id="7" name="Content Placeholder 6"/>
          <p:cNvSpPr>
            <a:spLocks noGrp="1"/>
          </p:cNvSpPr>
          <p:nvPr>
            <p:ph idx="1"/>
          </p:nvPr>
        </p:nvSpPr>
        <p:spPr>
          <a:xfrm>
            <a:off x="228600" y="1752600"/>
            <a:ext cx="8686800" cy="4267200"/>
          </a:xfrm>
        </p:spPr>
        <p:txBody>
          <a:bodyPr/>
          <a:lstStyle/>
          <a:p>
            <a:r>
              <a:rPr lang="en-US" dirty="0" smtClean="0"/>
              <a:t>Fall 2011 semi-annual Regulatory Agenda (cont’d):</a:t>
            </a:r>
          </a:p>
          <a:p>
            <a:pPr lvl="1"/>
            <a:r>
              <a:rPr lang="en-US" sz="2000" dirty="0" smtClean="0"/>
              <a:t>FLSA Child Labor regulations involving agricultural employment </a:t>
            </a:r>
            <a:r>
              <a:rPr lang="en-US" sz="2000" dirty="0" smtClean="0">
                <a:sym typeface="Wingdings" pitchFamily="2" charset="2"/>
              </a:rPr>
              <a:t> NPRM published on September 2, 2011; comment period closed on December 1, 2011; and final rule expected in August 2012 </a:t>
            </a:r>
            <a:r>
              <a:rPr lang="en-US" sz="2000" b="1" dirty="0" smtClean="0">
                <a:sym typeface="Wingdings" pitchFamily="2" charset="2"/>
              </a:rPr>
              <a:t>(NPRM withdrawn on April 26, 2012).</a:t>
            </a:r>
          </a:p>
          <a:p>
            <a:pPr lvl="1"/>
            <a:r>
              <a:rPr lang="en-US" sz="2000" dirty="0" smtClean="0">
                <a:sym typeface="Wingdings" pitchFamily="2" charset="2"/>
              </a:rPr>
              <a:t>FLSA Right to Know regulation  DOL has gone from anticipating an NPRM in April 2011 to now listing the status as “Next Action Undetermined” and providing no date at all.</a:t>
            </a:r>
          </a:p>
          <a:p>
            <a:pPr lvl="1"/>
            <a:r>
              <a:rPr lang="en-US" sz="2000" dirty="0" smtClean="0">
                <a:sym typeface="Wingdings" pitchFamily="2" charset="2"/>
              </a:rPr>
              <a:t>SCA Nondisplacement of Qualified Workers  final rule issued on August 29, 2011.</a:t>
            </a:r>
            <a:endParaRPr lang="en-US" sz="20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115</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Enforcement</a:t>
            </a:r>
            <a:endParaRPr lang="en-US" dirty="0"/>
          </a:p>
        </p:txBody>
      </p:sp>
      <p:sp>
        <p:nvSpPr>
          <p:cNvPr id="7" name="Content Placeholder 6"/>
          <p:cNvSpPr>
            <a:spLocks noGrp="1"/>
          </p:cNvSpPr>
          <p:nvPr>
            <p:ph idx="1"/>
          </p:nvPr>
        </p:nvSpPr>
        <p:spPr>
          <a:xfrm>
            <a:off x="0" y="1524000"/>
            <a:ext cx="9144000" cy="4267200"/>
          </a:xfrm>
        </p:spPr>
        <p:txBody>
          <a:bodyPr/>
          <a:lstStyle/>
          <a:p>
            <a:r>
              <a:rPr lang="en-US" dirty="0" smtClean="0"/>
              <a:t>First year of wage and hour enforcement under the Obama Administration: all about the American Recovery and Reinvestment Act (i.e., stimulus money and prevailing wages on government contracts).</a:t>
            </a:r>
          </a:p>
          <a:p>
            <a:r>
              <a:rPr lang="en-US" dirty="0" smtClean="0"/>
              <a:t>Since then: focus has been on looking more broadly at the notion of the employment relationship:</a:t>
            </a:r>
          </a:p>
          <a:p>
            <a:pPr lvl="1"/>
            <a:r>
              <a:rPr lang="en-US" dirty="0" smtClean="0"/>
              <a:t>Independent contractor versus employee classification.</a:t>
            </a:r>
          </a:p>
          <a:p>
            <a:pPr lvl="1"/>
            <a:r>
              <a:rPr lang="en-US" dirty="0" smtClean="0"/>
              <a:t>“Fissured” industries: sub-contracting, third-party management, franchising, and independent contracting.</a:t>
            </a: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116</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Enforcement</a:t>
            </a:r>
            <a:endParaRPr lang="en-US" dirty="0"/>
          </a:p>
        </p:txBody>
      </p:sp>
      <p:sp>
        <p:nvSpPr>
          <p:cNvPr id="7" name="Content Placeholder 6"/>
          <p:cNvSpPr>
            <a:spLocks noGrp="1"/>
          </p:cNvSpPr>
          <p:nvPr>
            <p:ph idx="1"/>
          </p:nvPr>
        </p:nvSpPr>
        <p:spPr>
          <a:xfrm>
            <a:off x="457200" y="1828801"/>
            <a:ext cx="8229600" cy="685799"/>
          </a:xfrm>
        </p:spPr>
        <p:txBody>
          <a:bodyPr numCol="1"/>
          <a:lstStyle/>
          <a:p>
            <a:r>
              <a:rPr lang="en-US" dirty="0" smtClean="0"/>
              <a:t>Main targets of current enforcement efforts:</a:t>
            </a:r>
          </a:p>
        </p:txBody>
      </p:sp>
      <p:sp>
        <p:nvSpPr>
          <p:cNvPr id="8" name="Rectangle 7"/>
          <p:cNvSpPr/>
          <p:nvPr/>
        </p:nvSpPr>
        <p:spPr>
          <a:xfrm>
            <a:off x="457200" y="2590800"/>
            <a:ext cx="8229600" cy="3029034"/>
          </a:xfrm>
          <a:prstGeom prst="rect">
            <a:avLst/>
          </a:prstGeom>
        </p:spPr>
        <p:txBody>
          <a:bodyPr wrap="square" numCol="2">
            <a:spAutoFit/>
          </a:bodyPr>
          <a:lstStyle/>
          <a:p>
            <a:pPr marL="740664"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Construction;</a:t>
            </a:r>
          </a:p>
          <a:p>
            <a:pPr marL="740664"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Janitorial (FY2013 national initiative);</a:t>
            </a:r>
          </a:p>
          <a:p>
            <a:pPr marL="740664"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Home health care;</a:t>
            </a:r>
          </a:p>
          <a:p>
            <a:pPr marL="740664"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Child care;</a:t>
            </a:r>
          </a:p>
          <a:p>
            <a:pPr marL="740664"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Transportation and warehousing;</a:t>
            </a:r>
          </a:p>
          <a:p>
            <a:pPr marL="740664"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Meat and poultry processing;</a:t>
            </a:r>
          </a:p>
          <a:p>
            <a:pPr marL="740664" lvl="1"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Hotel / motel (FY2012  national initiative);</a:t>
            </a:r>
          </a:p>
          <a:p>
            <a:pPr marL="740664" lvl="1"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Restaurants;</a:t>
            </a:r>
          </a:p>
          <a:p>
            <a:pPr marL="740664" lvl="1"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Personnel services;</a:t>
            </a:r>
          </a:p>
          <a:p>
            <a:pPr marL="740664" lvl="1"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Agriculture;</a:t>
            </a:r>
          </a:p>
          <a:p>
            <a:pPr marL="740664" lvl="1" indent="-283464">
              <a:spcBef>
                <a:spcPts val="480"/>
              </a:spcBef>
              <a:spcAft>
                <a:spcPts val="600"/>
              </a:spcAft>
              <a:buFont typeface="Courier New" pitchFamily="49" charset="0"/>
              <a:buChar char="o"/>
            </a:pPr>
            <a:r>
              <a:rPr lang="en-US" sz="2000" dirty="0" smtClean="0">
                <a:solidFill>
                  <a:schemeClr val="bg2">
                    <a:lumMod val="10000"/>
                  </a:schemeClr>
                </a:solidFill>
                <a:latin typeface="+mn-lt"/>
              </a:rPr>
              <a:t>Car washes.</a:t>
            </a:r>
          </a:p>
        </p:txBody>
      </p:sp>
      <p:sp>
        <p:nvSpPr>
          <p:cNvPr id="9" name="Slide Number Placeholder 8"/>
          <p:cNvSpPr>
            <a:spLocks noGrp="1"/>
          </p:cNvSpPr>
          <p:nvPr>
            <p:ph type="sldNum" sz="quarter" idx="11"/>
          </p:nvPr>
        </p:nvSpPr>
        <p:spPr/>
        <p:txBody>
          <a:bodyPr/>
          <a:lstStyle/>
          <a:p>
            <a:pPr>
              <a:defRPr/>
            </a:pPr>
            <a:fld id="{A12A4940-900F-41F5-8B66-70DF9C01D545}" type="slidenum">
              <a:rPr lang="en-US" smtClean="0"/>
              <a:pPr>
                <a:defRPr/>
              </a:pPr>
              <a:t>117</a:t>
            </a:fld>
            <a:endParaRPr lang="en-US" dirty="0"/>
          </a:p>
        </p:txBody>
      </p:sp>
      <p:sp>
        <p:nvSpPr>
          <p:cNvPr id="10"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Trends in Investigations</a:t>
            </a:r>
            <a:endParaRPr lang="en-US" dirty="0"/>
          </a:p>
        </p:txBody>
      </p:sp>
      <p:sp>
        <p:nvSpPr>
          <p:cNvPr id="7" name="Content Placeholder 6"/>
          <p:cNvSpPr>
            <a:spLocks noGrp="1"/>
          </p:cNvSpPr>
          <p:nvPr>
            <p:ph idx="1"/>
          </p:nvPr>
        </p:nvSpPr>
        <p:spPr>
          <a:xfrm>
            <a:off x="152400" y="1752600"/>
            <a:ext cx="8991600" cy="4267200"/>
          </a:xfrm>
        </p:spPr>
        <p:txBody>
          <a:bodyPr/>
          <a:lstStyle/>
          <a:p>
            <a:r>
              <a:rPr lang="en-US" dirty="0" smtClean="0"/>
              <a:t>“</a:t>
            </a:r>
            <a:r>
              <a:rPr lang="en-US" sz="2400" dirty="0" smtClean="0"/>
              <a:t>Liquidated damages are the new normal.”</a:t>
            </a:r>
          </a:p>
          <a:p>
            <a:r>
              <a:rPr lang="en-US" sz="2400" dirty="0" smtClean="0"/>
              <a:t>Expansion of donning / doffing beyond poultry and meatpacking industries.</a:t>
            </a:r>
          </a:p>
          <a:p>
            <a:r>
              <a:rPr lang="en-US" sz="2400" dirty="0" smtClean="0"/>
              <a:t>Heavy focus on pre-shift and post-shift activities such as computer boot-up and power-down, shift exchanges, and safety meetings.</a:t>
            </a:r>
          </a:p>
          <a:p>
            <a:r>
              <a:rPr lang="en-US" sz="2400" dirty="0" smtClean="0"/>
              <a:t>WHD is instructing investigators to impose CMPs in first investigations if criteria for willful violation can be established, as well as in virtually all “repeat” violation scenarios.</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118</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Trends in Investigations</a:t>
            </a:r>
            <a:endParaRPr lang="en-US" dirty="0"/>
          </a:p>
        </p:txBody>
      </p:sp>
      <p:sp>
        <p:nvSpPr>
          <p:cNvPr id="7" name="Content Placeholder 6"/>
          <p:cNvSpPr>
            <a:spLocks noGrp="1"/>
          </p:cNvSpPr>
          <p:nvPr>
            <p:ph idx="1"/>
          </p:nvPr>
        </p:nvSpPr>
        <p:spPr>
          <a:xfrm>
            <a:off x="0" y="1600200"/>
            <a:ext cx="9144000" cy="4267200"/>
          </a:xfrm>
        </p:spPr>
        <p:txBody>
          <a:bodyPr/>
          <a:lstStyle/>
          <a:p>
            <a:r>
              <a:rPr lang="en-US" sz="2400" dirty="0" smtClean="0"/>
              <a:t>Investigators are insisting on retroactive tolling agreements.</a:t>
            </a:r>
          </a:p>
          <a:p>
            <a:pPr lvl="1"/>
            <a:r>
              <a:rPr lang="en-US" dirty="0" smtClean="0"/>
              <a:t>Be very careful about the tolling language.</a:t>
            </a:r>
          </a:p>
          <a:p>
            <a:pPr lvl="1"/>
            <a:r>
              <a:rPr lang="en-US" dirty="0" smtClean="0"/>
              <a:t>SOL has been unwilling to negotiate a single word in the tolling agreements.</a:t>
            </a:r>
          </a:p>
          <a:p>
            <a:r>
              <a:rPr lang="en-US" sz="2400" dirty="0" smtClean="0"/>
              <a:t>Much more aggressive use of the MODO procedure to press for company-wide self-audits, even for non-systemic violations.  DOL now wants remedies and relief on an enterprise-wide basis whenever possible.  Investigations are increasingly non establishment-focused.</a:t>
            </a:r>
            <a:endParaRPr lang="en-US" sz="24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119</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1066800"/>
            <a:ext cx="7346950" cy="889000"/>
          </a:xfrm>
        </p:spPr>
        <p:txBody>
          <a:bodyPr/>
          <a:lstStyle/>
          <a:p>
            <a:pPr algn="ctr" eaLnBrk="1" hangingPunct="1"/>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Social Networking and Discipline</a:t>
            </a:r>
            <a:endParaRPr lang="en-US" b="1"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265238"/>
            <a:ext cx="6813550" cy="4906962"/>
          </a:xfrm>
        </p:spPr>
        <p:txBody>
          <a:bodyPr rtlCol="0">
            <a:normAutofit lnSpcReduction="10000"/>
          </a:bodyPr>
          <a:lstStyle/>
          <a:p>
            <a:pPr marL="533400" indent="-533400" eaLnBrk="1" fontAlgn="auto" hangingPunct="1">
              <a:spcBef>
                <a:spcPct val="50000"/>
              </a:spcBef>
              <a:spcAft>
                <a:spcPts val="0"/>
              </a:spcAft>
              <a:buClr>
                <a:schemeClr val="tx1"/>
              </a:buClr>
              <a:buFont typeface="Arial" pitchFamily="34" charset="0"/>
              <a:buChar char="•"/>
              <a:defRPr/>
            </a:pPr>
            <a:endParaRPr lang="en-US" dirty="0" smtClean="0"/>
          </a:p>
          <a:p>
            <a:pPr marL="533400" indent="-533400" eaLnBrk="1" fontAlgn="auto" hangingPunct="1">
              <a:spcBef>
                <a:spcPct val="50000"/>
              </a:spcBef>
              <a:spcAft>
                <a:spcPts val="0"/>
              </a:spcAft>
              <a:buClr>
                <a:schemeClr val="tx1"/>
              </a:buClr>
              <a:buFont typeface="Arial" pitchFamily="34" charset="0"/>
              <a:buChar char="•"/>
              <a:defRPr/>
            </a:pPr>
            <a:r>
              <a:rPr lang="en-US" sz="2400" dirty="0" smtClean="0"/>
              <a:t>National </a:t>
            </a:r>
            <a:r>
              <a:rPr lang="en-US" sz="2400" dirty="0"/>
              <a:t>Labor Relations </a:t>
            </a:r>
            <a:r>
              <a:rPr lang="en-US" sz="2400" dirty="0" smtClean="0"/>
              <a:t>Act- Section 7 of the NLRA guarantees employees the right to “self-organization to form, join, or assist labor organizations, to bargain collectively through representatives of their own choosing, and to engage in other concerted activities for purpose of collective bargaining or other mutual aid or protection.”</a:t>
            </a:r>
          </a:p>
          <a:p>
            <a:pPr marL="533400" indent="-533400" eaLnBrk="1" fontAlgn="auto" hangingPunct="1">
              <a:spcBef>
                <a:spcPct val="50000"/>
              </a:spcBef>
              <a:spcAft>
                <a:spcPts val="0"/>
              </a:spcAft>
              <a:buClr>
                <a:schemeClr val="tx1"/>
              </a:buClr>
              <a:buFont typeface="Arial" pitchFamily="34" charset="0"/>
              <a:buChar char="•"/>
              <a:defRPr/>
            </a:pPr>
            <a:r>
              <a:rPr lang="en-US" sz="2400" dirty="0" smtClean="0"/>
              <a:t>Applies to both union and </a:t>
            </a:r>
            <a:r>
              <a:rPr lang="en-US" sz="2400" u="sng" dirty="0" smtClean="0"/>
              <a:t>non-union employees</a:t>
            </a:r>
            <a:endParaRPr lang="en-US" sz="2400" dirty="0" smtClean="0"/>
          </a:p>
          <a:p>
            <a:pPr marL="533400" indent="-533400" eaLnBrk="1" fontAlgn="auto" hangingPunct="1">
              <a:spcBef>
                <a:spcPct val="50000"/>
              </a:spcBef>
              <a:spcAft>
                <a:spcPts val="0"/>
              </a:spcAft>
              <a:buClr>
                <a:schemeClr val="tx1"/>
              </a:buClr>
              <a:buFont typeface="Arial" pitchFamily="34" charset="0"/>
              <a:buChar char="•"/>
              <a:defRPr/>
            </a:pPr>
            <a:endParaRPr lang="en-US" sz="2400" dirty="0" smtClean="0"/>
          </a:p>
          <a:p>
            <a:pPr marL="1028700" lvl="1" indent="-382588" eaLnBrk="1" fontAlgn="auto" hangingPunct="1">
              <a:spcBef>
                <a:spcPct val="50000"/>
              </a:spcBef>
              <a:spcAft>
                <a:spcPts val="0"/>
              </a:spcAft>
              <a:buFont typeface="Courier New" pitchFamily="49" charset="0"/>
              <a:buChar char="o"/>
              <a:defRPr/>
            </a:pPr>
            <a:endParaRPr lang="en-US" sz="2400" u="sng" dirty="0"/>
          </a:p>
          <a:p>
            <a:pPr eaLnBrk="1" fontAlgn="auto" hangingPunct="1">
              <a:spcAft>
                <a:spcPts val="0"/>
              </a:spcAft>
              <a:buFont typeface="Arial" pitchFamily="34" charset="0"/>
              <a:buChar char="•"/>
              <a:defRPr/>
            </a:pPr>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12</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Legislation</a:t>
            </a:r>
            <a:endParaRPr lang="en-US" dirty="0"/>
          </a:p>
        </p:txBody>
      </p:sp>
      <p:sp>
        <p:nvSpPr>
          <p:cNvPr id="7" name="Content Placeholder 6"/>
          <p:cNvSpPr>
            <a:spLocks noGrp="1"/>
          </p:cNvSpPr>
          <p:nvPr>
            <p:ph idx="1"/>
          </p:nvPr>
        </p:nvSpPr>
        <p:spPr>
          <a:xfrm>
            <a:off x="457200" y="1600200"/>
            <a:ext cx="8229600" cy="4267200"/>
          </a:xfrm>
        </p:spPr>
        <p:txBody>
          <a:bodyPr/>
          <a:lstStyle/>
          <a:p>
            <a:r>
              <a:rPr lang="en-US" sz="2400" dirty="0" smtClean="0"/>
              <a:t>Patient Protection and Affordable Care Act, signed on March 23, 2010, creates FLSA section 7(r)(1) requiring reasonable unpaid breaks for mothers to express breast milk for infants up to one year old.</a:t>
            </a:r>
          </a:p>
          <a:p>
            <a:r>
              <a:rPr lang="en-US" sz="2400" dirty="0" smtClean="0"/>
              <a:t>Employee Misclassification Prevention Act, reintroduced October 13, 2011:</a:t>
            </a:r>
          </a:p>
          <a:p>
            <a:pPr lvl="1"/>
            <a:r>
              <a:rPr lang="en-US" dirty="0" smtClean="0"/>
              <a:t>Requires records reflecting accurate classification of employees versus independent contractors.</a:t>
            </a:r>
          </a:p>
          <a:p>
            <a:pPr lvl="1"/>
            <a:r>
              <a:rPr lang="en-US" dirty="0" smtClean="0"/>
              <a:t>Double liquidated damages.</a:t>
            </a:r>
          </a:p>
          <a:p>
            <a:pPr lvl="1"/>
            <a:r>
              <a:rPr lang="en-US" dirty="0" smtClean="0"/>
              <a:t>Penalties of up to $5,000 per employee.</a:t>
            </a:r>
          </a:p>
          <a:p>
            <a:pPr lvl="1"/>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120</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7696200" cy="1371600"/>
          </a:xfrm>
        </p:spPr>
        <p:txBody>
          <a:bodyPr/>
          <a:lstStyle/>
          <a:p>
            <a:pPr algn="ctr" eaLnBrk="1" fontAlgn="auto" hangingPunct="1">
              <a:spcAft>
                <a:spcPts val="0"/>
              </a:spcAft>
              <a:defRPr/>
            </a:pPr>
            <a:r>
              <a:rPr lang="en-US" dirty="0" smtClean="0">
                <a:solidFill>
                  <a:schemeClr val="bg1"/>
                </a:solidFill>
                <a:latin typeface="Perpetua"/>
              </a:rPr>
              <a:t>Compensable Working Time</a:t>
            </a:r>
          </a:p>
        </p:txBody>
      </p:sp>
      <p:sp>
        <p:nvSpPr>
          <p:cNvPr id="16387" name="Rectangle 3"/>
          <p:cNvSpPr>
            <a:spLocks noGrp="1" noChangeArrowheads="1"/>
          </p:cNvSpPr>
          <p:nvPr>
            <p:ph idx="1"/>
          </p:nvPr>
        </p:nvSpPr>
        <p:spPr>
          <a:xfrm>
            <a:off x="914400" y="1676400"/>
            <a:ext cx="7696200" cy="3962400"/>
          </a:xfrm>
        </p:spPr>
        <p:txBody>
          <a:bodyPr/>
          <a:lstStyle/>
          <a:p>
            <a:pPr marL="609600" indent="-609600" eaLnBrk="1" hangingPunct="1">
              <a:lnSpc>
                <a:spcPct val="90000"/>
              </a:lnSpc>
              <a:buSzPct val="100000"/>
              <a:buNone/>
            </a:pPr>
            <a:r>
              <a:rPr lang="en-US" b="1" dirty="0" smtClean="0"/>
              <a:t>Includes:</a:t>
            </a:r>
          </a:p>
          <a:p>
            <a:pPr marL="609600" indent="-609600" eaLnBrk="1" hangingPunct="1">
              <a:lnSpc>
                <a:spcPct val="90000"/>
              </a:lnSpc>
              <a:buFontTx/>
              <a:buNone/>
            </a:pPr>
            <a:endParaRPr lang="en-US" sz="2400" dirty="0" smtClean="0"/>
          </a:p>
          <a:p>
            <a:pPr marL="928688" lvl="1" indent="-609600" eaLnBrk="1" hangingPunct="1">
              <a:lnSpc>
                <a:spcPct val="90000"/>
              </a:lnSpc>
              <a:spcBef>
                <a:spcPts val="475"/>
              </a:spcBef>
              <a:buFontTx/>
              <a:buAutoNum type="arabicPeriod"/>
            </a:pPr>
            <a:r>
              <a:rPr lang="en-US" dirty="0" smtClean="0"/>
              <a:t>Time spent in primary work activities;</a:t>
            </a:r>
          </a:p>
          <a:p>
            <a:pPr marL="928688" lvl="1" indent="-609600" eaLnBrk="1" hangingPunct="1">
              <a:lnSpc>
                <a:spcPct val="90000"/>
              </a:lnSpc>
              <a:spcBef>
                <a:spcPts val="475"/>
              </a:spcBef>
              <a:buFontTx/>
              <a:buAutoNum type="arabicPeriod"/>
            </a:pPr>
            <a:r>
              <a:rPr lang="en-US" dirty="0" smtClean="0"/>
              <a:t>Idle or stand-by time controlled or requested by employer;</a:t>
            </a:r>
          </a:p>
          <a:p>
            <a:pPr marL="928688" lvl="1" indent="-609600" algn="just" eaLnBrk="1" hangingPunct="1">
              <a:lnSpc>
                <a:spcPct val="90000"/>
              </a:lnSpc>
              <a:buFontTx/>
              <a:buAutoNum type="arabicPeriod"/>
            </a:pPr>
            <a:r>
              <a:rPr lang="en-US" dirty="0" smtClean="0"/>
              <a:t>Time spent by an employee outside normal hours “suffered or permitted” by employer that benefits the employer.</a:t>
            </a:r>
          </a:p>
          <a:p>
            <a:pPr marL="928688" lvl="1" indent="-609600" algn="just" eaLnBrk="1" hangingPunct="1">
              <a:lnSpc>
                <a:spcPct val="90000"/>
              </a:lnSpc>
              <a:buFontTx/>
              <a:buAutoNum type="arabicPeriod"/>
            </a:pPr>
            <a:r>
              <a:rPr lang="en-US" dirty="0" smtClean="0"/>
              <a:t>Work we know or have reason to know was performed is work “suffered or permitted.”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121</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8153400" cy="1219200"/>
          </a:xfrm>
        </p:spPr>
        <p:txBody>
          <a:bodyPr>
            <a:normAutofit fontScale="90000"/>
          </a:bodyPr>
          <a:lstStyle/>
          <a:p>
            <a:pPr algn="ctr" eaLnBrk="1" fontAlgn="auto" hangingPunct="1">
              <a:spcAft>
                <a:spcPts val="0"/>
              </a:spcAft>
              <a:defRPr/>
            </a:pPr>
            <a:r>
              <a:rPr lang="en-US" sz="4800" dirty="0" smtClean="0">
                <a:solidFill>
                  <a:schemeClr val="bg1"/>
                </a:solidFill>
                <a:latin typeface="Perpetua"/>
              </a:rPr>
              <a:t>Compensable Working Time</a:t>
            </a:r>
          </a:p>
        </p:txBody>
      </p:sp>
      <p:sp>
        <p:nvSpPr>
          <p:cNvPr id="168963" name="Rectangle 3"/>
          <p:cNvSpPr>
            <a:spLocks noGrp="1" noChangeArrowheads="1"/>
          </p:cNvSpPr>
          <p:nvPr>
            <p:ph idx="1"/>
          </p:nvPr>
        </p:nvSpPr>
        <p:spPr>
          <a:xfrm>
            <a:off x="381000" y="1600200"/>
            <a:ext cx="7924800" cy="4724400"/>
          </a:xfrm>
        </p:spPr>
        <p:txBody>
          <a:bodyPr rtlCol="0">
            <a:normAutofit/>
          </a:bodyPr>
          <a:lstStyle/>
          <a:p>
            <a:pPr marL="609600" indent="-609600" eaLnBrk="1" fontAlgn="auto" hangingPunct="1">
              <a:lnSpc>
                <a:spcPct val="90000"/>
              </a:lnSpc>
              <a:spcAft>
                <a:spcPts val="0"/>
              </a:spcAft>
              <a:buClr>
                <a:schemeClr val="tx1">
                  <a:shade val="95000"/>
                </a:schemeClr>
              </a:buClr>
              <a:buSzPct val="100000"/>
              <a:buNone/>
              <a:defRPr/>
            </a:pPr>
            <a:r>
              <a:rPr lang="en-US" sz="3000" b="1" dirty="0" smtClean="0"/>
              <a:t>Unauthorized Working Time</a:t>
            </a:r>
          </a:p>
          <a:p>
            <a:pPr marL="609600" indent="-609600" eaLnBrk="1" fontAlgn="auto" hangingPunct="1">
              <a:lnSpc>
                <a:spcPct val="90000"/>
              </a:lnSpc>
              <a:spcAft>
                <a:spcPts val="0"/>
              </a:spcAft>
              <a:buClr>
                <a:schemeClr val="tx1">
                  <a:shade val="95000"/>
                </a:schemeClr>
              </a:buClr>
              <a:buFontTx/>
              <a:buNone/>
              <a:defRPr/>
            </a:pPr>
            <a:endParaRPr lang="en-US" sz="2400" dirty="0" smtClean="0">
              <a:solidFill>
                <a:schemeClr val="accent2">
                  <a:lumMod val="75000"/>
                </a:schemeClr>
              </a:solidFill>
            </a:endParaRPr>
          </a:p>
          <a:p>
            <a:pPr marL="990600" lvl="1" indent="-533400" algn="just" eaLnBrk="1" fontAlgn="auto" hangingPunct="1">
              <a:lnSpc>
                <a:spcPct val="90000"/>
              </a:lnSpc>
              <a:spcAft>
                <a:spcPts val="0"/>
              </a:spcAft>
              <a:buFontTx/>
              <a:buAutoNum type="arabicPeriod"/>
              <a:defRPr/>
            </a:pPr>
            <a:r>
              <a:rPr lang="en-US" dirty="0" smtClean="0"/>
              <a:t>Employers must compensate employees for unauthorized work when an employer “suffers or permits” employee to work;</a:t>
            </a:r>
          </a:p>
          <a:p>
            <a:pPr marL="990600" lvl="1" indent="-533400" algn="just" eaLnBrk="1" fontAlgn="auto" hangingPunct="1">
              <a:lnSpc>
                <a:spcPct val="90000"/>
              </a:lnSpc>
              <a:spcAft>
                <a:spcPts val="0"/>
              </a:spcAft>
              <a:buFontTx/>
              <a:buAutoNum type="arabicPeriod"/>
              <a:defRPr/>
            </a:pPr>
            <a:r>
              <a:rPr lang="en-US" dirty="0" smtClean="0"/>
              <a:t>An employer suffers or permits an employee to work where the employer knew or had reason to believe the employee was performing work;</a:t>
            </a:r>
          </a:p>
          <a:p>
            <a:pPr marL="990600" lvl="1" indent="-533400" algn="just" eaLnBrk="1" fontAlgn="auto" hangingPunct="1">
              <a:lnSpc>
                <a:spcPct val="90000"/>
              </a:lnSpc>
              <a:spcAft>
                <a:spcPts val="0"/>
              </a:spcAft>
              <a:buFontTx/>
              <a:buAutoNum type="arabicPeriod"/>
              <a:defRPr/>
            </a:pPr>
            <a:r>
              <a:rPr lang="en-US" dirty="0" smtClean="0"/>
              <a:t>Employers are free to discipline employees for unauthorized work. </a:t>
            </a:r>
          </a:p>
        </p:txBody>
      </p:sp>
      <p:pic>
        <p:nvPicPr>
          <p:cNvPr id="7170" name="Picture 2" descr="C:\Program Files\Microsoft Office\MEDIA\CAGCAT10\j0234131.wmf"/>
          <p:cNvPicPr>
            <a:picLocks noChangeAspect="1" noChangeArrowheads="1"/>
          </p:cNvPicPr>
          <p:nvPr/>
        </p:nvPicPr>
        <p:blipFill>
          <a:blip r:embed="rId3" cstate="print"/>
          <a:srcRect/>
          <a:stretch>
            <a:fillRect/>
          </a:stretch>
        </p:blipFill>
        <p:spPr bwMode="auto">
          <a:xfrm>
            <a:off x="7922863" y="1524000"/>
            <a:ext cx="1221137" cy="9906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122</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76200"/>
            <a:ext cx="8305800" cy="1219200"/>
          </a:xfrm>
        </p:spPr>
        <p:txBody>
          <a:bodyPr>
            <a:noAutofit/>
          </a:bodyPr>
          <a:lstStyle/>
          <a:p>
            <a:pPr algn="ctr" eaLnBrk="1" fontAlgn="auto" hangingPunct="1">
              <a:spcAft>
                <a:spcPts val="0"/>
              </a:spcAft>
              <a:defRPr/>
            </a:pPr>
            <a:r>
              <a:rPr lang="en-US" dirty="0" smtClean="0">
                <a:solidFill>
                  <a:schemeClr val="bg1"/>
                </a:solidFill>
                <a:latin typeface="Perpetua"/>
              </a:rPr>
              <a:t>Compensable Working Time</a:t>
            </a:r>
          </a:p>
        </p:txBody>
      </p:sp>
      <p:sp>
        <p:nvSpPr>
          <p:cNvPr id="78851" name="Rectangle 3"/>
          <p:cNvSpPr>
            <a:spLocks noGrp="1" noChangeArrowheads="1"/>
          </p:cNvSpPr>
          <p:nvPr>
            <p:ph idx="1"/>
          </p:nvPr>
        </p:nvSpPr>
        <p:spPr>
          <a:xfrm>
            <a:off x="1066800" y="1447800"/>
            <a:ext cx="7086600" cy="4343400"/>
          </a:xfrm>
        </p:spPr>
        <p:txBody>
          <a:bodyPr>
            <a:normAutofit/>
          </a:bodyPr>
          <a:lstStyle/>
          <a:p>
            <a:pPr marL="609600" indent="-609600" eaLnBrk="1" fontAlgn="auto" hangingPunct="1">
              <a:spcAft>
                <a:spcPts val="0"/>
              </a:spcAft>
              <a:buClr>
                <a:schemeClr val="tx1">
                  <a:shade val="95000"/>
                </a:schemeClr>
              </a:buClr>
              <a:buSzPct val="100000"/>
              <a:buNone/>
              <a:defRPr/>
            </a:pPr>
            <a:endParaRPr lang="en-US" b="1" dirty="0" smtClean="0">
              <a:latin typeface="Perpetua"/>
            </a:endParaRPr>
          </a:p>
          <a:p>
            <a:pPr marL="609600" indent="-609600" eaLnBrk="1" fontAlgn="auto" hangingPunct="1">
              <a:spcAft>
                <a:spcPts val="0"/>
              </a:spcAft>
              <a:buClr>
                <a:schemeClr val="tx1">
                  <a:shade val="95000"/>
                </a:schemeClr>
              </a:buClr>
              <a:buSzPct val="100000"/>
              <a:buNone/>
              <a:defRPr/>
            </a:pPr>
            <a:r>
              <a:rPr lang="en-US" b="1" dirty="0" smtClean="0"/>
              <a:t>Rest Periods and Diet Coke Breaks</a:t>
            </a:r>
          </a:p>
          <a:p>
            <a:pPr marL="609600" indent="-609600" eaLnBrk="1" fontAlgn="auto" hangingPunct="1">
              <a:spcAft>
                <a:spcPts val="0"/>
              </a:spcAft>
              <a:buClr>
                <a:schemeClr val="tx1">
                  <a:shade val="95000"/>
                </a:schemeClr>
              </a:buClr>
              <a:buFontTx/>
              <a:buNone/>
              <a:defRPr/>
            </a:pPr>
            <a:endParaRPr lang="en-US" sz="2400" dirty="0" smtClean="0"/>
          </a:p>
          <a:p>
            <a:pPr marL="990600" lvl="1" indent="-533400" algn="just" eaLnBrk="1" fontAlgn="auto" hangingPunct="1">
              <a:spcAft>
                <a:spcPts val="0"/>
              </a:spcAft>
              <a:buFontTx/>
              <a:buAutoNum type="arabicPeriod"/>
              <a:defRPr/>
            </a:pPr>
            <a:r>
              <a:rPr lang="en-US" dirty="0" smtClean="0"/>
              <a:t>Rest periods/coffee breaks up to 20 minutes are </a:t>
            </a:r>
            <a:r>
              <a:rPr lang="en-US" i="1" dirty="0" smtClean="0"/>
              <a:t>compensable working time</a:t>
            </a:r>
            <a:r>
              <a:rPr lang="en-US" dirty="0" smtClean="0"/>
              <a:t>.</a:t>
            </a:r>
            <a:endParaRPr lang="en-US" sz="2400" dirty="0" smtClean="0"/>
          </a:p>
          <a:p>
            <a:pPr marL="990600" lvl="1" indent="-533400" algn="just" eaLnBrk="1" fontAlgn="auto" hangingPunct="1">
              <a:spcAft>
                <a:spcPts val="0"/>
              </a:spcAft>
              <a:buFont typeface="Calibri" pitchFamily="34" charset="0"/>
              <a:buAutoNum type="arabicPeriod" startAt="2"/>
              <a:defRPr/>
            </a:pPr>
            <a:r>
              <a:rPr lang="en-US" dirty="0" smtClean="0"/>
              <a:t>Employers are not required by federal law to provide rest periods or coffee breaks, but</a:t>
            </a:r>
          </a:p>
          <a:p>
            <a:pPr marL="1390650" lvl="2" indent="-533400" algn="just" eaLnBrk="1" fontAlgn="auto" hangingPunct="1">
              <a:spcAft>
                <a:spcPts val="0"/>
              </a:spcAft>
              <a:buNone/>
              <a:defRPr/>
            </a:pPr>
            <a:r>
              <a:rPr lang="en-US" dirty="0" smtClean="0"/>
              <a:t>		</a:t>
            </a:r>
          </a:p>
          <a:p>
            <a:pPr marL="990600" lvl="1" indent="-533400" eaLnBrk="1" fontAlgn="auto" hangingPunct="1">
              <a:spcAft>
                <a:spcPts val="0"/>
              </a:spcAft>
              <a:buFontTx/>
              <a:buAutoNum type="arabicPeriod" startAt="2"/>
              <a:defRPr/>
            </a:pPr>
            <a:endParaRPr lang="en-US" sz="2000" dirty="0" smtClean="0">
              <a:latin typeface="Perpetua"/>
            </a:endParaRPr>
          </a:p>
          <a:p>
            <a:pPr marL="990600" lvl="1" indent="-533400" eaLnBrk="1" fontAlgn="auto" hangingPunct="1">
              <a:spcAft>
                <a:spcPts val="0"/>
              </a:spcAft>
              <a:buFontTx/>
              <a:buAutoNum type="arabicPeriod" startAt="2"/>
              <a:defRPr/>
            </a:pPr>
            <a:endParaRPr lang="en-US" sz="2000" dirty="0" smtClean="0">
              <a:solidFill>
                <a:schemeClr val="accent2">
                  <a:lumMod val="75000"/>
                </a:schemeClr>
              </a:solidFill>
              <a:latin typeface="Perpetua"/>
            </a:endParaRPr>
          </a:p>
        </p:txBody>
      </p:sp>
      <p:pic>
        <p:nvPicPr>
          <p:cNvPr id="11267" name="Picture 3" descr="C:\Documents and Settings\Wrightt\Local Settings\Temporary Internet Files\Content.IE5\WLUV8TY7\MC900433885[1].png"/>
          <p:cNvPicPr>
            <a:picLocks noChangeAspect="1" noChangeArrowheads="1"/>
          </p:cNvPicPr>
          <p:nvPr/>
        </p:nvPicPr>
        <p:blipFill>
          <a:blip r:embed="rId3" cstate="print"/>
          <a:srcRect/>
          <a:stretch>
            <a:fillRect/>
          </a:stretch>
        </p:blipFill>
        <p:spPr bwMode="auto">
          <a:xfrm>
            <a:off x="239713" y="4191000"/>
            <a:ext cx="1828800" cy="18288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123</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76200"/>
            <a:ext cx="8077200" cy="1066800"/>
          </a:xfrm>
        </p:spPr>
        <p:txBody>
          <a:bodyPr>
            <a:normAutofit fontScale="90000"/>
          </a:bodyPr>
          <a:lstStyle/>
          <a:p>
            <a:pPr algn="ctr" eaLnBrk="1" fontAlgn="auto" hangingPunct="1">
              <a:spcAft>
                <a:spcPts val="0"/>
              </a:spcAft>
              <a:defRPr/>
            </a:pPr>
            <a:r>
              <a:rPr lang="en-US" sz="4800" dirty="0" smtClean="0">
                <a:solidFill>
                  <a:schemeClr val="bg1"/>
                </a:solidFill>
                <a:latin typeface="Perpetua"/>
              </a:rPr>
              <a:t>Compensable Working Time</a:t>
            </a:r>
          </a:p>
        </p:txBody>
      </p:sp>
      <p:sp>
        <p:nvSpPr>
          <p:cNvPr id="18435" name="Rectangle 3"/>
          <p:cNvSpPr>
            <a:spLocks noGrp="1" noChangeArrowheads="1"/>
          </p:cNvSpPr>
          <p:nvPr>
            <p:ph idx="1"/>
          </p:nvPr>
        </p:nvSpPr>
        <p:spPr>
          <a:xfrm>
            <a:off x="228600" y="1676400"/>
            <a:ext cx="8305800" cy="4419600"/>
          </a:xfrm>
        </p:spPr>
        <p:txBody>
          <a:bodyPr/>
          <a:lstStyle/>
          <a:p>
            <a:pPr marL="609600" indent="-609600" eaLnBrk="1" hangingPunct="1">
              <a:buSzPct val="100000"/>
              <a:buNone/>
            </a:pPr>
            <a:r>
              <a:rPr lang="en-US" sz="2400" b="1" dirty="0" smtClean="0"/>
              <a:t>Meal Periods</a:t>
            </a:r>
          </a:p>
          <a:p>
            <a:pPr marL="990600" lvl="1" indent="-533400" eaLnBrk="1" hangingPunct="1">
              <a:buFontTx/>
              <a:buAutoNum type="arabicPeriod"/>
            </a:pPr>
            <a:r>
              <a:rPr lang="en-US" sz="2400" dirty="0" smtClean="0"/>
              <a:t>Meal periods are considered non-working time only if:</a:t>
            </a:r>
          </a:p>
          <a:p>
            <a:pPr marL="1752600" lvl="3" indent="-381000" eaLnBrk="1" hangingPunct="1">
              <a:buFontTx/>
              <a:buAutoNum type="alphaLcPeriod"/>
            </a:pPr>
            <a:r>
              <a:rPr lang="en-US" sz="2400" dirty="0" smtClean="0"/>
              <a:t>They are at least 30 minutes in duration; and </a:t>
            </a:r>
          </a:p>
          <a:p>
            <a:pPr marL="1752600" lvl="3" indent="-381000" eaLnBrk="1" hangingPunct="1">
              <a:buFontTx/>
              <a:buAutoNum type="alphaLcPeriod"/>
            </a:pPr>
            <a:r>
              <a:rPr lang="en-US" sz="2400" dirty="0" smtClean="0"/>
              <a:t>The employee is completely relieved of duties – ensure the employee DOES NOT WORK.</a:t>
            </a:r>
          </a:p>
          <a:p>
            <a:pPr marL="990600" lvl="1" indent="-533400" eaLnBrk="1" hangingPunct="1">
              <a:buFontTx/>
              <a:buAutoNum type="arabicPeriod" startAt="2"/>
            </a:pPr>
            <a:r>
              <a:rPr lang="en-US" sz="2400" dirty="0" smtClean="0"/>
              <a:t>Generally, the employee must be allowed to leave the premises.  </a:t>
            </a:r>
          </a:p>
          <a:p>
            <a:pPr marL="990600" lvl="1" indent="-533400" eaLnBrk="1" hangingPunct="1">
              <a:buFontTx/>
              <a:buAutoNum type="arabicPeriod" startAt="2"/>
            </a:pPr>
            <a:r>
              <a:rPr lang="en-US" sz="2400" dirty="0" smtClean="0"/>
              <a:t>Meal periods are compensable, if the employee is frequently interrupted to perform work.</a:t>
            </a:r>
          </a:p>
          <a:p>
            <a:pPr marL="990600" lvl="1" indent="-533400" eaLnBrk="1" hangingPunct="1">
              <a:buFontTx/>
              <a:buNone/>
            </a:pPr>
            <a:endParaRPr lang="en-US" sz="2400" dirty="0" smtClean="0">
              <a:latin typeface="Perpetua"/>
            </a:endParaRPr>
          </a:p>
        </p:txBody>
      </p:sp>
      <p:pic>
        <p:nvPicPr>
          <p:cNvPr id="8194" name="Picture 2" descr="C:\Documents and Settings\Wrightt\Local Settings\Temporary Internet Files\Content.IE5\4PANCD63\MC900057803[1].wmf"/>
          <p:cNvPicPr>
            <a:picLocks noChangeAspect="1" noChangeArrowheads="1"/>
          </p:cNvPicPr>
          <p:nvPr/>
        </p:nvPicPr>
        <p:blipFill>
          <a:blip r:embed="rId3" cstate="print"/>
          <a:srcRect/>
          <a:stretch>
            <a:fillRect/>
          </a:stretch>
        </p:blipFill>
        <p:spPr bwMode="auto">
          <a:xfrm>
            <a:off x="0" y="2514600"/>
            <a:ext cx="1571059" cy="1274763"/>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124</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t>
            </a:r>
            <a:r>
              <a:rPr lang="en-US" dirty="0" err="1" smtClean="0"/>
              <a:t>DOL</a:t>
            </a:r>
            <a:r>
              <a:rPr lang="en-US" dirty="0" smtClean="0"/>
              <a:t> Fact Sheet #22</a:t>
            </a:r>
            <a:endParaRPr lang="en-US" dirty="0"/>
          </a:p>
        </p:txBody>
      </p:sp>
      <p:sp>
        <p:nvSpPr>
          <p:cNvPr id="3" name="Content Placeholder 2"/>
          <p:cNvSpPr>
            <a:spLocks noGrp="1"/>
          </p:cNvSpPr>
          <p:nvPr>
            <p:ph idx="1"/>
          </p:nvPr>
        </p:nvSpPr>
        <p:spPr/>
        <p:txBody>
          <a:bodyPr/>
          <a:lstStyle/>
          <a:p>
            <a:r>
              <a:rPr lang="en-US" sz="2200" dirty="0" smtClean="0">
                <a:latin typeface="Perpetua"/>
              </a:rPr>
              <a:t> </a:t>
            </a:r>
            <a:r>
              <a:rPr lang="en-US" sz="2200" b="1" dirty="0" smtClean="0"/>
              <a:t>Rest and Meal Periods: Rest periods of short duration, usually </a:t>
            </a:r>
            <a:r>
              <a:rPr lang="en-US" sz="2200" b="1" dirty="0" smtClean="0">
                <a:solidFill>
                  <a:srgbClr val="FF0000"/>
                </a:solidFill>
              </a:rPr>
              <a:t>20 minutes or less</a:t>
            </a:r>
            <a:r>
              <a:rPr lang="en-US" sz="2200" b="1" dirty="0" smtClean="0"/>
              <a:t>, are common in industry (and promote the efficiency of the employee) and are customarily paid for as working time. These short periods must be counted as hours worked. Unauthorized extensions of authorized work breaks need not be counted as hours worked when the employer has expressly and unambiguously communicated to the employee that the authorized break may only last for a specific length of time, that any extension of the break is contrary to the employer's rules, and any extension of the break will be </a:t>
            </a:r>
            <a:r>
              <a:rPr lang="en-US" sz="2200" b="1" dirty="0" smtClean="0">
                <a:solidFill>
                  <a:srgbClr val="FF0000"/>
                </a:solidFill>
              </a:rPr>
              <a:t>punished. </a:t>
            </a:r>
            <a:endParaRPr lang="en-US" sz="2200" dirty="0">
              <a:solidFill>
                <a:srgbClr val="FF0000"/>
              </a:solidFill>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125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t>
            </a:r>
            <a:r>
              <a:rPr lang="en-US" dirty="0" err="1" smtClean="0"/>
              <a:t>DOL</a:t>
            </a:r>
            <a:r>
              <a:rPr lang="en-US" dirty="0" smtClean="0"/>
              <a:t> Fact Sheet #22</a:t>
            </a:r>
            <a:endParaRPr lang="en-US" dirty="0"/>
          </a:p>
        </p:txBody>
      </p:sp>
      <p:sp>
        <p:nvSpPr>
          <p:cNvPr id="3" name="Content Placeholder 2"/>
          <p:cNvSpPr>
            <a:spLocks noGrp="1"/>
          </p:cNvSpPr>
          <p:nvPr>
            <p:ph idx="1"/>
          </p:nvPr>
        </p:nvSpPr>
        <p:spPr/>
        <p:txBody>
          <a:bodyPr/>
          <a:lstStyle/>
          <a:p>
            <a:r>
              <a:rPr lang="en-US" b="1" dirty="0" smtClean="0"/>
              <a:t>Bona fide meal periods </a:t>
            </a:r>
            <a:r>
              <a:rPr lang="en-US" b="1" dirty="0" smtClean="0">
                <a:solidFill>
                  <a:srgbClr val="FF0000"/>
                </a:solidFill>
              </a:rPr>
              <a:t>(typically 30 minutes or more)</a:t>
            </a:r>
            <a:r>
              <a:rPr lang="en-US" b="1" dirty="0" smtClean="0"/>
              <a:t> generally need not be compensated as work time. The employee must be completely relieved from duty for the purpose of eating regular meals. The employee is not relieved if he/she is required to perform any duties, whether active or inactive, while eating. </a:t>
            </a:r>
          </a:p>
          <a:p>
            <a:pPr lvl="1"/>
            <a:r>
              <a:rPr lang="en-US" sz="2400" b="1" dirty="0" smtClean="0"/>
              <a:t>Rest period between 20 and 30 minutes </a:t>
            </a:r>
          </a:p>
          <a:p>
            <a:endParaRPr lang="en-US" dirty="0" smtClean="0"/>
          </a:p>
          <a:p>
            <a:endParaRPr lang="en-US" dirty="0"/>
          </a:p>
        </p:txBody>
      </p:sp>
      <p:pic>
        <p:nvPicPr>
          <p:cNvPr id="3074" name="Picture 2" descr="C:\Documents and Settings\corradij\Local Settings\Temporary Internet Files\Content.IE5\LRO7GRE0\MM900282747[1].gif"/>
          <p:cNvPicPr>
            <a:picLocks noChangeAspect="1" noChangeArrowheads="1" noCrop="1"/>
          </p:cNvPicPr>
          <p:nvPr/>
        </p:nvPicPr>
        <p:blipFill>
          <a:blip r:embed="rId2" cstate="print"/>
          <a:srcRect/>
          <a:stretch>
            <a:fillRect/>
          </a:stretch>
        </p:blipFill>
        <p:spPr bwMode="auto">
          <a:xfrm>
            <a:off x="7315200" y="4648200"/>
            <a:ext cx="1371600" cy="14478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126</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830997"/>
          </a:xfrm>
          <a:prstGeom prst="rect">
            <a:avLst/>
          </a:prstGeom>
          <a:noFill/>
        </p:spPr>
        <p:txBody>
          <a:bodyPr wrap="square">
            <a:spAutoFit/>
          </a:bodyPr>
          <a:lstStyle/>
          <a:p>
            <a:pPr algn="ctr">
              <a:defRPr/>
            </a:pPr>
            <a:r>
              <a:rPr lang="en-US" sz="4800" dirty="0">
                <a:ln w="6350">
                  <a:noFill/>
                </a:ln>
                <a:latin typeface="+mn-lt"/>
                <a:ea typeface="+mj-ea"/>
                <a:cs typeface="+mj-cs"/>
              </a:rPr>
              <a:t>Compensable Working Time</a:t>
            </a:r>
          </a:p>
        </p:txBody>
      </p:sp>
      <p:sp>
        <p:nvSpPr>
          <p:cNvPr id="3" name="TextBox 2"/>
          <p:cNvSpPr txBox="1"/>
          <p:nvPr/>
        </p:nvSpPr>
        <p:spPr>
          <a:xfrm>
            <a:off x="304800" y="1017220"/>
            <a:ext cx="8350015" cy="5078313"/>
          </a:xfrm>
          <a:prstGeom prst="rect">
            <a:avLst/>
          </a:prstGeom>
          <a:noFill/>
        </p:spPr>
        <p:txBody>
          <a:bodyPr wrap="square">
            <a:spAutoFit/>
          </a:bodyPr>
          <a:lstStyle/>
          <a:p>
            <a:pPr>
              <a:defRPr/>
            </a:pPr>
            <a:endParaRPr lang="en-US" sz="2800" b="1" dirty="0" smtClean="0">
              <a:latin typeface="Perpetua"/>
            </a:endParaRPr>
          </a:p>
          <a:p>
            <a:pPr>
              <a:defRPr/>
            </a:pPr>
            <a:r>
              <a:rPr lang="en-US" sz="2800" b="1" dirty="0" smtClean="0">
                <a:latin typeface="+mn-lt"/>
              </a:rPr>
              <a:t>Travel</a:t>
            </a:r>
          </a:p>
          <a:p>
            <a:pPr>
              <a:defRPr/>
            </a:pPr>
            <a:endParaRPr lang="en-US" sz="2800" b="1" dirty="0">
              <a:latin typeface="+mn-lt"/>
            </a:endParaRPr>
          </a:p>
          <a:p>
            <a:pPr indent="457200">
              <a:buSzPct val="65000"/>
              <a:buFont typeface="Wingdings 3" pitchFamily="18" charset="2"/>
              <a:buChar char="u"/>
              <a:defRPr/>
            </a:pPr>
            <a:r>
              <a:rPr lang="en-US" sz="2400" dirty="0" smtClean="0">
                <a:latin typeface="+mn-lt"/>
              </a:rPr>
              <a:t>Travel </a:t>
            </a:r>
            <a:r>
              <a:rPr lang="en-US" sz="2400" dirty="0">
                <a:latin typeface="+mn-lt"/>
              </a:rPr>
              <a:t>between home and work </a:t>
            </a:r>
            <a:r>
              <a:rPr lang="en-US" sz="2400" u="sng" dirty="0">
                <a:latin typeface="+mn-lt"/>
              </a:rPr>
              <a:t>is not</a:t>
            </a:r>
            <a:r>
              <a:rPr lang="en-US" sz="2400" dirty="0">
                <a:latin typeface="+mn-lt"/>
              </a:rPr>
              <a:t> work </a:t>
            </a:r>
            <a:r>
              <a:rPr lang="en-US" sz="2400" dirty="0" smtClean="0">
                <a:latin typeface="+mn-lt"/>
              </a:rPr>
              <a:t>time, </a:t>
            </a:r>
            <a:r>
              <a:rPr lang="en-US" sz="2400" dirty="0">
                <a:latin typeface="+mn-lt"/>
              </a:rPr>
              <a:t>even if </a:t>
            </a:r>
            <a:r>
              <a:rPr lang="en-US" sz="2400" dirty="0" smtClean="0">
                <a:latin typeface="+mn-lt"/>
              </a:rPr>
              <a:t>the employee </a:t>
            </a:r>
            <a:r>
              <a:rPr lang="en-US" sz="2400" dirty="0">
                <a:latin typeface="+mn-lt"/>
              </a:rPr>
              <a:t>has no fixed work location</a:t>
            </a:r>
            <a:r>
              <a:rPr lang="en-US" sz="2400" dirty="0" smtClean="0">
                <a:latin typeface="+mn-lt"/>
              </a:rPr>
              <a:t>.</a:t>
            </a:r>
            <a:endParaRPr lang="en-US" sz="2400" dirty="0">
              <a:latin typeface="+mn-lt"/>
            </a:endParaRPr>
          </a:p>
          <a:p>
            <a:pPr>
              <a:defRPr/>
            </a:pPr>
            <a:r>
              <a:rPr lang="en-US" sz="2400" b="1" dirty="0">
                <a:latin typeface="+mn-lt"/>
              </a:rPr>
              <a:t>        -  </a:t>
            </a:r>
            <a:r>
              <a:rPr lang="en-US" sz="2400" dirty="0">
                <a:latin typeface="+mn-lt"/>
              </a:rPr>
              <a:t>Travel to first </a:t>
            </a:r>
            <a:r>
              <a:rPr lang="en-US" sz="2400" dirty="0" smtClean="0">
                <a:latin typeface="+mn-lt"/>
              </a:rPr>
              <a:t>job </a:t>
            </a:r>
            <a:r>
              <a:rPr lang="en-US" sz="2400" dirty="0">
                <a:latin typeface="+mn-lt"/>
              </a:rPr>
              <a:t>site </a:t>
            </a:r>
            <a:r>
              <a:rPr lang="en-US" sz="2400" dirty="0" smtClean="0">
                <a:latin typeface="+mn-lt"/>
              </a:rPr>
              <a:t>locally </a:t>
            </a:r>
            <a:r>
              <a:rPr lang="en-US" sz="2400" u="sng" dirty="0" smtClean="0">
                <a:latin typeface="+mn-lt"/>
              </a:rPr>
              <a:t>is</a:t>
            </a:r>
            <a:r>
              <a:rPr lang="en-US" sz="2400" dirty="0" smtClean="0">
                <a:latin typeface="+mn-lt"/>
              </a:rPr>
              <a:t> </a:t>
            </a:r>
            <a:r>
              <a:rPr lang="en-US" sz="2400" u="sng" dirty="0">
                <a:latin typeface="+mn-lt"/>
              </a:rPr>
              <a:t>not</a:t>
            </a:r>
            <a:r>
              <a:rPr lang="en-US" sz="2400" dirty="0">
                <a:latin typeface="+mn-lt"/>
              </a:rPr>
              <a:t> work time</a:t>
            </a:r>
          </a:p>
          <a:p>
            <a:pPr marL="973138" indent="-973138">
              <a:defRPr/>
            </a:pPr>
            <a:r>
              <a:rPr lang="en-US" b="1" dirty="0" smtClean="0">
                <a:latin typeface="+mn-lt"/>
              </a:rPr>
              <a:t>        -  	</a:t>
            </a:r>
            <a:r>
              <a:rPr lang="en-US" sz="2400" dirty="0" smtClean="0">
                <a:latin typeface="+mn-lt"/>
              </a:rPr>
              <a:t>Travel </a:t>
            </a:r>
            <a:r>
              <a:rPr lang="en-US" sz="2400" dirty="0">
                <a:latin typeface="+mn-lt"/>
              </a:rPr>
              <a:t>to first job site in a distant market </a:t>
            </a:r>
            <a:r>
              <a:rPr lang="en-US" sz="2400" u="sng" dirty="0">
                <a:latin typeface="+mn-lt"/>
              </a:rPr>
              <a:t>is</a:t>
            </a:r>
            <a:r>
              <a:rPr lang="en-US" sz="2400" dirty="0">
                <a:latin typeface="+mn-lt"/>
              </a:rPr>
              <a:t> work time </a:t>
            </a:r>
            <a:r>
              <a:rPr lang="en-US" sz="2400" dirty="0" smtClean="0">
                <a:latin typeface="+mn-lt"/>
              </a:rPr>
              <a:t>after </a:t>
            </a:r>
            <a:r>
              <a:rPr lang="en-US" sz="2400" dirty="0">
                <a:latin typeface="+mn-lt"/>
              </a:rPr>
              <a:t>deducting average travel time from home to sites in </a:t>
            </a:r>
            <a:r>
              <a:rPr lang="en-US" sz="2400" dirty="0" smtClean="0">
                <a:latin typeface="+mn-lt"/>
              </a:rPr>
              <a:t>local </a:t>
            </a:r>
            <a:r>
              <a:rPr lang="en-US" sz="2400" dirty="0">
                <a:latin typeface="+mn-lt"/>
              </a:rPr>
              <a:t>market area (generally up to an hour’s travel</a:t>
            </a:r>
            <a:r>
              <a:rPr lang="en-US" sz="2400" dirty="0" smtClean="0">
                <a:latin typeface="+mn-lt"/>
              </a:rPr>
              <a:t>)</a:t>
            </a:r>
          </a:p>
          <a:p>
            <a:pPr>
              <a:buSzPct val="65000"/>
              <a:buFont typeface="Wingdings 3" pitchFamily="18" charset="2"/>
              <a:buChar char="u"/>
              <a:defRPr/>
            </a:pPr>
            <a:r>
              <a:rPr lang="en-US" sz="2400" dirty="0" smtClean="0">
                <a:latin typeface="+mn-lt"/>
              </a:rPr>
              <a:t>  Travel </a:t>
            </a:r>
            <a:r>
              <a:rPr lang="en-US" sz="2400" dirty="0">
                <a:latin typeface="+mn-lt"/>
              </a:rPr>
              <a:t>between job sites during the </a:t>
            </a:r>
            <a:r>
              <a:rPr lang="en-US" sz="2400" dirty="0" smtClean="0">
                <a:latin typeface="+mn-lt"/>
              </a:rPr>
              <a:t>normal work </a:t>
            </a:r>
            <a:r>
              <a:rPr lang="en-US" sz="2400" dirty="0">
                <a:latin typeface="+mn-lt"/>
              </a:rPr>
              <a:t>day </a:t>
            </a:r>
            <a:r>
              <a:rPr lang="en-US" sz="2400" u="sng" dirty="0">
                <a:latin typeface="+mn-lt"/>
              </a:rPr>
              <a:t>is</a:t>
            </a:r>
            <a:r>
              <a:rPr lang="en-US" sz="2400" dirty="0">
                <a:latin typeface="+mn-lt"/>
              </a:rPr>
              <a:t> work </a:t>
            </a:r>
            <a:r>
              <a:rPr lang="en-US" sz="2400" dirty="0" smtClean="0">
                <a:latin typeface="+mn-lt"/>
              </a:rPr>
              <a:t>time.</a:t>
            </a:r>
            <a:endParaRPr lang="en-US" sz="2400" dirty="0">
              <a:latin typeface="+mn-lt"/>
            </a:endParaRPr>
          </a:p>
          <a:p>
            <a:pPr>
              <a:buSzPct val="65000"/>
              <a:defRPr/>
            </a:pPr>
            <a:endParaRPr lang="en-US" sz="2400" dirty="0">
              <a:latin typeface="Perpetua"/>
            </a:endParaRPr>
          </a:p>
          <a:p>
            <a:pPr>
              <a:buSzPct val="65000"/>
              <a:defRPr/>
            </a:pPr>
            <a:r>
              <a:rPr lang="en-US" sz="2400" b="1" dirty="0">
                <a:latin typeface="Perpetua"/>
              </a:rPr>
              <a:t>       </a:t>
            </a:r>
          </a:p>
        </p:txBody>
      </p:sp>
      <p:pic>
        <p:nvPicPr>
          <p:cNvPr id="10242" name="Picture 2" descr="C:\Program Files\Microsoft Office\MEDIA\CAGCAT10\j0297749.wmf"/>
          <p:cNvPicPr>
            <a:picLocks noChangeAspect="1" noChangeArrowheads="1"/>
          </p:cNvPicPr>
          <p:nvPr/>
        </p:nvPicPr>
        <p:blipFill>
          <a:blip r:embed="rId2" cstate="print"/>
          <a:srcRect/>
          <a:stretch>
            <a:fillRect/>
          </a:stretch>
        </p:blipFill>
        <p:spPr bwMode="auto">
          <a:xfrm>
            <a:off x="2133600" y="1143000"/>
            <a:ext cx="1676400" cy="1219200"/>
          </a:xfrm>
          <a:prstGeom prst="rect">
            <a:avLst/>
          </a:prstGeom>
          <a:noFill/>
        </p:spPr>
      </p:pic>
      <p:pic>
        <p:nvPicPr>
          <p:cNvPr id="3074" name="Picture 2" descr="C:\Documents and Settings\Wrightt\Local Settings\Temporary Internet Files\Content.IE5\EX0HAP81\MC900440337[1].png"/>
          <p:cNvPicPr>
            <a:picLocks noChangeAspect="1" noChangeArrowheads="1"/>
          </p:cNvPicPr>
          <p:nvPr/>
        </p:nvPicPr>
        <p:blipFill>
          <a:blip r:embed="rId3" cstate="print"/>
          <a:srcRect/>
          <a:stretch>
            <a:fillRect/>
          </a:stretch>
        </p:blipFill>
        <p:spPr bwMode="auto">
          <a:xfrm>
            <a:off x="6096000" y="990600"/>
            <a:ext cx="2538350" cy="1371600"/>
          </a:xfrm>
          <a:prstGeom prst="rect">
            <a:avLst/>
          </a:prstGeom>
          <a:noFill/>
        </p:spPr>
      </p:pic>
      <p:sp>
        <p:nvSpPr>
          <p:cNvPr id="7" name="Slide Number Placeholder 6"/>
          <p:cNvSpPr>
            <a:spLocks noGrp="1"/>
          </p:cNvSpPr>
          <p:nvPr>
            <p:ph type="sldNum" sz="quarter" idx="12"/>
          </p:nvPr>
        </p:nvSpPr>
        <p:spPr/>
        <p:txBody>
          <a:bodyPr/>
          <a:lstStyle/>
          <a:p>
            <a:pPr>
              <a:defRPr/>
            </a:pPr>
            <a:fld id="{C8388BAA-A081-48FD-AD54-D91EC55E3074}" type="slidenum">
              <a:rPr lang="en-US" smtClean="0"/>
              <a:pPr>
                <a:defRPr/>
              </a:pPr>
              <a:t>127</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830997"/>
          </a:xfrm>
          <a:prstGeom prst="rect">
            <a:avLst/>
          </a:prstGeom>
          <a:noFill/>
        </p:spPr>
        <p:txBody>
          <a:bodyPr wrap="square">
            <a:spAutoFit/>
          </a:bodyPr>
          <a:lstStyle/>
          <a:p>
            <a:pPr algn="ctr">
              <a:defRPr/>
            </a:pPr>
            <a:r>
              <a:rPr lang="en-US" sz="4800" dirty="0">
                <a:ln w="6350">
                  <a:noFill/>
                </a:ln>
                <a:latin typeface="Perpetua"/>
                <a:ea typeface="+mj-ea"/>
                <a:cs typeface="+mj-cs"/>
              </a:rPr>
              <a:t>Compensable Working Time</a:t>
            </a:r>
          </a:p>
        </p:txBody>
      </p:sp>
      <p:sp>
        <p:nvSpPr>
          <p:cNvPr id="3" name="TextBox 2"/>
          <p:cNvSpPr txBox="1"/>
          <p:nvPr/>
        </p:nvSpPr>
        <p:spPr>
          <a:xfrm>
            <a:off x="228600" y="1524000"/>
            <a:ext cx="8610600" cy="4278094"/>
          </a:xfrm>
          <a:prstGeom prst="rect">
            <a:avLst/>
          </a:prstGeom>
          <a:noFill/>
        </p:spPr>
        <p:txBody>
          <a:bodyPr>
            <a:spAutoFit/>
          </a:bodyPr>
          <a:lstStyle/>
          <a:p>
            <a:pPr>
              <a:defRPr/>
            </a:pPr>
            <a:r>
              <a:rPr lang="en-US" sz="2800" b="1" dirty="0">
                <a:latin typeface="Perpetua"/>
              </a:rPr>
              <a:t>Business </a:t>
            </a:r>
            <a:r>
              <a:rPr lang="en-US" sz="2800" b="1" dirty="0" smtClean="0">
                <a:latin typeface="Perpetua"/>
              </a:rPr>
              <a:t>Travel</a:t>
            </a:r>
          </a:p>
          <a:p>
            <a:pPr>
              <a:defRPr/>
            </a:pPr>
            <a:endParaRPr lang="en-US" sz="2800" b="1" dirty="0" smtClean="0">
              <a:latin typeface="Perpetua"/>
            </a:endParaRPr>
          </a:p>
          <a:p>
            <a:pPr>
              <a:buClr>
                <a:srgbClr val="EB1E32"/>
              </a:buClr>
              <a:buFont typeface="Wingdings" pitchFamily="2" charset="2"/>
              <a:buChar char="v"/>
            </a:pPr>
            <a:r>
              <a:rPr lang="en-US" sz="2400" dirty="0" smtClean="0"/>
              <a:t>Travel for overnight trip: </a:t>
            </a:r>
            <a:r>
              <a:rPr lang="en-US" sz="2400" b="1" dirty="0" smtClean="0"/>
              <a:t>compensable for portion during </a:t>
            </a:r>
          </a:p>
          <a:p>
            <a:pPr>
              <a:buClr>
                <a:srgbClr val="EB1E32"/>
              </a:buClr>
              <a:buFont typeface="Wingdings" pitchFamily="2" charset="2"/>
              <a:buNone/>
            </a:pPr>
            <a:r>
              <a:rPr lang="en-US" sz="2400" b="1" dirty="0" smtClean="0"/>
              <a:t>      employee’s normal working hours, even on days the </a:t>
            </a:r>
          </a:p>
          <a:p>
            <a:pPr>
              <a:buClr>
                <a:srgbClr val="EB1E32"/>
              </a:buClr>
              <a:buFont typeface="Wingdings" pitchFamily="2" charset="2"/>
              <a:buNone/>
            </a:pPr>
            <a:r>
              <a:rPr lang="en-US" sz="2400" b="1" dirty="0" smtClean="0"/>
              <a:t>      employee does not ordinarily work</a:t>
            </a:r>
            <a:br>
              <a:rPr lang="en-US" sz="2400" b="1" dirty="0" smtClean="0"/>
            </a:br>
            <a:endParaRPr lang="en-US" sz="2400" b="1" dirty="0" smtClean="0"/>
          </a:p>
          <a:p>
            <a:pPr>
              <a:buClr>
                <a:srgbClr val="EB1E32"/>
              </a:buClr>
              <a:buFont typeface="Wingdings" pitchFamily="2" charset="2"/>
              <a:buChar char="v"/>
            </a:pPr>
            <a:r>
              <a:rPr lang="en-US" sz="2400" dirty="0" smtClean="0"/>
              <a:t>  Actual work performed while traveling  </a:t>
            </a:r>
          </a:p>
          <a:p>
            <a:pPr marL="457200">
              <a:buClr>
                <a:srgbClr val="EB1E32"/>
              </a:buClr>
            </a:pPr>
            <a:r>
              <a:rPr lang="en-US" sz="2400" dirty="0" smtClean="0"/>
              <a:t>is </a:t>
            </a:r>
            <a:r>
              <a:rPr lang="en-US" sz="2400" b="1" dirty="0" smtClean="0"/>
              <a:t>compensable </a:t>
            </a:r>
            <a:endParaRPr lang="en-US" sz="2800" b="1" dirty="0" smtClean="0"/>
          </a:p>
          <a:p>
            <a:pPr indent="457200">
              <a:buSzPct val="65000"/>
              <a:buFontTx/>
              <a:buChar char="-"/>
              <a:defRPr/>
            </a:pPr>
            <a:endParaRPr lang="en-US" sz="2400" dirty="0">
              <a:latin typeface="Perpetua"/>
            </a:endParaRPr>
          </a:p>
          <a:p>
            <a:pPr>
              <a:buSzPct val="65000"/>
              <a:defRPr/>
            </a:pPr>
            <a:endParaRPr lang="en-US" sz="2400" dirty="0">
              <a:latin typeface="Perpetua"/>
            </a:endParaRPr>
          </a:p>
          <a:p>
            <a:pPr>
              <a:defRPr/>
            </a:pPr>
            <a:r>
              <a:rPr lang="en-US" sz="2400" b="1" dirty="0">
                <a:latin typeface="Perpetua"/>
              </a:rPr>
              <a:t>        </a:t>
            </a:r>
          </a:p>
        </p:txBody>
      </p:sp>
      <p:pic>
        <p:nvPicPr>
          <p:cNvPr id="12290" name="Picture 2" descr="C:\Documents and Settings\Wrightt\Local Settings\Temporary Internet Files\Content.IE5\K1OY20WH\MC900335614[1].wmf"/>
          <p:cNvPicPr>
            <a:picLocks noChangeAspect="1" noChangeArrowheads="1"/>
          </p:cNvPicPr>
          <p:nvPr/>
        </p:nvPicPr>
        <p:blipFill>
          <a:blip r:embed="rId2" cstate="print"/>
          <a:srcRect/>
          <a:stretch>
            <a:fillRect/>
          </a:stretch>
        </p:blipFill>
        <p:spPr bwMode="auto">
          <a:xfrm>
            <a:off x="4953000" y="3124200"/>
            <a:ext cx="3529013" cy="3124200"/>
          </a:xfrm>
          <a:prstGeom prst="rect">
            <a:avLst/>
          </a:prstGeom>
          <a:noFill/>
        </p:spPr>
      </p:pic>
      <p:sp>
        <p:nvSpPr>
          <p:cNvPr id="6" name="Slide Number Placeholder 5"/>
          <p:cNvSpPr>
            <a:spLocks noGrp="1"/>
          </p:cNvSpPr>
          <p:nvPr>
            <p:ph type="sldNum" sz="quarter" idx="12"/>
          </p:nvPr>
        </p:nvSpPr>
        <p:spPr/>
        <p:txBody>
          <a:bodyPr/>
          <a:lstStyle/>
          <a:p>
            <a:pPr>
              <a:defRPr/>
            </a:pPr>
            <a:fld id="{C8388BAA-A081-48FD-AD54-D91EC55E3074}" type="slidenum">
              <a:rPr lang="en-US" smtClean="0"/>
              <a:pPr>
                <a:defRPr/>
              </a:pPr>
              <a:t>128</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705600" y="6381750"/>
            <a:ext cx="2133600" cy="476250"/>
          </a:xfrm>
          <a:prstGeom prst="rect">
            <a:avLst/>
          </a:prstGeom>
          <a:noFill/>
          <a:ln>
            <a:miter lim="800000"/>
            <a:headEnd/>
            <a:tailEnd/>
          </a:ln>
        </p:spPr>
        <p:txBody>
          <a:bodyPr/>
          <a:lstStyle/>
          <a:p>
            <a:pPr algn="r">
              <a:defRPr/>
            </a:pPr>
            <a:fld id="{0FD6CA05-DF54-401D-B18B-FED4FADA46E4}" type="slidenum">
              <a:rPr lang="en-US" sz="1100">
                <a:solidFill>
                  <a:schemeClr val="bg2">
                    <a:lumMod val="65000"/>
                    <a:lumOff val="35000"/>
                  </a:schemeClr>
                </a:solidFill>
                <a:latin typeface="+mj-lt"/>
              </a:rPr>
              <a:pPr algn="r">
                <a:defRPr/>
              </a:pPr>
              <a:t>129</a:t>
            </a:fld>
            <a:endParaRPr lang="en-US" sz="1100">
              <a:solidFill>
                <a:schemeClr val="bg2">
                  <a:lumMod val="65000"/>
                  <a:lumOff val="35000"/>
                </a:schemeClr>
              </a:solidFill>
              <a:latin typeface="+mj-lt"/>
            </a:endParaRPr>
          </a:p>
        </p:txBody>
      </p:sp>
      <p:sp>
        <p:nvSpPr>
          <p:cNvPr id="183298" name="Rectangle 3"/>
          <p:cNvSpPr>
            <a:spLocks noChangeArrowheads="1"/>
          </p:cNvSpPr>
          <p:nvPr/>
        </p:nvSpPr>
        <p:spPr bwMode="auto">
          <a:xfrm>
            <a:off x="2286000" y="381000"/>
            <a:ext cx="4724400" cy="366713"/>
          </a:xfrm>
          <a:prstGeom prst="rect">
            <a:avLst/>
          </a:prstGeom>
          <a:noFill/>
          <a:ln w="9525">
            <a:noFill/>
            <a:miter lim="800000"/>
            <a:headEnd/>
            <a:tailEnd/>
          </a:ln>
        </p:spPr>
        <p:txBody>
          <a:bodyPr>
            <a:spAutoFit/>
          </a:bodyPr>
          <a:lstStyle/>
          <a:p>
            <a:endParaRPr lang="en-US" b="1">
              <a:solidFill>
                <a:schemeClr val="tx2"/>
              </a:solidFill>
            </a:endParaRPr>
          </a:p>
        </p:txBody>
      </p:sp>
      <p:sp>
        <p:nvSpPr>
          <p:cNvPr id="183299" name="Text Box 4"/>
          <p:cNvSpPr txBox="1">
            <a:spLocks noChangeArrowheads="1"/>
          </p:cNvSpPr>
          <p:nvPr/>
        </p:nvSpPr>
        <p:spPr bwMode="auto">
          <a:xfrm>
            <a:off x="-457200" y="228600"/>
            <a:ext cx="8915400" cy="641350"/>
          </a:xfrm>
          <a:prstGeom prst="rect">
            <a:avLst/>
          </a:prstGeom>
          <a:noFill/>
          <a:ln w="9525">
            <a:noFill/>
            <a:miter lim="800000"/>
            <a:headEnd/>
            <a:tailEnd/>
          </a:ln>
        </p:spPr>
        <p:txBody>
          <a:bodyPr>
            <a:spAutoFit/>
          </a:bodyPr>
          <a:lstStyle/>
          <a:p>
            <a:pPr algn="ctr"/>
            <a:r>
              <a:rPr lang="en-US" sz="3600" b="1" dirty="0">
                <a:solidFill>
                  <a:schemeClr val="bg1"/>
                </a:solidFill>
              </a:rPr>
              <a:t>Travel Time Example </a:t>
            </a:r>
            <a:r>
              <a:rPr lang="en-US" sz="3600" dirty="0">
                <a:solidFill>
                  <a:schemeClr val="bg1"/>
                </a:solidFill>
              </a:rPr>
              <a:t> </a:t>
            </a:r>
          </a:p>
        </p:txBody>
      </p:sp>
      <p:sp>
        <p:nvSpPr>
          <p:cNvPr id="183300" name="Text Box 5"/>
          <p:cNvSpPr txBox="1">
            <a:spLocks noChangeArrowheads="1"/>
          </p:cNvSpPr>
          <p:nvPr/>
        </p:nvSpPr>
        <p:spPr bwMode="auto">
          <a:xfrm>
            <a:off x="1508125" y="2170113"/>
            <a:ext cx="184150" cy="366712"/>
          </a:xfrm>
          <a:prstGeom prst="rect">
            <a:avLst/>
          </a:prstGeom>
          <a:noFill/>
          <a:ln w="9525">
            <a:noFill/>
            <a:miter lim="800000"/>
            <a:headEnd/>
            <a:tailEnd/>
          </a:ln>
        </p:spPr>
        <p:txBody>
          <a:bodyPr wrap="none">
            <a:spAutoFit/>
          </a:bodyPr>
          <a:lstStyle/>
          <a:p>
            <a:endParaRPr lang="en-US"/>
          </a:p>
        </p:txBody>
      </p:sp>
      <p:sp>
        <p:nvSpPr>
          <p:cNvPr id="183301" name="Rectangle 6"/>
          <p:cNvSpPr>
            <a:spLocks noChangeArrowheads="1"/>
          </p:cNvSpPr>
          <p:nvPr/>
        </p:nvSpPr>
        <p:spPr bwMode="auto">
          <a:xfrm>
            <a:off x="228600" y="1600200"/>
            <a:ext cx="8686800" cy="3293209"/>
          </a:xfrm>
          <a:prstGeom prst="rect">
            <a:avLst/>
          </a:prstGeom>
          <a:noFill/>
          <a:ln w="9525">
            <a:noFill/>
            <a:miter lim="800000"/>
            <a:headEnd/>
            <a:tailEnd/>
          </a:ln>
        </p:spPr>
        <p:txBody>
          <a:bodyPr wrap="square">
            <a:spAutoFit/>
          </a:bodyPr>
          <a:lstStyle/>
          <a:p>
            <a:pPr>
              <a:buClr>
                <a:srgbClr val="EB1E32"/>
              </a:buClr>
              <a:buFont typeface="Wingdings" pitchFamily="2" charset="2"/>
              <a:buChar char="v"/>
            </a:pPr>
            <a:r>
              <a:rPr lang="en-US" sz="1600" dirty="0">
                <a:latin typeface="+mn-lt"/>
              </a:rPr>
              <a:t>  A construction company requires its crews to report to the main </a:t>
            </a:r>
          </a:p>
          <a:p>
            <a:pPr>
              <a:buClr>
                <a:srgbClr val="EB1E32"/>
              </a:buClr>
              <a:buFont typeface="Wingdings" pitchFamily="2" charset="2"/>
              <a:buNone/>
            </a:pPr>
            <a:r>
              <a:rPr lang="en-US" sz="1600" dirty="0">
                <a:latin typeface="+mn-lt"/>
              </a:rPr>
              <a:t>     office before the shift begins to pick up tools and to drive in a </a:t>
            </a:r>
          </a:p>
          <a:p>
            <a:pPr>
              <a:buClr>
                <a:srgbClr val="EB1E32"/>
              </a:buClr>
              <a:buFont typeface="Wingdings" pitchFamily="2" charset="2"/>
              <a:buNone/>
            </a:pPr>
            <a:r>
              <a:rPr lang="en-US" sz="1600" dirty="0">
                <a:latin typeface="+mn-lt"/>
              </a:rPr>
              <a:t>     company vehicle to the first job site.  </a:t>
            </a:r>
          </a:p>
          <a:p>
            <a:pPr>
              <a:buClr>
                <a:srgbClr val="EB1E32"/>
              </a:buClr>
              <a:buFont typeface="Wingdings" pitchFamily="2" charset="2"/>
              <a:buChar char="v"/>
            </a:pPr>
            <a:endParaRPr lang="en-US" sz="1600" dirty="0">
              <a:latin typeface="+mn-lt"/>
            </a:endParaRPr>
          </a:p>
          <a:p>
            <a:pPr>
              <a:buClr>
                <a:srgbClr val="EB1E32"/>
              </a:buClr>
              <a:buFont typeface="Wingdings" pitchFamily="2" charset="2"/>
              <a:buChar char="v"/>
            </a:pPr>
            <a:r>
              <a:rPr lang="en-US" sz="1600" dirty="0">
                <a:latin typeface="+mn-lt"/>
              </a:rPr>
              <a:t>  The employees then travel to two other job sites during the day.  </a:t>
            </a:r>
          </a:p>
          <a:p>
            <a:pPr>
              <a:buClr>
                <a:srgbClr val="EB1E32"/>
              </a:buClr>
              <a:buFont typeface="Wingdings" pitchFamily="2" charset="2"/>
              <a:buChar char="v"/>
            </a:pPr>
            <a:endParaRPr lang="en-US" sz="1600" dirty="0">
              <a:latin typeface="+mn-lt"/>
            </a:endParaRPr>
          </a:p>
          <a:p>
            <a:pPr>
              <a:buClr>
                <a:srgbClr val="EB1E32"/>
              </a:buClr>
              <a:buFont typeface="Wingdings" pitchFamily="2" charset="2"/>
              <a:buChar char="v"/>
            </a:pPr>
            <a:r>
              <a:rPr lang="en-US" sz="1600" dirty="0">
                <a:latin typeface="+mn-lt"/>
              </a:rPr>
              <a:t>  At the end of the day, the employer requires that they return to    </a:t>
            </a:r>
          </a:p>
          <a:p>
            <a:pPr>
              <a:buClr>
                <a:srgbClr val="EB1E32"/>
              </a:buClr>
              <a:buFont typeface="Wingdings" pitchFamily="2" charset="2"/>
              <a:buNone/>
            </a:pPr>
            <a:r>
              <a:rPr lang="en-US" sz="1600" dirty="0">
                <a:latin typeface="+mn-lt"/>
              </a:rPr>
              <a:t>     the main office to drop off their tools.  </a:t>
            </a:r>
            <a:br>
              <a:rPr lang="en-US" sz="1600" dirty="0">
                <a:latin typeface="+mn-lt"/>
              </a:rPr>
            </a:br>
            <a:endParaRPr lang="en-US" sz="1600" dirty="0">
              <a:latin typeface="+mn-lt"/>
            </a:endParaRPr>
          </a:p>
          <a:p>
            <a:pPr>
              <a:buClr>
                <a:srgbClr val="EB1E32"/>
              </a:buClr>
              <a:buFont typeface="Wingdings" pitchFamily="2" charset="2"/>
              <a:buChar char="v"/>
            </a:pPr>
            <a:r>
              <a:rPr lang="en-US" sz="1600" dirty="0">
                <a:latin typeface="+mn-lt"/>
              </a:rPr>
              <a:t>  The employer pays for all time spent at the job sites.</a:t>
            </a:r>
            <a:endParaRPr lang="en-US" sz="1600" b="1" dirty="0">
              <a:latin typeface="+mn-lt"/>
            </a:endParaRPr>
          </a:p>
          <a:p>
            <a:pPr>
              <a:buClr>
                <a:srgbClr val="EB1E32"/>
              </a:buClr>
              <a:buFont typeface="Wingdings" pitchFamily="2" charset="2"/>
              <a:buChar char="v"/>
            </a:pPr>
            <a:endParaRPr lang="en-US" sz="1600" dirty="0">
              <a:solidFill>
                <a:schemeClr val="bg2"/>
              </a:solidFill>
              <a:latin typeface="+mn-lt"/>
            </a:endParaRPr>
          </a:p>
          <a:p>
            <a:pPr>
              <a:buClr>
                <a:srgbClr val="EB1E32"/>
              </a:buClr>
              <a:buFont typeface="Wingdings" pitchFamily="2" charset="2"/>
              <a:buNone/>
            </a:pPr>
            <a:r>
              <a:rPr lang="en-US" sz="1600" b="1" dirty="0">
                <a:solidFill>
                  <a:srgbClr val="002060"/>
                </a:solidFill>
                <a:latin typeface="+mn-lt"/>
              </a:rPr>
              <a:t>The employer failed to compensate employees for the time spent traveling from the office to the first job site and from the last job site to the office</a:t>
            </a:r>
          </a:p>
        </p:txBody>
      </p:sp>
      <p:pic>
        <p:nvPicPr>
          <p:cNvPr id="1028" name="Picture 4" descr="C:\Documents and Settings\corradij\Local Settings\Temporary Internet Files\Content.IE5\0FVTHDXT\MP900442232[1].jpg"/>
          <p:cNvPicPr>
            <a:picLocks noChangeAspect="1" noChangeArrowheads="1"/>
          </p:cNvPicPr>
          <p:nvPr/>
        </p:nvPicPr>
        <p:blipFill>
          <a:blip r:embed="rId3" cstate="print"/>
          <a:srcRect/>
          <a:stretch>
            <a:fillRect/>
          </a:stretch>
        </p:blipFill>
        <p:spPr bwMode="auto">
          <a:xfrm>
            <a:off x="1524000" y="4876800"/>
            <a:ext cx="6477000" cy="1143000"/>
          </a:xfrm>
          <a:prstGeom prst="rect">
            <a:avLst/>
          </a:prstGeom>
          <a:noFill/>
        </p:spPr>
      </p:pic>
      <p:sp>
        <p:nvSpPr>
          <p:cNvPr id="10" name="Slide Number Placeholder 9"/>
          <p:cNvSpPr>
            <a:spLocks noGrp="1"/>
          </p:cNvSpPr>
          <p:nvPr>
            <p:ph type="sldNum" sz="quarter" idx="11"/>
          </p:nvPr>
        </p:nvSpPr>
        <p:spPr/>
        <p:txBody>
          <a:bodyPr/>
          <a:lstStyle/>
          <a:p>
            <a:pPr>
              <a:defRPr/>
            </a:pPr>
            <a:fld id="{A12A4940-900F-41F5-8B66-70DF9C01D545}" type="slidenum">
              <a:rPr lang="en-US" smtClean="0"/>
              <a:pPr>
                <a:defRPr/>
              </a:pPr>
              <a:t>129</a:t>
            </a:fld>
            <a:endParaRPr lang="en-US" dirty="0"/>
          </a:p>
        </p:txBody>
      </p:sp>
      <p:sp>
        <p:nvSpPr>
          <p:cNvPr id="9" name="Footer Placeholder 7"/>
          <p:cNvSpPr txBox="1">
            <a:spLocks/>
          </p:cNvSpPr>
          <p:nvPr/>
        </p:nvSpPr>
        <p:spPr>
          <a:xfrm>
            <a:off x="152400" y="64166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381000"/>
            <a:ext cx="7010400" cy="655638"/>
          </a:xfrm>
        </p:spPr>
        <p:txBody>
          <a:bodyPr/>
          <a:lstStyle/>
          <a:p>
            <a:r>
              <a:rPr lang="en-US" b="1" dirty="0" smtClean="0">
                <a:effectLst>
                  <a:outerShdw blurRad="38100" dist="38100" dir="2700000" algn="tl">
                    <a:srgbClr val="000000">
                      <a:alpha val="43137"/>
                    </a:srgbClr>
                  </a:outerShdw>
                </a:effectLst>
                <a:latin typeface="Arial" charset="0"/>
                <a:cs typeface="Arial" charset="0"/>
              </a:rPr>
              <a:t>Social Networking and Discipline </a:t>
            </a:r>
            <a:endParaRPr lang="en-US" dirty="0" smtClean="0">
              <a:effectLst>
                <a:outerShdw blurRad="38100" dist="38100" dir="2700000" algn="tl">
                  <a:srgbClr val="000000">
                    <a:alpha val="43137"/>
                  </a:srgbClr>
                </a:outerShdw>
              </a:effectLst>
            </a:endParaRPr>
          </a:p>
        </p:txBody>
      </p:sp>
      <p:sp>
        <p:nvSpPr>
          <p:cNvPr id="33795" name="Content Placeholder 2"/>
          <p:cNvSpPr>
            <a:spLocks noGrp="1"/>
          </p:cNvSpPr>
          <p:nvPr>
            <p:ph idx="1"/>
          </p:nvPr>
        </p:nvSpPr>
        <p:spPr>
          <a:xfrm>
            <a:off x="1143000" y="1752601"/>
            <a:ext cx="6781800" cy="4267200"/>
          </a:xfrm>
        </p:spPr>
        <p:txBody>
          <a:bodyPr/>
          <a:lstStyle/>
          <a:p>
            <a:pPr lvl="1">
              <a:spcBef>
                <a:spcPts val="0"/>
              </a:spcBef>
              <a:buClr>
                <a:schemeClr val="tx1"/>
              </a:buClr>
              <a:buNone/>
            </a:pPr>
            <a:endParaRPr lang="en-US" sz="2200" b="1" i="1" dirty="0" smtClean="0">
              <a:latin typeface="Arial" charset="0"/>
              <a:cs typeface="Arial" charset="0"/>
            </a:endParaRPr>
          </a:p>
          <a:p>
            <a:pPr marL="342900" lvl="1" indent="-342900">
              <a:spcBef>
                <a:spcPts val="0"/>
              </a:spcBef>
              <a:buClr>
                <a:schemeClr val="tx1"/>
              </a:buClr>
              <a:buFont typeface="Arial" pitchFamily="34" charset="0"/>
              <a:buChar char="•"/>
            </a:pPr>
            <a:r>
              <a:rPr lang="en-US" sz="2200" dirty="0" smtClean="0">
                <a:cs typeface="Arial" charset="0"/>
              </a:rPr>
              <a:t>NLRB has filed complaints in all 50 states concerning social media or electronic communications policies.</a:t>
            </a:r>
            <a:br>
              <a:rPr lang="en-US" sz="2200" dirty="0" smtClean="0">
                <a:cs typeface="Arial" charset="0"/>
              </a:rPr>
            </a:br>
            <a:endParaRPr lang="en-US" sz="2200" dirty="0" smtClean="0">
              <a:cs typeface="Arial" charset="0"/>
            </a:endParaRPr>
          </a:p>
          <a:p>
            <a:pPr marL="342900" lvl="1" indent="-342900">
              <a:spcBef>
                <a:spcPts val="0"/>
              </a:spcBef>
              <a:buClr>
                <a:schemeClr val="tx1"/>
              </a:buClr>
              <a:buFont typeface="Arial" pitchFamily="34" charset="0"/>
              <a:buChar char="•"/>
            </a:pPr>
            <a:r>
              <a:rPr lang="en-US" sz="2200" dirty="0" smtClean="0">
                <a:cs typeface="Arial" charset="0"/>
              </a:rPr>
              <a:t>Employees fired for making disparaging remarks about managers or companies.  NLRB contends the statements are protected concerted activity under labor laws. </a:t>
            </a:r>
          </a:p>
          <a:p>
            <a:pPr lvl="1" algn="just"/>
            <a:endParaRPr lang="en-US" sz="2000" dirty="0" smtClean="0">
              <a:latin typeface="Arial" charset="0"/>
              <a:cs typeface="Arial" charset="0"/>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830997"/>
          </a:xfrm>
          <a:prstGeom prst="rect">
            <a:avLst/>
          </a:prstGeom>
          <a:noFill/>
        </p:spPr>
        <p:txBody>
          <a:bodyPr wrap="square">
            <a:spAutoFit/>
          </a:bodyPr>
          <a:lstStyle/>
          <a:p>
            <a:pPr algn="ctr">
              <a:defRPr/>
            </a:pPr>
            <a:r>
              <a:rPr lang="en-US" sz="4800" dirty="0">
                <a:ln w="6350">
                  <a:noFill/>
                </a:ln>
                <a:latin typeface="+mn-lt"/>
                <a:ea typeface="MS Mincho" pitchFamily="49" charset="-128"/>
                <a:cs typeface="+mj-cs"/>
              </a:rPr>
              <a:t>Compensable Working Time</a:t>
            </a:r>
          </a:p>
        </p:txBody>
      </p:sp>
      <p:sp>
        <p:nvSpPr>
          <p:cNvPr id="3" name="TextBox 2"/>
          <p:cNvSpPr txBox="1"/>
          <p:nvPr/>
        </p:nvSpPr>
        <p:spPr>
          <a:xfrm>
            <a:off x="228600" y="838200"/>
            <a:ext cx="8610600" cy="6124754"/>
          </a:xfrm>
          <a:prstGeom prst="rect">
            <a:avLst/>
          </a:prstGeom>
          <a:noFill/>
        </p:spPr>
        <p:txBody>
          <a:bodyPr wrap="square">
            <a:spAutoFit/>
          </a:bodyPr>
          <a:lstStyle/>
          <a:p>
            <a:pPr>
              <a:defRPr/>
            </a:pPr>
            <a:r>
              <a:rPr lang="en-US" sz="2800" b="1" dirty="0">
                <a:latin typeface="+mn-lt"/>
              </a:rPr>
              <a:t>Training and Meeting Time</a:t>
            </a:r>
          </a:p>
          <a:p>
            <a:pPr indent="457200">
              <a:defRPr/>
            </a:pPr>
            <a:endParaRPr lang="en-US" sz="2800" b="1" u="sng" dirty="0">
              <a:latin typeface="+mn-lt"/>
            </a:endParaRPr>
          </a:p>
          <a:p>
            <a:pPr indent="457200" algn="just">
              <a:buSzPct val="65000"/>
              <a:buFont typeface="Wingdings 3" pitchFamily="18" charset="2"/>
              <a:buChar char="u"/>
              <a:defRPr/>
            </a:pPr>
            <a:r>
              <a:rPr lang="en-US" sz="2400" dirty="0">
                <a:latin typeface="+mn-lt"/>
              </a:rPr>
              <a:t>On-the job training </a:t>
            </a:r>
            <a:r>
              <a:rPr lang="en-US" sz="2400" u="sng" dirty="0">
                <a:latin typeface="+mn-lt"/>
              </a:rPr>
              <a:t>is</a:t>
            </a:r>
            <a:r>
              <a:rPr lang="en-US" sz="2400" dirty="0">
                <a:latin typeface="+mn-lt"/>
              </a:rPr>
              <a:t> work </a:t>
            </a:r>
            <a:r>
              <a:rPr lang="en-US" sz="2400" dirty="0" smtClean="0">
                <a:latin typeface="+mn-lt"/>
              </a:rPr>
              <a:t>time</a:t>
            </a:r>
          </a:p>
          <a:p>
            <a:pPr indent="457200" algn="just">
              <a:buSzPct val="65000"/>
              <a:defRPr/>
            </a:pPr>
            <a:endParaRPr lang="en-US" sz="2400" dirty="0">
              <a:latin typeface="+mn-lt"/>
            </a:endParaRPr>
          </a:p>
          <a:p>
            <a:pPr indent="457200" algn="just">
              <a:buSzPct val="65000"/>
              <a:buFont typeface="Wingdings 3" pitchFamily="18" charset="2"/>
              <a:buChar char="u"/>
              <a:defRPr/>
            </a:pPr>
            <a:r>
              <a:rPr lang="en-US" sz="2400" dirty="0">
                <a:latin typeface="+mn-lt"/>
              </a:rPr>
              <a:t>Meeting and training programs </a:t>
            </a:r>
            <a:r>
              <a:rPr lang="en-US" sz="2400" u="sng" dirty="0">
                <a:latin typeface="+mn-lt"/>
              </a:rPr>
              <a:t>are not</a:t>
            </a:r>
            <a:r>
              <a:rPr lang="en-US" sz="2400" dirty="0">
                <a:latin typeface="+mn-lt"/>
              </a:rPr>
              <a:t> work time </a:t>
            </a:r>
            <a:r>
              <a:rPr lang="en-US" sz="2400" dirty="0" smtClean="0">
                <a:latin typeface="+mn-lt"/>
              </a:rPr>
              <a:t>if:</a:t>
            </a:r>
            <a:endParaRPr lang="en-US" sz="2400" dirty="0">
              <a:latin typeface="+mn-lt"/>
            </a:endParaRPr>
          </a:p>
          <a:p>
            <a:pPr indent="457200" algn="just">
              <a:buSzPct val="65000"/>
              <a:defRPr/>
            </a:pPr>
            <a:r>
              <a:rPr lang="en-US" sz="2400" dirty="0">
                <a:latin typeface="+mn-lt"/>
              </a:rPr>
              <a:t>-   Meetings are held outside of regular work hours</a:t>
            </a:r>
          </a:p>
          <a:p>
            <a:pPr indent="457200" algn="just">
              <a:buSzPct val="65000"/>
              <a:defRPr/>
            </a:pPr>
            <a:r>
              <a:rPr lang="en-US" sz="2400" dirty="0">
                <a:latin typeface="+mn-lt"/>
              </a:rPr>
              <a:t>-   Attendance is truly voluntary</a:t>
            </a:r>
          </a:p>
          <a:p>
            <a:pPr indent="457200" algn="just">
              <a:buSzPct val="65000"/>
              <a:defRPr/>
            </a:pPr>
            <a:r>
              <a:rPr lang="en-US" sz="2400" dirty="0" smtClean="0">
                <a:latin typeface="+mn-lt"/>
              </a:rPr>
              <a:t>-   Training </a:t>
            </a:r>
            <a:r>
              <a:rPr lang="en-US" sz="2400" dirty="0">
                <a:latin typeface="+mn-lt"/>
              </a:rPr>
              <a:t>is not directly related to the employee’s </a:t>
            </a:r>
            <a:r>
              <a:rPr lang="en-US" sz="2400" dirty="0" smtClean="0">
                <a:latin typeface="+mn-lt"/>
              </a:rPr>
              <a:t>job, 					AND</a:t>
            </a:r>
          </a:p>
          <a:p>
            <a:pPr indent="457200" algn="just">
              <a:buSzPct val="65000"/>
              <a:defRPr/>
            </a:pPr>
            <a:r>
              <a:rPr lang="en-US" sz="2400" dirty="0" smtClean="0">
                <a:latin typeface="+mn-lt"/>
              </a:rPr>
              <a:t>- The </a:t>
            </a:r>
            <a:r>
              <a:rPr lang="en-US" sz="2400" dirty="0">
                <a:latin typeface="+mn-lt"/>
              </a:rPr>
              <a:t>employee does not perform any productive work while </a:t>
            </a:r>
            <a:r>
              <a:rPr lang="en-US" sz="2400" dirty="0" smtClean="0">
                <a:latin typeface="+mn-lt"/>
              </a:rPr>
              <a:t>attending </a:t>
            </a:r>
            <a:r>
              <a:rPr lang="en-US" sz="2400" dirty="0">
                <a:latin typeface="+mn-lt"/>
              </a:rPr>
              <a:t>the course or </a:t>
            </a:r>
            <a:r>
              <a:rPr lang="en-US" sz="2400" dirty="0" smtClean="0">
                <a:latin typeface="+mn-lt"/>
              </a:rPr>
              <a:t>meeting</a:t>
            </a:r>
          </a:p>
          <a:p>
            <a:pPr indent="457200" algn="just">
              <a:buSzPct val="65000"/>
              <a:defRPr/>
            </a:pPr>
            <a:endParaRPr lang="en-US" sz="2400" dirty="0">
              <a:latin typeface="+mn-lt"/>
            </a:endParaRPr>
          </a:p>
          <a:p>
            <a:pPr indent="457200" algn="just">
              <a:buSzPct val="65000"/>
              <a:buFont typeface="Wingdings 3" pitchFamily="18" charset="2"/>
              <a:buChar char="u"/>
              <a:defRPr/>
            </a:pPr>
            <a:r>
              <a:rPr lang="en-US" sz="2400" dirty="0" smtClean="0">
                <a:latin typeface="+mn-lt"/>
              </a:rPr>
              <a:t>Voluntary </a:t>
            </a:r>
            <a:r>
              <a:rPr lang="en-US" sz="2400" dirty="0">
                <a:latin typeface="+mn-lt"/>
              </a:rPr>
              <a:t>attendance at an educational facility after hours </a:t>
            </a:r>
            <a:r>
              <a:rPr lang="en-US" sz="2400" u="sng" dirty="0">
                <a:latin typeface="+mn-lt"/>
              </a:rPr>
              <a:t>is</a:t>
            </a:r>
            <a:r>
              <a:rPr lang="en-US" sz="2400" dirty="0">
                <a:latin typeface="+mn-lt"/>
              </a:rPr>
              <a:t> </a:t>
            </a:r>
            <a:r>
              <a:rPr lang="en-US" sz="2400" u="sng" dirty="0">
                <a:latin typeface="+mn-lt"/>
              </a:rPr>
              <a:t>not</a:t>
            </a:r>
            <a:r>
              <a:rPr lang="en-US" sz="2400" dirty="0">
                <a:latin typeface="+mn-lt"/>
              </a:rPr>
              <a:t> work time even if related to employee’s job</a:t>
            </a:r>
          </a:p>
          <a:p>
            <a:pPr indent="457200">
              <a:buSzPct val="65000"/>
              <a:buFontTx/>
              <a:buChar char="-"/>
              <a:defRPr/>
            </a:pPr>
            <a:endParaRPr lang="en-US" sz="2400" dirty="0">
              <a:latin typeface="+mn-lt"/>
            </a:endParaRPr>
          </a:p>
          <a:p>
            <a:pPr indent="457200">
              <a:buSzPct val="65000"/>
              <a:defRPr/>
            </a:pPr>
            <a:endParaRPr lang="en-US" sz="2400" dirty="0">
              <a:latin typeface="Perpetua"/>
            </a:endParaRPr>
          </a:p>
        </p:txBody>
      </p:sp>
      <p:pic>
        <p:nvPicPr>
          <p:cNvPr id="13315" name="Picture 3" descr="C:\Documents and Settings\Wrightt\Local Settings\Temporary Internet Files\Content.IE5\YOXN7ME5\MC900195344[1].wmf"/>
          <p:cNvPicPr>
            <a:picLocks noChangeAspect="1" noChangeArrowheads="1"/>
          </p:cNvPicPr>
          <p:nvPr/>
        </p:nvPicPr>
        <p:blipFill>
          <a:blip r:embed="rId2" cstate="print"/>
          <a:srcRect/>
          <a:stretch>
            <a:fillRect/>
          </a:stretch>
        </p:blipFill>
        <p:spPr bwMode="auto">
          <a:xfrm>
            <a:off x="6216650" y="1149350"/>
            <a:ext cx="1866900" cy="1150938"/>
          </a:xfrm>
          <a:prstGeom prst="rect">
            <a:avLst/>
          </a:prstGeom>
          <a:noFill/>
        </p:spPr>
      </p:pic>
      <p:sp>
        <p:nvSpPr>
          <p:cNvPr id="6" name="Slide Number Placeholder 5"/>
          <p:cNvSpPr>
            <a:spLocks noGrp="1"/>
          </p:cNvSpPr>
          <p:nvPr>
            <p:ph type="sldNum" sz="quarter" idx="12"/>
          </p:nvPr>
        </p:nvSpPr>
        <p:spPr>
          <a:xfrm>
            <a:off x="6553200" y="6492875"/>
            <a:ext cx="2133600" cy="365125"/>
          </a:xfrm>
        </p:spPr>
        <p:txBody>
          <a:bodyPr/>
          <a:lstStyle/>
          <a:p>
            <a:pPr>
              <a:defRPr/>
            </a:pPr>
            <a:fld id="{C8388BAA-A081-48FD-AD54-D91EC55E3074}" type="slidenum">
              <a:rPr lang="en-US" smtClean="0"/>
              <a:pPr>
                <a:defRPr/>
              </a:pPr>
              <a:t>130</a:t>
            </a:fld>
            <a:endParaRPr lang="en-US" dirty="0"/>
          </a:p>
        </p:txBody>
      </p:sp>
      <p:sp>
        <p:nvSpPr>
          <p:cNvPr id="7" name="Footer Placeholder 7"/>
          <p:cNvSpPr txBox="1">
            <a:spLocks/>
          </p:cNvSpPr>
          <p:nvPr/>
        </p:nvSpPr>
        <p:spPr>
          <a:xfrm>
            <a:off x="457200" y="64928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a:spAutoFit/>
          </a:bodyPr>
          <a:lstStyle/>
          <a:p>
            <a:pPr algn="ctr">
              <a:defRPr/>
            </a:pPr>
            <a:r>
              <a:rPr lang="en-US" sz="4800" dirty="0" smtClean="0">
                <a:ln w="6350">
                  <a:noFill/>
                </a:ln>
                <a:latin typeface="+mn-lt"/>
              </a:rPr>
              <a:t>Compensable Working Time</a:t>
            </a:r>
            <a:endParaRPr lang="en-US" sz="4800" dirty="0">
              <a:ln w="6350">
                <a:noFill/>
              </a:ln>
              <a:latin typeface="+mn-lt"/>
            </a:endParaRPr>
          </a:p>
        </p:txBody>
      </p:sp>
      <p:sp>
        <p:nvSpPr>
          <p:cNvPr id="3" name="TextBox 2"/>
          <p:cNvSpPr txBox="1"/>
          <p:nvPr/>
        </p:nvSpPr>
        <p:spPr>
          <a:xfrm>
            <a:off x="228600" y="1524000"/>
            <a:ext cx="8610600" cy="5262979"/>
          </a:xfrm>
          <a:prstGeom prst="rect">
            <a:avLst/>
          </a:prstGeom>
          <a:noFill/>
        </p:spPr>
        <p:txBody>
          <a:bodyPr>
            <a:spAutoFit/>
          </a:bodyPr>
          <a:lstStyle/>
          <a:p>
            <a:pPr>
              <a:defRPr/>
            </a:pPr>
            <a:r>
              <a:rPr lang="en-US" sz="2800" b="1" dirty="0">
                <a:latin typeface="+mn-lt"/>
              </a:rPr>
              <a:t>“On Call” Time</a:t>
            </a:r>
          </a:p>
          <a:p>
            <a:pPr indent="457200">
              <a:defRPr/>
            </a:pPr>
            <a:endParaRPr lang="en-US" sz="2800" b="1" u="sng" dirty="0">
              <a:latin typeface="+mn-lt"/>
            </a:endParaRPr>
          </a:p>
          <a:p>
            <a:pPr indent="457200" algn="just">
              <a:buSzPct val="65000"/>
              <a:buFont typeface="Wingdings 3" pitchFamily="18" charset="2"/>
              <a:buChar char="u"/>
              <a:defRPr/>
            </a:pPr>
            <a:r>
              <a:rPr lang="en-US" sz="2400" dirty="0">
                <a:latin typeface="+mn-lt"/>
              </a:rPr>
              <a:t>Time spent answering work-related phone calls in response to “trouble” calls </a:t>
            </a:r>
            <a:r>
              <a:rPr lang="en-US" sz="2400" u="sng" dirty="0">
                <a:latin typeface="+mn-lt"/>
              </a:rPr>
              <a:t>is</a:t>
            </a:r>
            <a:r>
              <a:rPr lang="en-US" sz="2400" dirty="0">
                <a:latin typeface="+mn-lt"/>
              </a:rPr>
              <a:t> work </a:t>
            </a:r>
            <a:r>
              <a:rPr lang="en-US" sz="2400" dirty="0" smtClean="0">
                <a:latin typeface="+mn-lt"/>
              </a:rPr>
              <a:t>time</a:t>
            </a:r>
          </a:p>
          <a:p>
            <a:pPr indent="457200" algn="just">
              <a:buSzPct val="65000"/>
              <a:defRPr/>
            </a:pPr>
            <a:endParaRPr lang="en-US" sz="2400" dirty="0">
              <a:latin typeface="+mn-lt"/>
            </a:endParaRPr>
          </a:p>
          <a:p>
            <a:pPr indent="457200" algn="just">
              <a:buSzPct val="65000"/>
              <a:buFont typeface="Wingdings 3" pitchFamily="18" charset="2"/>
              <a:buChar char="u"/>
              <a:defRPr/>
            </a:pPr>
            <a:r>
              <a:rPr lang="en-US" sz="2400" dirty="0">
                <a:latin typeface="+mn-lt"/>
              </a:rPr>
              <a:t>Time that employees spend “waiting to be engaged” </a:t>
            </a:r>
            <a:r>
              <a:rPr lang="en-US" sz="2400" u="sng" dirty="0">
                <a:latin typeface="+mn-lt"/>
              </a:rPr>
              <a:t>is</a:t>
            </a:r>
            <a:r>
              <a:rPr lang="en-US" sz="2400" dirty="0">
                <a:latin typeface="+mn-lt"/>
              </a:rPr>
              <a:t> </a:t>
            </a:r>
            <a:r>
              <a:rPr lang="en-US" sz="2400" u="sng" dirty="0">
                <a:latin typeface="+mn-lt"/>
              </a:rPr>
              <a:t>not</a:t>
            </a:r>
            <a:r>
              <a:rPr lang="en-US" sz="2400" dirty="0">
                <a:latin typeface="+mn-lt"/>
              </a:rPr>
              <a:t> work time as long as:</a:t>
            </a:r>
          </a:p>
          <a:p>
            <a:pPr marL="806450" indent="-349250" algn="just">
              <a:buSzPct val="65000"/>
              <a:defRPr/>
            </a:pPr>
            <a:endParaRPr lang="en-US" sz="2400" dirty="0" smtClean="0">
              <a:latin typeface="+mn-lt"/>
            </a:endParaRPr>
          </a:p>
          <a:p>
            <a:pPr marL="457200" algn="just">
              <a:buSzPct val="65000"/>
              <a:defRPr/>
            </a:pPr>
            <a:r>
              <a:rPr lang="en-US" sz="3200" dirty="0" smtClean="0">
                <a:latin typeface="+mn-lt"/>
              </a:rPr>
              <a:t>Employee </a:t>
            </a:r>
            <a:r>
              <a:rPr lang="en-US" sz="3200" dirty="0">
                <a:latin typeface="+mn-lt"/>
              </a:rPr>
              <a:t>can effectively use on-call time for his/her own purposes</a:t>
            </a:r>
          </a:p>
          <a:p>
            <a:pPr indent="457200">
              <a:buSzPct val="65000"/>
              <a:buFontTx/>
              <a:buChar char="-"/>
              <a:defRPr/>
            </a:pPr>
            <a:endParaRPr lang="en-US" sz="2400" dirty="0">
              <a:latin typeface="+mn-lt"/>
            </a:endParaRPr>
          </a:p>
          <a:p>
            <a:pPr>
              <a:buSzPct val="65000"/>
              <a:defRPr/>
            </a:pPr>
            <a:endParaRPr lang="en-US" sz="2400" dirty="0">
              <a:latin typeface="Perpetua"/>
            </a:endParaRPr>
          </a:p>
          <a:p>
            <a:pPr>
              <a:defRPr/>
            </a:pPr>
            <a:r>
              <a:rPr lang="en-US" sz="2400" b="1" dirty="0">
                <a:latin typeface="Perpetua"/>
              </a:rPr>
              <a:t>        </a:t>
            </a:r>
          </a:p>
        </p:txBody>
      </p:sp>
      <p:pic>
        <p:nvPicPr>
          <p:cNvPr id="14340" name="Picture 4" descr="C:\Program Files\Microsoft Office\MEDIA\CAGCAT10\j0332268.wmf"/>
          <p:cNvPicPr>
            <a:picLocks noChangeAspect="1" noChangeArrowheads="1"/>
          </p:cNvPicPr>
          <p:nvPr/>
        </p:nvPicPr>
        <p:blipFill>
          <a:blip r:embed="rId2" cstate="print"/>
          <a:srcRect/>
          <a:stretch>
            <a:fillRect/>
          </a:stretch>
        </p:blipFill>
        <p:spPr bwMode="auto">
          <a:xfrm>
            <a:off x="5867400" y="914400"/>
            <a:ext cx="2895600" cy="1524000"/>
          </a:xfrm>
          <a:prstGeom prst="rect">
            <a:avLst/>
          </a:prstGeom>
          <a:noFill/>
        </p:spPr>
      </p:pic>
      <p:sp>
        <p:nvSpPr>
          <p:cNvPr id="6" name="Slide Number Placeholder 5"/>
          <p:cNvSpPr>
            <a:spLocks noGrp="1"/>
          </p:cNvSpPr>
          <p:nvPr>
            <p:ph type="sldNum" sz="quarter" idx="12"/>
          </p:nvPr>
        </p:nvSpPr>
        <p:spPr/>
        <p:txBody>
          <a:bodyPr/>
          <a:lstStyle/>
          <a:p>
            <a:pPr>
              <a:defRPr/>
            </a:pPr>
            <a:fld id="{C8388BAA-A081-48FD-AD54-D91EC55E3074}" type="slidenum">
              <a:rPr lang="en-US" smtClean="0"/>
              <a:pPr>
                <a:defRPr/>
              </a:pPr>
              <a:t>131</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705600" y="6381750"/>
            <a:ext cx="2133600" cy="476250"/>
          </a:xfrm>
          <a:prstGeom prst="rect">
            <a:avLst/>
          </a:prstGeom>
          <a:noFill/>
          <a:ln>
            <a:miter lim="800000"/>
            <a:headEnd/>
            <a:tailEnd/>
          </a:ln>
        </p:spPr>
        <p:txBody>
          <a:bodyPr/>
          <a:lstStyle/>
          <a:p>
            <a:pPr algn="r">
              <a:defRPr/>
            </a:pPr>
            <a:fld id="{7D1DBDC6-A0AD-490F-B3CD-C66AC3B4801F}" type="slidenum">
              <a:rPr lang="en-US" sz="1100">
                <a:solidFill>
                  <a:schemeClr val="bg2">
                    <a:lumMod val="65000"/>
                    <a:lumOff val="35000"/>
                  </a:schemeClr>
                </a:solidFill>
                <a:latin typeface="+mj-lt"/>
              </a:rPr>
              <a:pPr algn="r">
                <a:defRPr/>
              </a:pPr>
              <a:t>132</a:t>
            </a:fld>
            <a:endParaRPr lang="en-US" sz="1100">
              <a:solidFill>
                <a:schemeClr val="bg2">
                  <a:lumMod val="65000"/>
                  <a:lumOff val="35000"/>
                </a:schemeClr>
              </a:solidFill>
              <a:latin typeface="+mj-lt"/>
            </a:endParaRPr>
          </a:p>
        </p:txBody>
      </p:sp>
      <p:sp>
        <p:nvSpPr>
          <p:cNvPr id="187394" name="Rectangle 3"/>
          <p:cNvSpPr>
            <a:spLocks noChangeArrowheads="1"/>
          </p:cNvSpPr>
          <p:nvPr/>
        </p:nvSpPr>
        <p:spPr bwMode="auto">
          <a:xfrm>
            <a:off x="2667000" y="381000"/>
            <a:ext cx="4724400" cy="366713"/>
          </a:xfrm>
          <a:prstGeom prst="rect">
            <a:avLst/>
          </a:prstGeom>
          <a:noFill/>
          <a:ln w="9525">
            <a:noFill/>
            <a:miter lim="800000"/>
            <a:headEnd/>
            <a:tailEnd/>
          </a:ln>
        </p:spPr>
        <p:txBody>
          <a:bodyPr>
            <a:spAutoFit/>
          </a:bodyPr>
          <a:lstStyle/>
          <a:p>
            <a:endParaRPr lang="en-US" b="1">
              <a:solidFill>
                <a:schemeClr val="tx2"/>
              </a:solidFill>
            </a:endParaRPr>
          </a:p>
        </p:txBody>
      </p:sp>
      <p:sp>
        <p:nvSpPr>
          <p:cNvPr id="187395" name="Text Box 4"/>
          <p:cNvSpPr txBox="1">
            <a:spLocks noChangeArrowheads="1"/>
          </p:cNvSpPr>
          <p:nvPr/>
        </p:nvSpPr>
        <p:spPr bwMode="auto">
          <a:xfrm>
            <a:off x="-381000" y="228600"/>
            <a:ext cx="8915400" cy="641350"/>
          </a:xfrm>
          <a:prstGeom prst="rect">
            <a:avLst/>
          </a:prstGeom>
          <a:noFill/>
          <a:ln w="9525">
            <a:noFill/>
            <a:miter lim="800000"/>
            <a:headEnd/>
            <a:tailEnd/>
          </a:ln>
        </p:spPr>
        <p:txBody>
          <a:bodyPr>
            <a:spAutoFit/>
          </a:bodyPr>
          <a:lstStyle/>
          <a:p>
            <a:pPr algn="ctr"/>
            <a:r>
              <a:rPr lang="en-US" sz="3600" b="1" dirty="0">
                <a:solidFill>
                  <a:schemeClr val="bg1"/>
                </a:solidFill>
                <a:latin typeface="+mn-lt"/>
              </a:rPr>
              <a:t>On-Call Time  </a:t>
            </a:r>
            <a:r>
              <a:rPr lang="en-US" sz="3600" dirty="0">
                <a:solidFill>
                  <a:schemeClr val="bg1"/>
                </a:solidFill>
                <a:latin typeface="+mn-lt"/>
              </a:rPr>
              <a:t> </a:t>
            </a:r>
          </a:p>
        </p:txBody>
      </p:sp>
      <p:sp>
        <p:nvSpPr>
          <p:cNvPr id="187396" name="Text Box 5"/>
          <p:cNvSpPr txBox="1">
            <a:spLocks noChangeArrowheads="1"/>
          </p:cNvSpPr>
          <p:nvPr/>
        </p:nvSpPr>
        <p:spPr bwMode="auto">
          <a:xfrm>
            <a:off x="1508125" y="2170113"/>
            <a:ext cx="184150" cy="366712"/>
          </a:xfrm>
          <a:prstGeom prst="rect">
            <a:avLst/>
          </a:prstGeom>
          <a:noFill/>
          <a:ln w="9525">
            <a:noFill/>
            <a:miter lim="800000"/>
            <a:headEnd/>
            <a:tailEnd/>
          </a:ln>
        </p:spPr>
        <p:txBody>
          <a:bodyPr wrap="none">
            <a:spAutoFit/>
          </a:bodyPr>
          <a:lstStyle/>
          <a:p>
            <a:endParaRPr lang="en-US"/>
          </a:p>
        </p:txBody>
      </p:sp>
      <p:sp>
        <p:nvSpPr>
          <p:cNvPr id="187397" name="Rectangle 6"/>
          <p:cNvSpPr>
            <a:spLocks noChangeArrowheads="1"/>
          </p:cNvSpPr>
          <p:nvPr/>
        </p:nvSpPr>
        <p:spPr bwMode="auto">
          <a:xfrm>
            <a:off x="762000" y="1600200"/>
            <a:ext cx="7543800" cy="4339650"/>
          </a:xfrm>
          <a:prstGeom prst="rect">
            <a:avLst/>
          </a:prstGeom>
          <a:noFill/>
          <a:ln w="9525">
            <a:noFill/>
            <a:miter lim="800000"/>
            <a:headEnd/>
            <a:tailEnd/>
          </a:ln>
        </p:spPr>
        <p:txBody>
          <a:bodyPr wrap="square">
            <a:spAutoFit/>
          </a:bodyPr>
          <a:lstStyle/>
          <a:p>
            <a:pPr>
              <a:buClr>
                <a:srgbClr val="EB1E32"/>
              </a:buClr>
              <a:buFont typeface="Wingdings" pitchFamily="2" charset="2"/>
              <a:buNone/>
            </a:pPr>
            <a:r>
              <a:rPr lang="en-US" sz="2400" b="1" dirty="0">
                <a:solidFill>
                  <a:srgbClr val="002060"/>
                </a:solidFill>
                <a:latin typeface="+mn-lt"/>
              </a:rPr>
              <a:t>Factors Include:</a:t>
            </a:r>
          </a:p>
          <a:p>
            <a:pPr>
              <a:buClr>
                <a:srgbClr val="EB1E32"/>
              </a:buClr>
              <a:buFont typeface="Wingdings" pitchFamily="2" charset="2"/>
              <a:buNone/>
            </a:pPr>
            <a:endParaRPr lang="en-US" dirty="0">
              <a:solidFill>
                <a:schemeClr val="bg2"/>
              </a:solidFill>
              <a:latin typeface="+mn-lt"/>
            </a:endParaRPr>
          </a:p>
          <a:p>
            <a:pPr>
              <a:buClr>
                <a:srgbClr val="EB1E32"/>
              </a:buClr>
              <a:buFont typeface="Wingdings" pitchFamily="2" charset="2"/>
              <a:buChar char="v"/>
            </a:pPr>
            <a:r>
              <a:rPr lang="en-US" dirty="0">
                <a:solidFill>
                  <a:schemeClr val="bg2"/>
                </a:solidFill>
                <a:latin typeface="+mn-lt"/>
              </a:rPr>
              <a:t>  </a:t>
            </a:r>
            <a:r>
              <a:rPr lang="en-US" b="1" dirty="0">
                <a:latin typeface="+mn-lt"/>
              </a:rPr>
              <a:t>Requirement to remain on the employer’s premises </a:t>
            </a:r>
          </a:p>
          <a:p>
            <a:pPr>
              <a:buClr>
                <a:srgbClr val="EB1E32"/>
              </a:buClr>
              <a:buFont typeface="Wingdings" pitchFamily="2" charset="2"/>
              <a:buChar char="v"/>
            </a:pPr>
            <a:endParaRPr lang="en-US" b="1" dirty="0">
              <a:latin typeface="+mn-lt"/>
            </a:endParaRPr>
          </a:p>
          <a:p>
            <a:pPr>
              <a:buClr>
                <a:srgbClr val="EB1E32"/>
              </a:buClr>
              <a:buFont typeface="Wingdings" pitchFamily="2" charset="2"/>
              <a:buChar char="v"/>
            </a:pPr>
            <a:r>
              <a:rPr lang="en-US" b="1" dirty="0">
                <a:latin typeface="+mn-lt"/>
              </a:rPr>
              <a:t>  Excessive geographical restrictions on the employer’s premises</a:t>
            </a:r>
          </a:p>
          <a:p>
            <a:pPr>
              <a:buClr>
                <a:srgbClr val="EB1E32"/>
              </a:buClr>
              <a:buFont typeface="Wingdings" pitchFamily="2" charset="2"/>
              <a:buNone/>
            </a:pPr>
            <a:endParaRPr lang="en-US" b="1" dirty="0">
              <a:latin typeface="+mn-lt"/>
            </a:endParaRPr>
          </a:p>
          <a:p>
            <a:pPr>
              <a:buClr>
                <a:srgbClr val="EB1E32"/>
              </a:buClr>
              <a:buFont typeface="Wingdings" pitchFamily="2" charset="2"/>
              <a:buChar char="v"/>
            </a:pPr>
            <a:r>
              <a:rPr lang="en-US" b="1" dirty="0">
                <a:latin typeface="+mn-lt"/>
              </a:rPr>
              <a:t>  Frequency of calls is unduly restrictive</a:t>
            </a:r>
          </a:p>
          <a:p>
            <a:pPr>
              <a:buClr>
                <a:srgbClr val="EB1E32"/>
              </a:buClr>
              <a:buFont typeface="Wingdings" pitchFamily="2" charset="2"/>
              <a:buChar char="v"/>
            </a:pPr>
            <a:endParaRPr lang="en-US" b="1" dirty="0">
              <a:latin typeface="+mn-lt"/>
            </a:endParaRPr>
          </a:p>
          <a:p>
            <a:pPr>
              <a:buClr>
                <a:srgbClr val="EB1E32"/>
              </a:buClr>
              <a:buFont typeface="Wingdings" pitchFamily="2" charset="2"/>
              <a:buChar char="v"/>
            </a:pPr>
            <a:r>
              <a:rPr lang="en-US" b="1" dirty="0">
                <a:latin typeface="+mn-lt"/>
              </a:rPr>
              <a:t>  Fixed response time is unduly restrictive </a:t>
            </a:r>
          </a:p>
          <a:p>
            <a:pPr>
              <a:buClr>
                <a:srgbClr val="EB1E32"/>
              </a:buClr>
              <a:buFont typeface="Wingdings" pitchFamily="2" charset="2"/>
              <a:buChar char="v"/>
            </a:pPr>
            <a:endParaRPr lang="en-US" b="1" dirty="0">
              <a:latin typeface="+mn-lt"/>
            </a:endParaRPr>
          </a:p>
          <a:p>
            <a:pPr marL="282575" indent="-282575">
              <a:buClr>
                <a:srgbClr val="EB1E32"/>
              </a:buClr>
              <a:buFont typeface="Wingdings" pitchFamily="2" charset="2"/>
              <a:buChar char="v"/>
            </a:pPr>
            <a:r>
              <a:rPr lang="en-US" b="1" dirty="0" smtClean="0">
                <a:latin typeface="+mn-lt"/>
              </a:rPr>
              <a:t>Employee </a:t>
            </a:r>
            <a:r>
              <a:rPr lang="en-US" b="1" dirty="0">
                <a:latin typeface="+mn-lt"/>
              </a:rPr>
              <a:t>ability to easily trade his or her on-call responsibilities </a:t>
            </a:r>
          </a:p>
          <a:p>
            <a:pPr marL="282575" indent="-282575">
              <a:buClr>
                <a:srgbClr val="EB1E32"/>
              </a:buClr>
              <a:buFont typeface="Wingdings" pitchFamily="2" charset="2"/>
              <a:buNone/>
            </a:pPr>
            <a:r>
              <a:rPr lang="en-US" b="1" dirty="0">
                <a:latin typeface="+mn-lt"/>
              </a:rPr>
              <a:t>     with another </a:t>
            </a:r>
            <a:r>
              <a:rPr lang="en-US" b="1" dirty="0" smtClean="0">
                <a:latin typeface="+mn-lt"/>
              </a:rPr>
              <a:t>employee</a:t>
            </a:r>
          </a:p>
          <a:p>
            <a:pPr marL="282575" indent="-282575">
              <a:buClr>
                <a:srgbClr val="EB1E32"/>
              </a:buClr>
              <a:buFont typeface="Wingdings" pitchFamily="2" charset="2"/>
              <a:buNone/>
            </a:pPr>
            <a:endParaRPr lang="en-US" b="1" dirty="0" smtClean="0">
              <a:latin typeface="+mn-lt"/>
            </a:endParaRPr>
          </a:p>
          <a:p>
            <a:pPr>
              <a:buClr>
                <a:srgbClr val="EB1E32"/>
              </a:buClr>
              <a:buFont typeface="Wingdings" pitchFamily="2" charset="2"/>
              <a:buChar char="v"/>
            </a:pPr>
            <a:r>
              <a:rPr lang="en-US" b="1" dirty="0" smtClean="0">
                <a:latin typeface="+mn-lt"/>
              </a:rPr>
              <a:t>Extent </a:t>
            </a:r>
            <a:r>
              <a:rPr lang="en-US" b="1" dirty="0">
                <a:latin typeface="+mn-lt"/>
              </a:rPr>
              <a:t>to which employee is able to engage in personal activities</a:t>
            </a:r>
          </a:p>
          <a:p>
            <a:pPr>
              <a:buClr>
                <a:srgbClr val="EB1E32"/>
              </a:buClr>
              <a:buFont typeface="Wingdings" pitchFamily="2" charset="2"/>
              <a:buChar char="v"/>
            </a:pPr>
            <a:endParaRPr lang="en-US" dirty="0">
              <a:solidFill>
                <a:schemeClr val="bg2"/>
              </a:solidFill>
            </a:endParaRPr>
          </a:p>
        </p:txBody>
      </p:sp>
      <p:sp>
        <p:nvSpPr>
          <p:cNvPr id="8" name="Slide Number Placeholder 7"/>
          <p:cNvSpPr>
            <a:spLocks noGrp="1"/>
          </p:cNvSpPr>
          <p:nvPr>
            <p:ph type="sldNum" sz="quarter" idx="11"/>
          </p:nvPr>
        </p:nvSpPr>
        <p:spPr/>
        <p:txBody>
          <a:bodyPr/>
          <a:lstStyle/>
          <a:p>
            <a:pPr>
              <a:defRPr/>
            </a:pPr>
            <a:fld id="{A12A4940-900F-41F5-8B66-70DF9C01D545}" type="slidenum">
              <a:rPr lang="en-US" smtClean="0"/>
              <a:pPr>
                <a:defRPr/>
              </a:pPr>
              <a:t>132</a:t>
            </a:fld>
            <a:endParaRPr lang="en-US" dirty="0"/>
          </a:p>
        </p:txBody>
      </p:sp>
      <p:sp>
        <p:nvSpPr>
          <p:cNvPr id="9"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lstStyle/>
          <a:p>
            <a:r>
              <a:rPr lang="en-US" sz="2800" dirty="0" smtClean="0">
                <a:solidFill>
                  <a:schemeClr val="bg1"/>
                </a:solidFill>
                <a:latin typeface="+mn-lt"/>
              </a:rPr>
              <a:t>Reductions in Pay Based on </a:t>
            </a:r>
            <a:br>
              <a:rPr lang="en-US" sz="2800" dirty="0" smtClean="0">
                <a:solidFill>
                  <a:schemeClr val="bg1"/>
                </a:solidFill>
                <a:latin typeface="+mn-lt"/>
              </a:rPr>
            </a:br>
            <a:r>
              <a:rPr lang="en-US" sz="2800" dirty="0" smtClean="0">
                <a:solidFill>
                  <a:schemeClr val="bg1"/>
                </a:solidFill>
                <a:latin typeface="+mn-lt"/>
              </a:rPr>
              <a:t>Inclement Weather</a:t>
            </a:r>
            <a:r>
              <a:rPr lang="en-US" dirty="0" smtClean="0">
                <a:solidFill>
                  <a:schemeClr val="bg1"/>
                </a:solidFill>
              </a:rPr>
              <a:t/>
            </a:r>
            <a:br>
              <a:rPr lang="en-US" dirty="0" smtClean="0">
                <a:solidFill>
                  <a:schemeClr val="bg1"/>
                </a:solidFill>
              </a:rPr>
            </a:br>
            <a:endParaRPr lang="en-US" dirty="0"/>
          </a:p>
        </p:txBody>
      </p:sp>
      <p:sp>
        <p:nvSpPr>
          <p:cNvPr id="3" name="Content Placeholder 2"/>
          <p:cNvSpPr>
            <a:spLocks noGrp="1"/>
          </p:cNvSpPr>
          <p:nvPr>
            <p:ph idx="1"/>
          </p:nvPr>
        </p:nvSpPr>
        <p:spPr>
          <a:xfrm>
            <a:off x="152400" y="1905000"/>
            <a:ext cx="9144000" cy="4267200"/>
          </a:xfrm>
        </p:spPr>
        <p:txBody>
          <a:bodyPr/>
          <a:lstStyle/>
          <a:p>
            <a:pPr>
              <a:buNone/>
            </a:pPr>
            <a:r>
              <a:rPr lang="en-US" b="1" u="sng" dirty="0" smtClean="0">
                <a:solidFill>
                  <a:srgbClr val="002060"/>
                </a:solidFill>
              </a:rPr>
              <a:t>Non-exempt Employees </a:t>
            </a:r>
          </a:p>
          <a:p>
            <a:pPr>
              <a:buClr>
                <a:srgbClr val="EB1E32"/>
              </a:buClr>
              <a:buFont typeface="Wingdings" pitchFamily="2" charset="2"/>
              <a:buChar char="v"/>
            </a:pPr>
            <a:r>
              <a:rPr lang="en-US" b="1" dirty="0" smtClean="0"/>
              <a:t>No FLSA problem.  Employees only paid for time worked.</a:t>
            </a:r>
          </a:p>
          <a:p>
            <a:pPr>
              <a:buNone/>
            </a:pPr>
            <a:r>
              <a:rPr lang="en-US" b="1" u="sng" dirty="0" smtClean="0">
                <a:solidFill>
                  <a:srgbClr val="002060"/>
                </a:solidFill>
              </a:rPr>
              <a:t>Exempt Employees Subject to the Salary Basis Test</a:t>
            </a:r>
          </a:p>
          <a:p>
            <a:pPr>
              <a:buNone/>
            </a:pPr>
            <a:r>
              <a:rPr lang="en-US" b="1" dirty="0" smtClean="0"/>
              <a:t>Where Employer Closes the Office </a:t>
            </a:r>
          </a:p>
          <a:p>
            <a:pPr>
              <a:buClr>
                <a:srgbClr val="EB1E32"/>
              </a:buClr>
              <a:buFont typeface="Wingdings" pitchFamily="2" charset="2"/>
              <a:buChar char="v"/>
            </a:pPr>
            <a:r>
              <a:rPr lang="en-US" b="1" dirty="0" smtClean="0"/>
              <a:t>Can force employees to use PTO.</a:t>
            </a:r>
          </a:p>
          <a:p>
            <a:pPr>
              <a:buClr>
                <a:srgbClr val="EB1E32"/>
              </a:buClr>
              <a:buFont typeface="Wingdings" pitchFamily="2" charset="2"/>
              <a:buChar char="v"/>
            </a:pPr>
            <a:r>
              <a:rPr lang="en-US" b="1" dirty="0" smtClean="0"/>
              <a:t>Cannot deduct from pay if no PTO available</a:t>
            </a:r>
          </a:p>
          <a:p>
            <a:pPr>
              <a:buNone/>
            </a:pP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133</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Uncharacteristic Clarity</a:t>
            </a:r>
            <a:endParaRPr lang="en-US" dirty="0">
              <a:latin typeface="+mn-lt"/>
            </a:endParaRPr>
          </a:p>
        </p:txBody>
      </p:sp>
      <p:sp>
        <p:nvSpPr>
          <p:cNvPr id="3" name="Content Placeholder 2"/>
          <p:cNvSpPr>
            <a:spLocks noGrp="1"/>
          </p:cNvSpPr>
          <p:nvPr>
            <p:ph idx="1"/>
          </p:nvPr>
        </p:nvSpPr>
        <p:spPr/>
        <p:txBody>
          <a:bodyPr/>
          <a:lstStyle/>
          <a:p>
            <a:r>
              <a:rPr lang="en-US" b="1" dirty="0" smtClean="0"/>
              <a:t>SNOW DAYS/STATE OF EMERGENCY</a:t>
            </a:r>
            <a:r>
              <a:rPr lang="en-US" dirty="0" smtClean="0"/>
              <a:t/>
            </a:r>
            <a:br>
              <a:rPr lang="en-US" dirty="0" smtClean="0"/>
            </a:br>
            <a:r>
              <a:rPr lang="en-US" dirty="0" smtClean="0"/>
              <a:t/>
            </a:r>
            <a:br>
              <a:rPr lang="en-US" dirty="0" smtClean="0"/>
            </a:br>
            <a:r>
              <a:rPr lang="en-US" b="1" dirty="0" smtClean="0"/>
              <a:t>Q.</a:t>
            </a:r>
            <a:r>
              <a:rPr lang="en-US" dirty="0" smtClean="0"/>
              <a:t> Am I required to pay employees for "snow days" or other days when they are unable to work due to "State of Emergencies" declared by municipal, county or state officials?</a:t>
            </a:r>
            <a:br>
              <a:rPr lang="en-US" dirty="0" smtClean="0"/>
            </a:br>
            <a:r>
              <a:rPr lang="en-US" dirty="0" smtClean="0"/>
              <a:t/>
            </a:r>
            <a:br>
              <a:rPr lang="en-US" dirty="0" smtClean="0"/>
            </a:br>
            <a:r>
              <a:rPr lang="en-US" b="1" dirty="0" smtClean="0"/>
              <a:t>A.</a:t>
            </a:r>
            <a:r>
              <a:rPr lang="en-US" dirty="0" smtClean="0"/>
              <a:t> No. Employers are not required to pay employees for time not actually worked.</a:t>
            </a:r>
            <a:br>
              <a:rPr lang="en-US" dirty="0" smtClean="0"/>
            </a:b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134</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To Do</a:t>
            </a:r>
            <a:endParaRPr lang="en-US" dirty="0">
              <a:latin typeface="+mn-lt"/>
            </a:endParaRPr>
          </a:p>
        </p:txBody>
      </p:sp>
      <p:sp>
        <p:nvSpPr>
          <p:cNvPr id="3" name="Content Placeholder 2"/>
          <p:cNvSpPr>
            <a:spLocks noGrp="1"/>
          </p:cNvSpPr>
          <p:nvPr>
            <p:ph idx="1"/>
          </p:nvPr>
        </p:nvSpPr>
        <p:spPr/>
        <p:txBody>
          <a:bodyPr/>
          <a:lstStyle/>
          <a:p>
            <a:r>
              <a:rPr lang="en-US" dirty="0" smtClean="0"/>
              <a:t>Decide whether you want to pay</a:t>
            </a:r>
          </a:p>
          <a:p>
            <a:pPr lvl="1"/>
            <a:r>
              <a:rPr lang="en-US" dirty="0" smtClean="0"/>
              <a:t>Full days</a:t>
            </a:r>
          </a:p>
          <a:p>
            <a:pPr lvl="1"/>
            <a:r>
              <a:rPr lang="en-US" dirty="0" smtClean="0"/>
              <a:t>Partial days</a:t>
            </a:r>
          </a:p>
          <a:p>
            <a:r>
              <a:rPr lang="en-US" dirty="0" smtClean="0"/>
              <a:t>Decide whether to allow employees to use PTO</a:t>
            </a:r>
          </a:p>
          <a:p>
            <a:pPr lvl="1"/>
            <a:r>
              <a:rPr lang="en-US" dirty="0" smtClean="0"/>
              <a:t>Sick days</a:t>
            </a:r>
          </a:p>
          <a:p>
            <a:pPr lvl="1"/>
            <a:r>
              <a:rPr lang="en-US" dirty="0" smtClean="0"/>
              <a:t>Vacation days</a:t>
            </a:r>
          </a:p>
          <a:p>
            <a:pPr marL="457200" lvl="1" indent="-457200">
              <a:buBlip>
                <a:blip r:embed="rId2"/>
              </a:buBlip>
            </a:pPr>
            <a:r>
              <a:rPr lang="en-US" sz="2400" dirty="0" smtClean="0"/>
              <a:t>Reserve the right to decide on an ad hoc basis</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Sample Policy</a:t>
            </a:r>
            <a:endParaRPr lang="en-US" dirty="0">
              <a:latin typeface="+mn-lt"/>
            </a:endParaRPr>
          </a:p>
        </p:txBody>
      </p:sp>
      <p:sp>
        <p:nvSpPr>
          <p:cNvPr id="3" name="Content Placeholder 2"/>
          <p:cNvSpPr>
            <a:spLocks noGrp="1"/>
          </p:cNvSpPr>
          <p:nvPr>
            <p:ph idx="1"/>
          </p:nvPr>
        </p:nvSpPr>
        <p:spPr/>
        <p:txBody>
          <a:bodyPr/>
          <a:lstStyle/>
          <a:p>
            <a:pPr>
              <a:buNone/>
            </a:pPr>
            <a:r>
              <a:rPr lang="en-US" b="1" cap="small" dirty="0" smtClean="0"/>
              <a:t>Inclement Weather</a:t>
            </a:r>
            <a:endParaRPr lang="en-US" dirty="0" smtClean="0"/>
          </a:p>
          <a:p>
            <a:pPr>
              <a:buNone/>
            </a:pPr>
            <a:r>
              <a:rPr lang="en-US" dirty="0" smtClean="0"/>
              <a:t>	</a:t>
            </a:r>
            <a:r>
              <a:rPr lang="en-US" sz="1800" dirty="0" smtClean="0"/>
              <a:t>If you are a non-exempt employee and are late or absent from work due to adverse weather conditions, and the Company has not closed the office or announced a delayed opening, you will not receive compensation [</a:t>
            </a:r>
            <a:r>
              <a:rPr lang="en-US" sz="1800" b="1" dirty="0" smtClean="0">
                <a:solidFill>
                  <a:srgbClr val="FF0000"/>
                </a:solidFill>
              </a:rPr>
              <a:t>you may not use paid time off] </a:t>
            </a:r>
            <a:r>
              <a:rPr lang="en-US" sz="1800" dirty="0" smtClean="0"/>
              <a:t>for time lost.</a:t>
            </a:r>
          </a:p>
          <a:p>
            <a:pPr>
              <a:buNone/>
            </a:pPr>
            <a:r>
              <a:rPr lang="en-US" sz="1800" dirty="0" smtClean="0"/>
              <a:t>	In the event of a delayed opening, closure or early closure, the Company will decide whether employees will be paid for lost time depending upon the circumstances. </a:t>
            </a:r>
          </a:p>
          <a:p>
            <a:pPr>
              <a:buNone/>
            </a:pPr>
            <a:r>
              <a:rPr lang="en-US" sz="1800" dirty="0" smtClean="0"/>
              <a:t> 	If an employee is already out on authorized paid absences, such as vacation or personal days, you will not receive an additional day of pay or time off if opening is delayed or the office is officially closed due to inclement weather.</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136</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New Jersey Wage and Hour Update </a:t>
            </a:r>
            <a:endParaRPr lang="en-US" sz="3600" dirty="0">
              <a:latin typeface="+mn-lt"/>
            </a:endParaRPr>
          </a:p>
        </p:txBody>
      </p:sp>
      <p:sp>
        <p:nvSpPr>
          <p:cNvPr id="3" name="Content Placeholder 2"/>
          <p:cNvSpPr>
            <a:spLocks noGrp="1"/>
          </p:cNvSpPr>
          <p:nvPr>
            <p:ph idx="1"/>
          </p:nvPr>
        </p:nvSpPr>
        <p:spPr/>
        <p:txBody>
          <a:bodyPr/>
          <a:lstStyle/>
          <a:p>
            <a:pPr>
              <a:buNone/>
            </a:pPr>
            <a:r>
              <a:rPr lang="en-US" b="1" u="sng" spc="50" dirty="0" smtClean="0">
                <a:ln w="11430"/>
                <a:solidFill>
                  <a:srgbClr val="000000"/>
                </a:solidFill>
              </a:rPr>
              <a:t>Relatively recent changes:</a:t>
            </a:r>
            <a:endParaRPr lang="en-US" spc="50" dirty="0" smtClean="0">
              <a:ln w="11430"/>
              <a:solidFill>
                <a:srgbClr val="000000"/>
              </a:solidFill>
            </a:endParaRPr>
          </a:p>
          <a:p>
            <a:r>
              <a:rPr lang="en-US" dirty="0" smtClean="0"/>
              <a:t>New Rounding Regulations </a:t>
            </a:r>
          </a:p>
          <a:p>
            <a:r>
              <a:rPr lang="en-US" dirty="0" smtClean="0"/>
              <a:t>Adoption of Federal White Collar Exemptions</a:t>
            </a:r>
          </a:p>
          <a:p>
            <a:r>
              <a:rPr lang="en-US" dirty="0" smtClean="0"/>
              <a:t>New Posting Requirement</a:t>
            </a:r>
          </a:p>
          <a:p>
            <a:r>
              <a:rPr lang="en-US" dirty="0" smtClean="0"/>
              <a:t>Bill to Increase Minimum Wage</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137</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New Rounding Regulation</a:t>
            </a:r>
            <a:endParaRPr lang="en-US" dirty="0">
              <a:latin typeface="+mn-lt"/>
            </a:endParaRPr>
          </a:p>
        </p:txBody>
      </p:sp>
      <p:sp>
        <p:nvSpPr>
          <p:cNvPr id="3" name="Content Placeholder 2"/>
          <p:cNvSpPr>
            <a:spLocks noGrp="1"/>
          </p:cNvSpPr>
          <p:nvPr>
            <p:ph idx="1"/>
          </p:nvPr>
        </p:nvSpPr>
        <p:spPr>
          <a:xfrm>
            <a:off x="152400" y="1905000"/>
            <a:ext cx="8763000" cy="4267200"/>
          </a:xfrm>
        </p:spPr>
        <p:txBody>
          <a:bodyPr/>
          <a:lstStyle/>
          <a:p>
            <a:pPr>
              <a:buNone/>
            </a:pPr>
            <a:r>
              <a:rPr lang="en-US" b="1" u="sng" dirty="0" smtClean="0"/>
              <a:t>History of Rounding</a:t>
            </a:r>
            <a:r>
              <a:rPr lang="en-US" dirty="0" smtClean="0"/>
              <a:t>:</a:t>
            </a:r>
          </a:p>
          <a:p>
            <a:r>
              <a:rPr lang="en-US" sz="2400" dirty="0" smtClean="0"/>
              <a:t>Prior to 2010, general assumption--rounding is permissible under NJ as long as practice follows federal regulations on rounding.</a:t>
            </a:r>
          </a:p>
          <a:p>
            <a:r>
              <a:rPr lang="en-US" sz="2400" dirty="0" smtClean="0"/>
              <a:t>Beginning of 2010 – NJDOL takes position that rounding is not permissible under NJ wage and hour law.</a:t>
            </a:r>
          </a:p>
          <a:p>
            <a:r>
              <a:rPr lang="en-US" sz="2400" dirty="0" smtClean="0"/>
              <a:t>December 2010 – New Regulations issued by NJDOL adopting federal regulations on permissible rounding policies.</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138</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New Rounding Regulation</a:t>
            </a:r>
            <a:endParaRPr lang="en-US" dirty="0">
              <a:latin typeface="+mn-lt"/>
            </a:endParaRPr>
          </a:p>
        </p:txBody>
      </p:sp>
      <p:sp>
        <p:nvSpPr>
          <p:cNvPr id="3" name="Content Placeholder 2"/>
          <p:cNvSpPr>
            <a:spLocks noGrp="1"/>
          </p:cNvSpPr>
          <p:nvPr>
            <p:ph idx="1"/>
          </p:nvPr>
        </p:nvSpPr>
        <p:spPr>
          <a:xfrm>
            <a:off x="381000" y="1600200"/>
            <a:ext cx="8229600" cy="4267200"/>
          </a:xfrm>
        </p:spPr>
        <p:txBody>
          <a:bodyPr/>
          <a:lstStyle/>
          <a:p>
            <a:pPr>
              <a:buNone/>
            </a:pPr>
            <a:r>
              <a:rPr lang="en-US" sz="1400" b="1" u="sng" dirty="0" smtClean="0"/>
              <a:t>New Regulation Adopted by NJDOL</a:t>
            </a:r>
            <a:r>
              <a:rPr lang="en-US" sz="1400" b="1" dirty="0" smtClean="0"/>
              <a:t>:</a:t>
            </a:r>
          </a:p>
          <a:p>
            <a:r>
              <a:rPr lang="en-US" sz="1400" b="1" dirty="0" smtClean="0"/>
              <a:t>12:56-5.8 Use of time clocks</a:t>
            </a:r>
            <a:r>
              <a:rPr lang="en-US" sz="1400" dirty="0" smtClean="0"/>
              <a:t/>
            </a:r>
            <a:br>
              <a:rPr lang="en-US" sz="1400" dirty="0" smtClean="0"/>
            </a:br>
            <a:r>
              <a:rPr lang="en-US" sz="1400" dirty="0" smtClean="0"/>
              <a:t/>
            </a:r>
            <a:br>
              <a:rPr lang="en-US" sz="1400" dirty="0" smtClean="0"/>
            </a:br>
            <a:r>
              <a:rPr lang="en-US" sz="1400" dirty="0" smtClean="0"/>
              <a:t>(a) Differences between clock records and actual hours worked. Time clocks are not required. In those cases where time clocks are used, employees who voluntarily come in before their regular starting time or remain after their closing time, do not have to be paid for such periods provided, of course, that they do not engage in any work. Their early or late clock punching may be disregarded. Minor differences between the clock records and actual hours worked cannot ordinarily be avoided, but major discrepancies should be discouraged since they raise a doubt as to the accuracy of the records of the hours actually worked.</a:t>
            </a:r>
            <a:br>
              <a:rPr lang="en-US" sz="1400" dirty="0" smtClean="0"/>
            </a:br>
            <a:r>
              <a:rPr lang="en-US" sz="1400" dirty="0" smtClean="0"/>
              <a:t/>
            </a:r>
            <a:br>
              <a:rPr lang="en-US" sz="1400" dirty="0" smtClean="0"/>
            </a:br>
            <a:r>
              <a:rPr lang="en-US" sz="1400" dirty="0" smtClean="0"/>
              <a:t>(b) "Rounding" practices. It has been found that in some industries, particularly where time clocks are used, there has been the practice for many years of recording the employees' starting time and stopping time to the nearest 5 minutes, or to the nearest 1/10 or quarter of an hour. Presumably, this arrangement averages out, so that the employees are fully compensated for all the time they actually work. For enforcement purposes this practice of computing working time will be accepted, provided that it is used in such a manner that it will not result, over a period of time, in failure to compensate the employees properly for all the time they have actually worked.</a:t>
            </a:r>
            <a:br>
              <a:rPr lang="en-US" sz="1400" dirty="0" smtClean="0"/>
            </a:br>
            <a:r>
              <a:rPr lang="en-US" sz="1400" dirty="0" smtClean="0"/>
              <a:t/>
            </a:r>
            <a:br>
              <a:rPr lang="en-US" sz="1400" dirty="0" smtClean="0"/>
            </a:br>
            <a:endParaRPr lang="en-US" sz="14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139</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NLRB GUIDANCE</a:t>
            </a:r>
            <a:endParaRPr lang="en-US" dirty="0"/>
          </a:p>
        </p:txBody>
      </p:sp>
      <p:sp>
        <p:nvSpPr>
          <p:cNvPr id="3" name="Content Placeholder 2"/>
          <p:cNvSpPr>
            <a:spLocks noGrp="1"/>
          </p:cNvSpPr>
          <p:nvPr>
            <p:ph idx="1"/>
          </p:nvPr>
        </p:nvSpPr>
        <p:spPr>
          <a:xfrm>
            <a:off x="152400" y="1524000"/>
            <a:ext cx="8763000" cy="4343400"/>
          </a:xfrm>
        </p:spPr>
        <p:txBody>
          <a:bodyPr/>
          <a:lstStyle/>
          <a:p>
            <a:r>
              <a:rPr lang="en-US" sz="1800" dirty="0" smtClean="0"/>
              <a:t>Acting General Counsel Reports</a:t>
            </a:r>
          </a:p>
          <a:p>
            <a:pPr lvl="1"/>
            <a:r>
              <a:rPr lang="en-US" sz="1800" dirty="0" smtClean="0"/>
              <a:t>May 30, 2012</a:t>
            </a:r>
          </a:p>
          <a:p>
            <a:pPr lvl="1"/>
            <a:r>
              <a:rPr lang="en-US" sz="1800" dirty="0" smtClean="0"/>
              <a:t>January 24, 2012</a:t>
            </a:r>
          </a:p>
          <a:p>
            <a:pPr lvl="1"/>
            <a:r>
              <a:rPr lang="en-US" sz="1800" dirty="0" smtClean="0"/>
              <a:t>August 18, 2011</a:t>
            </a:r>
          </a:p>
          <a:p>
            <a:pPr lvl="2"/>
            <a:r>
              <a:rPr lang="en-US" sz="1800" dirty="0" smtClean="0"/>
              <a:t>Rules that are ambiguous as to their application to Section 7 activity and contain no limiting language or context that would clarify to employees that the rule does not restrict Section 7 rights, are unlawful.</a:t>
            </a:r>
          </a:p>
          <a:p>
            <a:pPr lvl="2"/>
            <a:r>
              <a:rPr lang="en-US" sz="1800" dirty="0" smtClean="0"/>
              <a:t>Prohibiting employees from expressing their personal opinions to the public regarding the work place, work satisfaction, or dissatisfaction, wages, hours or work conditions.”</a:t>
            </a:r>
          </a:p>
          <a:p>
            <a:pPr lvl="2"/>
            <a:r>
              <a:rPr lang="en-US" sz="1800" dirty="0" smtClean="0"/>
              <a:t>Prohibiting employees from posting photos, music, videos, and the quotes and personal information of others without obtaining the owner’s permission and ensuring that the content can be legally shared, and from using employer’s logos and trademarks. </a:t>
            </a:r>
          </a:p>
          <a:p>
            <a:pPr lvl="2">
              <a:buNone/>
            </a:pPr>
            <a:r>
              <a:rPr lang="en-US" dirty="0" smtClean="0"/>
              <a:t>		</a:t>
            </a:r>
          </a:p>
          <a:p>
            <a:pPr lvl="3">
              <a:buNone/>
            </a:pP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New Rounding Regulation</a:t>
            </a:r>
            <a:endParaRPr lang="en-US" dirty="0">
              <a:latin typeface="+mn-lt"/>
            </a:endParaRPr>
          </a:p>
        </p:txBody>
      </p:sp>
      <p:sp>
        <p:nvSpPr>
          <p:cNvPr id="3" name="Content Placeholder 2"/>
          <p:cNvSpPr>
            <a:spLocks noGrp="1"/>
          </p:cNvSpPr>
          <p:nvPr>
            <p:ph idx="1"/>
          </p:nvPr>
        </p:nvSpPr>
        <p:spPr/>
        <p:txBody>
          <a:bodyPr/>
          <a:lstStyle/>
          <a:p>
            <a:pPr algn="ctr">
              <a:buNone/>
            </a:pPr>
            <a:r>
              <a:rPr lang="en-US" b="1" u="sng" dirty="0" smtClean="0"/>
              <a:t>Permissible Rounding  Practices Under Federal/New Jersey Law</a:t>
            </a:r>
            <a:endParaRPr lang="en-US" sz="1600" dirty="0" smtClean="0"/>
          </a:p>
          <a:p>
            <a:pPr lvl="1"/>
            <a:r>
              <a:rPr lang="en-US" sz="2800" dirty="0" smtClean="0"/>
              <a:t>Appropriate timeframe (nearest 5, 6 or 15 minutes) </a:t>
            </a:r>
          </a:p>
          <a:p>
            <a:pPr lvl="1"/>
            <a:r>
              <a:rPr lang="en-US" sz="2800" dirty="0" smtClean="0"/>
              <a:t>Over period of time employees should be compensated for all time actually worked.</a:t>
            </a:r>
          </a:p>
          <a:p>
            <a:pPr lvl="1"/>
            <a:r>
              <a:rPr lang="en-US" sz="2800" dirty="0" smtClean="0"/>
              <a:t>Give and take – no policy/practice which skews results for the benefit of the employer</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140</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New Jersey Adopts FLSA Exemptions</a:t>
            </a:r>
            <a:endParaRPr lang="en-US" sz="3200" dirty="0">
              <a:latin typeface="+mn-lt"/>
            </a:endParaRPr>
          </a:p>
        </p:txBody>
      </p:sp>
      <p:sp>
        <p:nvSpPr>
          <p:cNvPr id="3" name="Content Placeholder 2"/>
          <p:cNvSpPr>
            <a:spLocks noGrp="1"/>
          </p:cNvSpPr>
          <p:nvPr>
            <p:ph idx="1"/>
          </p:nvPr>
        </p:nvSpPr>
        <p:spPr/>
        <p:txBody>
          <a:bodyPr/>
          <a:lstStyle/>
          <a:p>
            <a:pPr>
              <a:buNone/>
            </a:pPr>
            <a:r>
              <a:rPr lang="en-US" b="1" u="sng" dirty="0" smtClean="0"/>
              <a:t>History of Exemptions</a:t>
            </a:r>
            <a:r>
              <a:rPr lang="en-US" dirty="0" smtClean="0"/>
              <a:t>:</a:t>
            </a:r>
          </a:p>
          <a:p>
            <a:r>
              <a:rPr lang="en-US" sz="2000" dirty="0" smtClean="0"/>
              <a:t>New Jersey regulations on exemptions initially modeled after federal overtime exemptions.</a:t>
            </a:r>
          </a:p>
          <a:p>
            <a:r>
              <a:rPr lang="en-US" sz="2000" dirty="0" smtClean="0"/>
              <a:t>August 2004 – Federal overtime exemptions revised.  New Jersey does not change regulations.</a:t>
            </a:r>
          </a:p>
          <a:p>
            <a:r>
              <a:rPr lang="en-US" sz="2000" dirty="0" smtClean="0"/>
              <a:t>March 2011 – NJDOL issues regulations proposing to repeal existing rules on exemptions (executive, administrative, professional and outside sales employees) and replace with federal overtime exemptions under 29 CFR Part 541.</a:t>
            </a:r>
          </a:p>
          <a:p>
            <a:r>
              <a:rPr lang="en-US" sz="2000" dirty="0" smtClean="0"/>
              <a:t>September 2011 – NJDOL issues final regulation adopting by reference most provisions in 20 CFR Part 541.</a:t>
            </a:r>
          </a:p>
          <a:p>
            <a:endParaRPr lang="en-US" sz="20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141</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New Jersey Adopts FLSA Exemptions</a:t>
            </a:r>
            <a:endParaRPr lang="en-US" sz="3200" dirty="0">
              <a:latin typeface="+mn-lt"/>
            </a:endParaRPr>
          </a:p>
        </p:txBody>
      </p:sp>
      <p:sp>
        <p:nvSpPr>
          <p:cNvPr id="3" name="Content Placeholder 2"/>
          <p:cNvSpPr>
            <a:spLocks noGrp="1"/>
          </p:cNvSpPr>
          <p:nvPr>
            <p:ph idx="1"/>
          </p:nvPr>
        </p:nvSpPr>
        <p:spPr>
          <a:xfrm>
            <a:off x="457200" y="1600200"/>
            <a:ext cx="8686800" cy="4267200"/>
          </a:xfrm>
        </p:spPr>
        <p:txBody>
          <a:bodyPr/>
          <a:lstStyle/>
          <a:p>
            <a:pPr>
              <a:buNone/>
            </a:pPr>
            <a:r>
              <a:rPr lang="en-US" sz="2800" b="1" u="sng" dirty="0" smtClean="0"/>
              <a:t>Impact of New Regulations</a:t>
            </a:r>
            <a:r>
              <a:rPr lang="en-US" sz="2800" dirty="0" smtClean="0"/>
              <a:t>:</a:t>
            </a:r>
          </a:p>
          <a:p>
            <a:r>
              <a:rPr lang="en-US" sz="2800" dirty="0" smtClean="0"/>
              <a:t>Eliminates 20% Rule (40% for retail employees)</a:t>
            </a:r>
          </a:p>
          <a:p>
            <a:r>
              <a:rPr lang="en-US" sz="2800" dirty="0" smtClean="0"/>
              <a:t>Eliminates differences between federal and State exemption requirements</a:t>
            </a:r>
          </a:p>
          <a:p>
            <a:r>
              <a:rPr lang="en-US" sz="2800" dirty="0" smtClean="0"/>
              <a:t>Employers can now look to federal decisions for guidance/persuasive authority </a:t>
            </a:r>
          </a:p>
          <a:p>
            <a:r>
              <a:rPr lang="en-US" sz="2800" dirty="0" smtClean="0"/>
              <a:t>Inadvertent exclusion of exemption under NJ law regarding Administrative/Inside Sales Exemption</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142</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New Jersey Adopts FLSA Exemptions</a:t>
            </a:r>
            <a:endParaRPr lang="en-US" sz="3200" dirty="0">
              <a:latin typeface="+mn-lt"/>
            </a:endParaRPr>
          </a:p>
        </p:txBody>
      </p:sp>
      <p:sp>
        <p:nvSpPr>
          <p:cNvPr id="3" name="Content Placeholder 2"/>
          <p:cNvSpPr>
            <a:spLocks noGrp="1"/>
          </p:cNvSpPr>
          <p:nvPr>
            <p:ph idx="1"/>
          </p:nvPr>
        </p:nvSpPr>
        <p:spPr/>
        <p:txBody>
          <a:bodyPr/>
          <a:lstStyle/>
          <a:p>
            <a:pPr>
              <a:buNone/>
            </a:pPr>
            <a:r>
              <a:rPr lang="en-US" sz="2800" b="1" u="sng" dirty="0" smtClean="0"/>
              <a:t>“Inside Sales” Exemption</a:t>
            </a:r>
            <a:r>
              <a:rPr lang="en-US" sz="2800" dirty="0" smtClean="0"/>
              <a:t>:</a:t>
            </a:r>
          </a:p>
          <a:p>
            <a:r>
              <a:rPr lang="en-US" sz="2000" dirty="0" smtClean="0"/>
              <a:t>The DLWD has corrected its error, and on February 21, 2012, the exemption was fully restored. The regulation now defines “administrative” employee to include an employee whose: (1) primary duty is sales; (2) total compensation is comprised of at least 50% commissions; and (3) total compensation is $400 or more per week. </a:t>
            </a:r>
          </a:p>
          <a:p>
            <a:r>
              <a:rPr lang="en-US" sz="2000" dirty="0" smtClean="0"/>
              <a:t>Notably, the restored New Jersey “inside sales” exemption differs from the exemptions available under federal law. As a result, employers should carefully analyze whether their commissioned sales employees qualify as exempt under both state and federal law.</a:t>
            </a:r>
          </a:p>
          <a:p>
            <a:endParaRPr lang="en-US" sz="2800" dirty="0" smtClean="0"/>
          </a:p>
          <a:p>
            <a:pPr>
              <a:buNone/>
            </a:pPr>
            <a:endParaRPr lang="en-US" sz="28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143</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New Wage/Hour Posting Requirement</a:t>
            </a:r>
            <a:endParaRPr lang="en-US" sz="3200" dirty="0">
              <a:latin typeface="+mn-lt"/>
            </a:endParaRPr>
          </a:p>
        </p:txBody>
      </p:sp>
      <p:sp>
        <p:nvSpPr>
          <p:cNvPr id="3" name="Content Placeholder 2"/>
          <p:cNvSpPr>
            <a:spLocks noGrp="1"/>
          </p:cNvSpPr>
          <p:nvPr>
            <p:ph idx="1"/>
          </p:nvPr>
        </p:nvSpPr>
        <p:spPr>
          <a:xfrm>
            <a:off x="457200" y="1828800"/>
            <a:ext cx="8534400" cy="4343401"/>
          </a:xfrm>
        </p:spPr>
        <p:txBody>
          <a:bodyPr/>
          <a:lstStyle/>
          <a:p>
            <a:r>
              <a:rPr lang="en-US" sz="2800" dirty="0" smtClean="0"/>
              <a:t>July 13, 2010 – new law enacted regarding employers’ obligation to maintain and report every record regarding wages, benefits and taxes, including requirement to post and distribute notice to employees.</a:t>
            </a:r>
          </a:p>
          <a:p>
            <a:r>
              <a:rPr lang="en-US" sz="2800" dirty="0" smtClean="0"/>
              <a:t>July 18, 2011 – NJDOL issues proposed regulations including a sample notice.</a:t>
            </a:r>
          </a:p>
          <a:p>
            <a:r>
              <a:rPr lang="en-US" sz="2800" dirty="0" smtClean="0"/>
              <a:t>November 4, 2011 – NJDOL issues final regulations and notice.</a:t>
            </a:r>
          </a:p>
          <a:p>
            <a:pPr>
              <a:buNone/>
            </a:pP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144</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New Wage/Hour Posting Requirement</a:t>
            </a:r>
            <a:endParaRPr lang="en-US" sz="3200" dirty="0">
              <a:latin typeface="+mn-lt"/>
            </a:endParaRPr>
          </a:p>
        </p:txBody>
      </p:sp>
      <p:sp>
        <p:nvSpPr>
          <p:cNvPr id="3" name="Content Placeholder 2"/>
          <p:cNvSpPr>
            <a:spLocks noGrp="1"/>
          </p:cNvSpPr>
          <p:nvPr>
            <p:ph idx="1"/>
          </p:nvPr>
        </p:nvSpPr>
        <p:spPr>
          <a:xfrm>
            <a:off x="457200" y="2057400"/>
            <a:ext cx="8229600" cy="4114801"/>
          </a:xfrm>
        </p:spPr>
        <p:txBody>
          <a:bodyPr/>
          <a:lstStyle/>
          <a:p>
            <a:pPr>
              <a:buNone/>
            </a:pPr>
            <a:r>
              <a:rPr lang="en-US" sz="2800" b="1" u="sng" dirty="0" smtClean="0"/>
              <a:t>Employers must</a:t>
            </a:r>
            <a:r>
              <a:rPr lang="en-US" sz="2800" dirty="0" smtClean="0"/>
              <a:t>:</a:t>
            </a:r>
          </a:p>
          <a:p>
            <a:pPr>
              <a:buNone/>
            </a:pPr>
            <a:r>
              <a:rPr lang="en-US" sz="2800" dirty="0" smtClean="0"/>
              <a:t>		1.	Ensure the notice is posted in 			workplace</a:t>
            </a:r>
          </a:p>
          <a:p>
            <a:pPr>
              <a:buNone/>
            </a:pPr>
            <a:r>
              <a:rPr lang="en-US" sz="2800" dirty="0" smtClean="0"/>
              <a:t>		2.	Provide new hires a written 			copy of the notice at the time of hire. </a:t>
            </a:r>
            <a:endParaRPr lang="en-US" sz="2800" b="1" u="sng"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New Wage/Hour Posting Requirement</a:t>
            </a:r>
            <a:endParaRPr lang="en-US" sz="3200" dirty="0">
              <a:latin typeface="+mn-lt"/>
            </a:endParaRPr>
          </a:p>
        </p:txBody>
      </p:sp>
      <p:sp>
        <p:nvSpPr>
          <p:cNvPr id="3" name="Content Placeholder 2"/>
          <p:cNvSpPr>
            <a:spLocks noGrp="1"/>
          </p:cNvSpPr>
          <p:nvPr>
            <p:ph idx="1"/>
          </p:nvPr>
        </p:nvSpPr>
        <p:spPr>
          <a:xfrm>
            <a:off x="457200" y="1524000"/>
            <a:ext cx="8382000" cy="4343401"/>
          </a:xfrm>
        </p:spPr>
        <p:txBody>
          <a:bodyPr/>
          <a:lstStyle/>
          <a:p>
            <a:pPr>
              <a:buNone/>
            </a:pPr>
            <a:r>
              <a:rPr lang="en-US" b="1" u="sng" dirty="0" smtClean="0"/>
              <a:t>Legal and Practical Impact of Law</a:t>
            </a:r>
            <a:r>
              <a:rPr lang="en-US" dirty="0" smtClean="0"/>
              <a:t>:</a:t>
            </a:r>
          </a:p>
          <a:p>
            <a:r>
              <a:rPr lang="en-US" sz="2400" dirty="0" smtClean="0"/>
              <a:t>Need more space to post notices.</a:t>
            </a:r>
          </a:p>
          <a:p>
            <a:r>
              <a:rPr lang="en-US" sz="2400" dirty="0" smtClean="0"/>
              <a:t>Possible NJDOL audits for failing to maintain and report records and failing to pay employees in accordance with such laws.</a:t>
            </a:r>
          </a:p>
          <a:p>
            <a:r>
              <a:rPr lang="en-US" sz="2400" dirty="0" smtClean="0"/>
              <a:t>Suspension or revocation of license(s) held by employers.</a:t>
            </a:r>
          </a:p>
          <a:p>
            <a:r>
              <a:rPr lang="en-US" sz="2400" dirty="0" smtClean="0"/>
              <a:t>Punitive Damages (2x lost wages and benefits) for discharging or discriminating against employee for making inquiry or complaint or cooperating in an investigation</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146</a:t>
            </a:fld>
            <a:endParaRPr lang="en-US" dirty="0"/>
          </a:p>
        </p:txBody>
      </p:sp>
      <p:sp>
        <p:nvSpPr>
          <p:cNvPr id="6" name="Footer Placeholder 7"/>
          <p:cNvSpPr txBox="1">
            <a:spLocks/>
          </p:cNvSpPr>
          <p:nvPr/>
        </p:nvSpPr>
        <p:spPr>
          <a:xfrm>
            <a:off x="381000" y="63404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143000"/>
          </a:xfrm>
        </p:spPr>
        <p:txBody>
          <a:bodyPr/>
          <a:lstStyle/>
          <a:p>
            <a:r>
              <a:rPr lang="en-US" sz="3200" dirty="0" smtClean="0">
                <a:latin typeface="+mn-lt"/>
              </a:rPr>
              <a:t>New Jersey Minimum Wage Rate</a:t>
            </a:r>
            <a:endParaRPr lang="en-US" sz="3200" dirty="0">
              <a:latin typeface="+mn-lt"/>
            </a:endParaRPr>
          </a:p>
        </p:txBody>
      </p:sp>
      <p:sp>
        <p:nvSpPr>
          <p:cNvPr id="3" name="Content Placeholder 2"/>
          <p:cNvSpPr>
            <a:spLocks noGrp="1"/>
          </p:cNvSpPr>
          <p:nvPr>
            <p:ph idx="1"/>
          </p:nvPr>
        </p:nvSpPr>
        <p:spPr>
          <a:xfrm>
            <a:off x="457200" y="1600200"/>
            <a:ext cx="8534400" cy="4267200"/>
          </a:xfrm>
        </p:spPr>
        <p:txBody>
          <a:bodyPr/>
          <a:lstStyle/>
          <a:p>
            <a:r>
              <a:rPr lang="en-US" sz="2200" dirty="0" smtClean="0"/>
              <a:t>New Jersey’s minimum wage rate is $7.25/hour, the same as the federal standard.</a:t>
            </a:r>
          </a:p>
          <a:p>
            <a:r>
              <a:rPr lang="en-US" sz="2200" dirty="0" smtClean="0"/>
              <a:t>However, in May 2012, the New Jersey Assembly voted to give the state's minimum wage employees a $1.25-per-hour raise to $8.50/hour, which would increase their weekly wage by $50 to $340, for full-time workers.</a:t>
            </a:r>
          </a:p>
          <a:p>
            <a:r>
              <a:rPr lang="en-US" sz="2200" dirty="0" smtClean="0"/>
              <a:t>The 46-33 vote occurred along party lines, with Democrats supporting the bill and Republicans opposing it. The Senate has a similar bill pending in its budget committee.</a:t>
            </a:r>
          </a:p>
          <a:p>
            <a:r>
              <a:rPr lang="en-US" sz="2200" dirty="0" smtClean="0"/>
              <a:t>Republican Gov. Chris Christie has voiced skepticism, but has not taken a position on the measure. </a:t>
            </a:r>
          </a:p>
          <a:p>
            <a:endParaRPr lang="en-US" sz="24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147</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981201"/>
            <a:ext cx="8686800" cy="1828799"/>
          </a:xfrm>
        </p:spPr>
        <p:txBody>
          <a:bodyPr/>
          <a:lstStyle/>
          <a:p>
            <a:r>
              <a:rPr lang="en-US" dirty="0" smtClean="0"/>
              <a:t>A Day Here and a Day There:  </a:t>
            </a:r>
            <a:r>
              <a:rPr lang="en-US" sz="3600" i="1" dirty="0" smtClean="0"/>
              <a:t>Positioning Your Company To </a:t>
            </a:r>
            <a:br>
              <a:rPr lang="en-US" sz="3600" i="1" dirty="0" smtClean="0"/>
            </a:br>
            <a:r>
              <a:rPr lang="en-US" sz="3600" i="1" dirty="0" smtClean="0"/>
              <a:t>Manage Intermittent Leave</a:t>
            </a:r>
            <a:endParaRPr lang="en-US" sz="4000" i="1" dirty="0"/>
          </a:p>
        </p:txBody>
      </p:sp>
      <p:sp>
        <p:nvSpPr>
          <p:cNvPr id="4"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latin typeface="+mn-lt"/>
              </a:rPr>
              <a:t>Overview</a:t>
            </a:r>
          </a:p>
        </p:txBody>
      </p:sp>
      <p:sp>
        <p:nvSpPr>
          <p:cNvPr id="14339" name="Content Placeholder 2"/>
          <p:cNvSpPr>
            <a:spLocks noGrp="1"/>
          </p:cNvSpPr>
          <p:nvPr>
            <p:ph idx="1"/>
          </p:nvPr>
        </p:nvSpPr>
        <p:spPr/>
        <p:txBody>
          <a:bodyPr/>
          <a:lstStyle/>
          <a:p>
            <a:pPr>
              <a:spcAft>
                <a:spcPts val="1800"/>
              </a:spcAft>
            </a:pPr>
            <a:r>
              <a:rPr lang="en-US" dirty="0" smtClean="0"/>
              <a:t>FMLA Basics.</a:t>
            </a:r>
          </a:p>
          <a:p>
            <a:pPr>
              <a:spcAft>
                <a:spcPts val="1800"/>
              </a:spcAft>
            </a:pPr>
            <a:r>
              <a:rPr lang="en-US" dirty="0" smtClean="0"/>
              <a:t>Intermittent Leave Basics and “Triggers.” </a:t>
            </a:r>
          </a:p>
          <a:p>
            <a:pPr>
              <a:spcAft>
                <a:spcPts val="1800"/>
              </a:spcAft>
            </a:pPr>
            <a:r>
              <a:rPr lang="en-US" dirty="0" smtClean="0"/>
              <a:t>Common Intermittent Leave Challenges.</a:t>
            </a:r>
          </a:p>
          <a:p>
            <a:r>
              <a:rPr lang="en-US" dirty="0" smtClean="0"/>
              <a:t>Strategies for Managing Intermittent Leave. </a:t>
            </a:r>
          </a:p>
          <a:p>
            <a:pPr marL="0" indent="0">
              <a:buNone/>
            </a:pPr>
            <a:endParaRPr lang="en-US" dirty="0" smtClean="0"/>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149</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NLRB GUIDANCE</a:t>
            </a:r>
            <a:endParaRPr lang="en-US" dirty="0"/>
          </a:p>
        </p:txBody>
      </p:sp>
      <p:sp>
        <p:nvSpPr>
          <p:cNvPr id="3" name="Content Placeholder 2"/>
          <p:cNvSpPr>
            <a:spLocks noGrp="1"/>
          </p:cNvSpPr>
          <p:nvPr>
            <p:ph idx="1"/>
          </p:nvPr>
        </p:nvSpPr>
        <p:spPr>
          <a:xfrm>
            <a:off x="609600" y="2286000"/>
            <a:ext cx="6781800" cy="4267200"/>
          </a:xfrm>
        </p:spPr>
        <p:txBody>
          <a:bodyPr/>
          <a:lstStyle/>
          <a:p>
            <a:r>
              <a:rPr lang="en-US" sz="2400" dirty="0" smtClean="0"/>
              <a:t>Acting General Counsel Reports</a:t>
            </a:r>
          </a:p>
          <a:p>
            <a:pPr lvl="2"/>
            <a:r>
              <a:rPr lang="en-US" sz="2400" dirty="0" smtClean="0"/>
              <a:t>Prohibiting offensive, demeaning, abusive or inappropriate remarks</a:t>
            </a:r>
          </a:p>
          <a:p>
            <a:pPr lvl="3"/>
            <a:r>
              <a:rPr lang="en-US" sz="2400" dirty="0" smtClean="0"/>
              <a:t>Too ambiguous’</a:t>
            </a:r>
          </a:p>
          <a:p>
            <a:pPr lvl="2"/>
            <a:r>
              <a:rPr lang="en-US" sz="2400" dirty="0" smtClean="0"/>
              <a:t>No savings clause		</a:t>
            </a:r>
          </a:p>
          <a:p>
            <a:pPr lvl="3">
              <a:buNone/>
            </a:pPr>
            <a:r>
              <a:rPr lang="en-US" sz="2400" dirty="0" smtClean="0"/>
              <a:t>					</a:t>
            </a:r>
          </a:p>
          <a:p>
            <a:pPr lvl="3">
              <a:buNone/>
            </a:pPr>
            <a:endParaRPr lang="en-US" sz="24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15</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229600" cy="1143000"/>
          </a:xfrm>
        </p:spPr>
        <p:txBody>
          <a:bodyPr/>
          <a:lstStyle/>
          <a:p>
            <a:pPr fontAlgn="auto">
              <a:spcAft>
                <a:spcPts val="0"/>
              </a:spcAft>
              <a:defRPr/>
            </a:pPr>
            <a:r>
              <a:rPr lang="en-US" dirty="0" smtClean="0">
                <a:latin typeface="+mn-lt"/>
              </a:rPr>
              <a:t>Family and Medical</a:t>
            </a:r>
            <a:br>
              <a:rPr lang="en-US" dirty="0" smtClean="0">
                <a:latin typeface="+mn-lt"/>
              </a:rPr>
            </a:br>
            <a:r>
              <a:rPr lang="en-US" dirty="0" smtClean="0">
                <a:latin typeface="+mn-lt"/>
              </a:rPr>
              <a:t>Leave Act (FMLA) Basics</a:t>
            </a:r>
          </a:p>
        </p:txBody>
      </p:sp>
      <p:sp>
        <p:nvSpPr>
          <p:cNvPr id="12291" name="Content Placeholder 2"/>
          <p:cNvSpPr>
            <a:spLocks noGrp="1"/>
          </p:cNvSpPr>
          <p:nvPr>
            <p:ph idx="1"/>
          </p:nvPr>
        </p:nvSpPr>
        <p:spPr>
          <a:xfrm>
            <a:off x="685800" y="1524000"/>
            <a:ext cx="8001000" cy="4495800"/>
          </a:xfrm>
        </p:spPr>
        <p:txBody>
          <a:bodyPr>
            <a:normAutofit/>
          </a:bodyPr>
          <a:lstStyle/>
          <a:p>
            <a:pPr indent="-1588">
              <a:buNone/>
              <a:defRPr/>
            </a:pPr>
            <a:endParaRPr lang="en-US" sz="2800" dirty="0" smtClean="0">
              <a:latin typeface="Franklin Gothic Medium" pitchFamily="34" charset="0"/>
            </a:endParaRPr>
          </a:p>
          <a:p>
            <a:pPr eaLnBrk="1" hangingPunct="1">
              <a:buFont typeface="Wingdings" pitchFamily="2" charset="2"/>
              <a:buChar char="v"/>
            </a:pPr>
            <a:endParaRPr lang="en-US" dirty="0" smtClean="0"/>
          </a:p>
          <a:p>
            <a:pPr eaLnBrk="1" hangingPunct="1">
              <a:buFont typeface="Wingdings" pitchFamily="2" charset="2"/>
              <a:buChar char="v"/>
            </a:pPr>
            <a:endParaRPr lang="en-US" dirty="0" smtClean="0"/>
          </a:p>
        </p:txBody>
      </p:sp>
      <p:pic>
        <p:nvPicPr>
          <p:cNvPr id="7" name="Picture 2" descr="C:\Program Files\Microsoft Office\MEDIA\CAGCAT10\j0240719.wmf"/>
          <p:cNvPicPr>
            <a:picLocks noChangeAspect="1" noChangeArrowheads="1"/>
          </p:cNvPicPr>
          <p:nvPr/>
        </p:nvPicPr>
        <p:blipFill>
          <a:blip r:embed="rId3" cstate="print"/>
          <a:srcRect/>
          <a:stretch>
            <a:fillRect/>
          </a:stretch>
        </p:blipFill>
        <p:spPr bwMode="auto">
          <a:xfrm>
            <a:off x="381000" y="1676400"/>
            <a:ext cx="2743200" cy="3962400"/>
          </a:xfrm>
          <a:prstGeom prst="rect">
            <a:avLst/>
          </a:prstGeom>
          <a:noFill/>
        </p:spPr>
      </p:pic>
      <p:pic>
        <p:nvPicPr>
          <p:cNvPr id="8" name="Picture 3" descr="C:\Documents and Settings\Wrightt\Local Settings\Temporary Internet Files\Content.IE5\EX0HAP81\MC900413570[1].wmf"/>
          <p:cNvPicPr>
            <a:picLocks noChangeAspect="1" noChangeArrowheads="1"/>
          </p:cNvPicPr>
          <p:nvPr/>
        </p:nvPicPr>
        <p:blipFill>
          <a:blip r:embed="rId4" cstate="print"/>
          <a:srcRect/>
          <a:stretch>
            <a:fillRect/>
          </a:stretch>
        </p:blipFill>
        <p:spPr bwMode="auto">
          <a:xfrm>
            <a:off x="5564095" y="1916112"/>
            <a:ext cx="3122705" cy="1893888"/>
          </a:xfrm>
          <a:prstGeom prst="rect">
            <a:avLst/>
          </a:prstGeom>
          <a:noFill/>
        </p:spPr>
      </p:pic>
      <p:pic>
        <p:nvPicPr>
          <p:cNvPr id="10" name="Picture 4" descr="C:\Documents and Settings\Wrightt\Local Settings\Temporary Internet Files\Content.IE5\WLUV8TY7\MC900432664[1].png"/>
          <p:cNvPicPr>
            <a:picLocks noChangeAspect="1" noChangeArrowheads="1"/>
          </p:cNvPicPr>
          <p:nvPr/>
        </p:nvPicPr>
        <p:blipFill>
          <a:blip r:embed="rId5" cstate="print"/>
          <a:srcRect/>
          <a:stretch>
            <a:fillRect/>
          </a:stretch>
        </p:blipFill>
        <p:spPr bwMode="auto">
          <a:xfrm>
            <a:off x="3276600" y="2057400"/>
            <a:ext cx="1714500" cy="1714500"/>
          </a:xfrm>
          <a:prstGeom prst="rect">
            <a:avLst/>
          </a:prstGeom>
          <a:noFill/>
        </p:spPr>
      </p:pic>
      <p:pic>
        <p:nvPicPr>
          <p:cNvPr id="12" name="Picture 2" descr="https://encrypted-tbn3.google.com/images?q=tbn:ANd9GcRkz6ffTlFDdAtbt3t9k-wfOhC1lsgLzBlwgb1CdweQW65QpjNS"/>
          <p:cNvPicPr>
            <a:picLocks noChangeAspect="1" noChangeArrowheads="1"/>
          </p:cNvPicPr>
          <p:nvPr/>
        </p:nvPicPr>
        <p:blipFill>
          <a:blip r:embed="rId6" cstate="print"/>
          <a:srcRect/>
          <a:stretch>
            <a:fillRect/>
          </a:stretch>
        </p:blipFill>
        <p:spPr bwMode="auto">
          <a:xfrm rot="16521190">
            <a:off x="5952323" y="3810000"/>
            <a:ext cx="1676400" cy="2733676"/>
          </a:xfrm>
          <a:prstGeom prst="rect">
            <a:avLst/>
          </a:prstGeom>
          <a:noFill/>
        </p:spPr>
      </p:pic>
      <p:sp>
        <p:nvSpPr>
          <p:cNvPr id="11" name="Slide Number Placeholder 10"/>
          <p:cNvSpPr>
            <a:spLocks noGrp="1"/>
          </p:cNvSpPr>
          <p:nvPr>
            <p:ph type="sldNum" sz="quarter" idx="11"/>
          </p:nvPr>
        </p:nvSpPr>
        <p:spPr/>
        <p:txBody>
          <a:bodyPr/>
          <a:lstStyle/>
          <a:p>
            <a:pPr>
              <a:defRPr/>
            </a:pPr>
            <a:fld id="{A12A4940-900F-41F5-8B66-70DF9C01D545}" type="slidenum">
              <a:rPr lang="en-US" smtClean="0"/>
              <a:pPr>
                <a:defRPr/>
              </a:pPr>
              <a:t>150</a:t>
            </a:fld>
            <a:endParaRPr lang="en-US" dirty="0"/>
          </a:p>
        </p:txBody>
      </p:sp>
      <p:sp>
        <p:nvSpPr>
          <p:cNvPr id="13"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7"/>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latin typeface="+mn-lt"/>
              </a:rPr>
              <a:t>The Family and Medical</a:t>
            </a:r>
            <a:br>
              <a:rPr lang="en-US" dirty="0" smtClean="0">
                <a:latin typeface="+mn-lt"/>
              </a:rPr>
            </a:br>
            <a:r>
              <a:rPr lang="en-US" dirty="0" smtClean="0">
                <a:latin typeface="+mn-lt"/>
              </a:rPr>
              <a:t>Leave Act (FMLA)</a:t>
            </a:r>
          </a:p>
        </p:txBody>
      </p:sp>
      <p:sp>
        <p:nvSpPr>
          <p:cNvPr id="14339" name="Content Placeholder 2"/>
          <p:cNvSpPr>
            <a:spLocks noGrp="1"/>
          </p:cNvSpPr>
          <p:nvPr>
            <p:ph idx="1"/>
          </p:nvPr>
        </p:nvSpPr>
        <p:spPr>
          <a:xfrm>
            <a:off x="533400" y="1905000"/>
            <a:ext cx="8229600" cy="4267200"/>
          </a:xfrm>
        </p:spPr>
        <p:txBody>
          <a:bodyPr/>
          <a:lstStyle/>
          <a:p>
            <a:pPr>
              <a:spcAft>
                <a:spcPts val="1800"/>
              </a:spcAft>
            </a:pPr>
            <a:r>
              <a:rPr lang="en-US" dirty="0" smtClean="0"/>
              <a:t>The Family and Medical Leave Act (FMLA) of 1993 allows employees to take job-protected leave for certain family and medical reasons.  </a:t>
            </a:r>
          </a:p>
          <a:p>
            <a:r>
              <a:rPr lang="en-US" dirty="0" smtClean="0"/>
              <a:t>It also allows leave in conjunction with the military service of family members.</a:t>
            </a:r>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151</a:t>
            </a:fld>
            <a:endParaRPr lang="en-US" dirty="0"/>
          </a:p>
        </p:txBody>
      </p:sp>
      <p:sp>
        <p:nvSpPr>
          <p:cNvPr id="7" name="Footer Placeholder 7"/>
          <p:cNvSpPr txBox="1">
            <a:spLocks/>
          </p:cNvSpPr>
          <p:nvPr/>
        </p:nvSpPr>
        <p:spPr>
          <a:xfrm>
            <a:off x="381000" y="60960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latin typeface="+mn-lt"/>
              </a:rPr>
              <a:t>The Family and Medical</a:t>
            </a:r>
            <a:br>
              <a:rPr lang="en-US" dirty="0" smtClean="0">
                <a:latin typeface="+mn-lt"/>
              </a:rPr>
            </a:br>
            <a:r>
              <a:rPr lang="en-US" dirty="0" smtClean="0">
                <a:latin typeface="+mn-lt"/>
              </a:rPr>
              <a:t>Leave Act (FMLA</a:t>
            </a:r>
            <a:r>
              <a:rPr lang="en-US" dirty="0" smtClean="0"/>
              <a:t>)</a:t>
            </a:r>
          </a:p>
        </p:txBody>
      </p:sp>
      <p:sp>
        <p:nvSpPr>
          <p:cNvPr id="16387" name="Content Placeholder 2"/>
          <p:cNvSpPr>
            <a:spLocks noGrp="1"/>
          </p:cNvSpPr>
          <p:nvPr>
            <p:ph idx="1"/>
          </p:nvPr>
        </p:nvSpPr>
        <p:spPr>
          <a:xfrm>
            <a:off x="457200" y="1752601"/>
            <a:ext cx="8458200" cy="4267200"/>
          </a:xfrm>
        </p:spPr>
        <p:txBody>
          <a:bodyPr/>
          <a:lstStyle/>
          <a:p>
            <a:pPr>
              <a:spcAft>
                <a:spcPts val="1800"/>
              </a:spcAft>
            </a:pPr>
            <a:r>
              <a:rPr lang="en-US" dirty="0" smtClean="0"/>
              <a:t>“Eligible” employees may take 12 weeks of unpaid leave in a 12-month period.</a:t>
            </a:r>
          </a:p>
          <a:p>
            <a:pPr>
              <a:spcAft>
                <a:spcPts val="1800"/>
              </a:spcAft>
            </a:pPr>
            <a:r>
              <a:rPr lang="en-US" dirty="0" smtClean="0"/>
              <a:t>Continuation of health insurance benefits for the employee during the leave period.</a:t>
            </a:r>
          </a:p>
          <a:p>
            <a:r>
              <a:rPr lang="en-US" dirty="0" smtClean="0"/>
              <a:t>Restoration of the employee to the same or equivalent position upon timely return from the leave. </a:t>
            </a:r>
          </a:p>
          <a:p>
            <a:pPr lvl="1"/>
            <a:r>
              <a:rPr lang="en-US" dirty="0" smtClean="0"/>
              <a:t>State Law equivalents (e.g. District of Columbia FMLA).</a:t>
            </a:r>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152</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latin typeface="+mn-lt"/>
              </a:rPr>
              <a:t>Is the Employee Eligible?</a:t>
            </a:r>
          </a:p>
        </p:txBody>
      </p:sp>
      <p:sp>
        <p:nvSpPr>
          <p:cNvPr id="8195" name="Rectangle 3"/>
          <p:cNvSpPr>
            <a:spLocks noGrp="1" noChangeArrowheads="1"/>
          </p:cNvSpPr>
          <p:nvPr>
            <p:ph idx="1"/>
          </p:nvPr>
        </p:nvSpPr>
        <p:spPr>
          <a:xfrm>
            <a:off x="228600" y="1676400"/>
            <a:ext cx="8686800" cy="4267200"/>
          </a:xfrm>
        </p:spPr>
        <p:txBody>
          <a:bodyPr/>
          <a:lstStyle/>
          <a:p>
            <a:pPr>
              <a:spcAft>
                <a:spcPts val="1800"/>
              </a:spcAft>
            </a:pPr>
            <a:r>
              <a:rPr lang="en-US" dirty="0" smtClean="0"/>
              <a:t>An employee must be employed by a covered employer:</a:t>
            </a:r>
          </a:p>
          <a:p>
            <a:pPr lvl="1">
              <a:spcAft>
                <a:spcPts val="1800"/>
              </a:spcAft>
            </a:pPr>
            <a:r>
              <a:rPr lang="en-US" dirty="0" smtClean="0"/>
              <a:t>For at least 12 months (can include prior service);</a:t>
            </a:r>
          </a:p>
          <a:p>
            <a:pPr lvl="1">
              <a:spcAft>
                <a:spcPts val="1800"/>
              </a:spcAft>
            </a:pPr>
            <a:r>
              <a:rPr lang="en-US" dirty="0" smtClean="0"/>
              <a:t>For at least 1,250 hours in the 12 months immediately preceding the leave; </a:t>
            </a:r>
          </a:p>
          <a:p>
            <a:pPr lvl="1">
              <a:spcAft>
                <a:spcPts val="1800"/>
              </a:spcAft>
            </a:pPr>
            <a:r>
              <a:rPr lang="en-US" dirty="0" smtClean="0"/>
              <a:t>At a worksite having 50 or more employees within 75 miles of that worksite.</a:t>
            </a:r>
          </a:p>
          <a:p>
            <a:pPr lvl="2"/>
            <a:r>
              <a:rPr lang="en-US" dirty="0" smtClean="0"/>
              <a:t>Special rules for joint employers.</a:t>
            </a: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153</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additive="base">
                                        <p:cTn id="18"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anim calcmode="lin" valueType="num">
                                      <p:cBhvr additive="base">
                                        <p:cTn id="24"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 calcmode="lin" valueType="num">
                                      <p:cBhvr additive="base">
                                        <p:cTn id="30"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195">
                                            <p:txEl>
                                              <p:pRg st="4" end="4"/>
                                            </p:txEl>
                                          </p:spTgt>
                                        </p:tgtEl>
                                        <p:attrNameLst>
                                          <p:attrName>style.visibility</p:attrName>
                                        </p:attrNameLst>
                                      </p:cBhvr>
                                      <p:to>
                                        <p:strVal val="visible"/>
                                      </p:to>
                                    </p:set>
                                    <p:anim calcmode="lin" valueType="num">
                                      <p:cBhvr additive="base">
                                        <p:cTn id="36"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build="p" bldLvl="3"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latin typeface="+mn-lt"/>
              </a:rPr>
              <a:t>Reasons for FMLA </a:t>
            </a:r>
          </a:p>
        </p:txBody>
      </p:sp>
      <p:sp>
        <p:nvSpPr>
          <p:cNvPr id="12291" name="Rectangle 3"/>
          <p:cNvSpPr>
            <a:spLocks noGrp="1" noChangeArrowheads="1"/>
          </p:cNvSpPr>
          <p:nvPr>
            <p:ph idx="1"/>
          </p:nvPr>
        </p:nvSpPr>
        <p:spPr>
          <a:xfrm>
            <a:off x="457200" y="1600200"/>
            <a:ext cx="5105400" cy="4343401"/>
          </a:xfrm>
        </p:spPr>
        <p:txBody>
          <a:bodyPr/>
          <a:lstStyle/>
          <a:p>
            <a:endParaRPr lang="en-US" dirty="0" smtClean="0"/>
          </a:p>
          <a:p>
            <a:pPr>
              <a:spcAft>
                <a:spcPts val="1800"/>
              </a:spcAft>
            </a:pPr>
            <a:r>
              <a:rPr lang="en-US" dirty="0" smtClean="0"/>
              <a:t>The birth of a child and in order to care for such child.</a:t>
            </a:r>
          </a:p>
          <a:p>
            <a:r>
              <a:rPr lang="en-US" dirty="0" smtClean="0"/>
              <a:t>The placement of a child with the employee for adoption or foster care and to care for the newly placed child.</a:t>
            </a:r>
          </a:p>
          <a:p>
            <a:endParaRPr lang="en-US" dirty="0"/>
          </a:p>
        </p:txBody>
      </p:sp>
      <p:graphicFrame>
        <p:nvGraphicFramePr>
          <p:cNvPr id="12292" name="Object 2"/>
          <p:cNvGraphicFramePr>
            <a:graphicFrameLocks noChangeAspect="1"/>
          </p:cNvGraphicFramePr>
          <p:nvPr/>
        </p:nvGraphicFramePr>
        <p:xfrm>
          <a:off x="5715000" y="1752600"/>
          <a:ext cx="3124200" cy="4191000"/>
        </p:xfrm>
        <a:graphic>
          <a:graphicData uri="http://schemas.openxmlformats.org/presentationml/2006/ole">
            <p:oleObj spid="_x0000_s195586" name="Clip" r:id="rId3" imgW="1676095" imgH="1488643" progId="">
              <p:embed/>
            </p:oleObj>
          </a:graphicData>
        </a:graphic>
      </p:graphicFrame>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154</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out)">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out)">
                                      <p:cBhvr>
                                        <p:cTn id="17" dur="500"/>
                                        <p:tgtEl>
                                          <p:spTgt spid="12291">
                                            <p:txEl>
                                              <p:pRg st="2" end="2"/>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dissolve">
                                      <p:cBhvr>
                                        <p:cTn id="21"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P spid="12291"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latin typeface="+mn-lt"/>
              </a:rPr>
              <a:t>Reasons for FMLA </a:t>
            </a:r>
          </a:p>
        </p:txBody>
      </p:sp>
      <p:sp>
        <p:nvSpPr>
          <p:cNvPr id="13315" name="Rectangle 3"/>
          <p:cNvSpPr>
            <a:spLocks noGrp="1" noChangeArrowheads="1"/>
          </p:cNvSpPr>
          <p:nvPr>
            <p:ph idx="1"/>
          </p:nvPr>
        </p:nvSpPr>
        <p:spPr>
          <a:xfrm>
            <a:off x="3810000" y="1828801"/>
            <a:ext cx="4572000" cy="4038600"/>
          </a:xfrm>
        </p:spPr>
        <p:txBody>
          <a:bodyPr/>
          <a:lstStyle/>
          <a:p>
            <a:pPr>
              <a:spcAft>
                <a:spcPts val="1800"/>
              </a:spcAft>
            </a:pPr>
            <a:r>
              <a:rPr lang="en-US" dirty="0" smtClean="0"/>
              <a:t>To care for a spouse, son, daughter, or parent with a serious health condition.</a:t>
            </a:r>
          </a:p>
          <a:p>
            <a:r>
              <a:rPr lang="en-US" dirty="0" smtClean="0"/>
              <a:t>Employee’s own serious health condition which renders the employee unable to perform the functions of his/her job.</a:t>
            </a:r>
            <a:endParaRPr lang="en-US" dirty="0"/>
          </a:p>
        </p:txBody>
      </p:sp>
      <p:graphicFrame>
        <p:nvGraphicFramePr>
          <p:cNvPr id="13320" name="Object 2"/>
          <p:cNvGraphicFramePr>
            <a:graphicFrameLocks noChangeAspect="1"/>
          </p:cNvGraphicFramePr>
          <p:nvPr/>
        </p:nvGraphicFramePr>
        <p:xfrm>
          <a:off x="1143000" y="1905000"/>
          <a:ext cx="2362200" cy="4038600"/>
        </p:xfrm>
        <a:graphic>
          <a:graphicData uri="http://schemas.openxmlformats.org/presentationml/2006/ole">
            <p:oleObj spid="_x0000_s196610" name="Clip" r:id="rId3" imgW="1037844" imgH="1825142" progId="">
              <p:embed/>
            </p:oleObj>
          </a:graphicData>
        </a:graphic>
      </p:graphicFrame>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155</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Effect transition="in" filter="dissolve">
                                      <p:cBhvr>
                                        <p:cTn id="11" dur="500"/>
                                        <p:tgtEl>
                                          <p:spTgt spid="1332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3315">
                                            <p:txEl>
                                              <p:pRg st="0" end="0"/>
                                            </p:txEl>
                                          </p:spTgt>
                                        </p:tgtEl>
                                        <p:attrNameLst>
                                          <p:attrName>style.visibility</p:attrName>
                                        </p:attrNameLst>
                                      </p:cBhvr>
                                      <p:to>
                                        <p:strVal val="visible"/>
                                      </p:to>
                                    </p:set>
                                    <p:animEffect transition="in" filter="box(out)">
                                      <p:cBhvr>
                                        <p:cTn id="16" dur="500"/>
                                        <p:tgtEl>
                                          <p:spTgt spid="133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3315">
                                            <p:txEl>
                                              <p:pRg st="1" end="1"/>
                                            </p:txEl>
                                          </p:spTgt>
                                        </p:tgtEl>
                                        <p:attrNameLst>
                                          <p:attrName>style.visibility</p:attrName>
                                        </p:attrNameLst>
                                      </p:cBhvr>
                                      <p:to>
                                        <p:strVal val="visible"/>
                                      </p:to>
                                    </p:set>
                                    <p:animEffect transition="in" filter="box(out)">
                                      <p:cBhvr>
                                        <p:cTn id="21"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3315"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mn-lt"/>
              </a:rPr>
              <a:t>FMLA Leave Triggers</a:t>
            </a:r>
            <a:endParaRPr lang="en-US" dirty="0">
              <a:latin typeface="+mn-lt"/>
            </a:endParaRPr>
          </a:p>
        </p:txBody>
      </p:sp>
      <p:sp>
        <p:nvSpPr>
          <p:cNvPr id="17410" name="Rectangle 3"/>
          <p:cNvSpPr>
            <a:spLocks noGrp="1" noChangeArrowheads="1"/>
          </p:cNvSpPr>
          <p:nvPr>
            <p:ph idx="1"/>
          </p:nvPr>
        </p:nvSpPr>
        <p:spPr>
          <a:xfrm>
            <a:off x="228600" y="1600200"/>
            <a:ext cx="8915400" cy="4800600"/>
          </a:xfrm>
        </p:spPr>
        <p:txBody>
          <a:bodyPr>
            <a:normAutofit fontScale="92500" lnSpcReduction="20000"/>
          </a:bodyPr>
          <a:lstStyle/>
          <a:p>
            <a:pPr>
              <a:spcAft>
                <a:spcPts val="1800"/>
              </a:spcAft>
            </a:pPr>
            <a:r>
              <a:rPr lang="en-US" dirty="0" smtClean="0"/>
              <a:t>Employees must request or put employer on notice of need for leave, but need not say “magic words,” such as “FMLA.”</a:t>
            </a:r>
          </a:p>
          <a:p>
            <a:r>
              <a:rPr lang="en-US" dirty="0" smtClean="0"/>
              <a:t>Situations that may indicate a need for FMLA leave include:</a:t>
            </a:r>
          </a:p>
          <a:p>
            <a:pPr lvl="1"/>
            <a:r>
              <a:rPr lang="en-US" dirty="0" smtClean="0"/>
              <a:t>Time off due to surgery or hospitalization;</a:t>
            </a:r>
          </a:p>
          <a:p>
            <a:pPr lvl="1"/>
            <a:r>
              <a:rPr lang="en-US" dirty="0" smtClean="0"/>
              <a:t>Any absence due to pregnancy, including morning sickness, prenatal visits;</a:t>
            </a:r>
          </a:p>
          <a:p>
            <a:pPr lvl="1"/>
            <a:r>
              <a:rPr lang="en-US" dirty="0"/>
              <a:t>Frequent absences or tardiness due to employee’s or family member’s health issues; </a:t>
            </a:r>
          </a:p>
          <a:p>
            <a:pPr lvl="1"/>
            <a:r>
              <a:rPr lang="en-US" dirty="0"/>
              <a:t>Absences due to a family-member’s call-up to active duty or service-related injury; and</a:t>
            </a:r>
          </a:p>
          <a:p>
            <a:pPr lvl="1"/>
            <a:r>
              <a:rPr lang="en-US" dirty="0"/>
              <a:t>Any health-related absence lasting more than three calendar days.</a:t>
            </a:r>
          </a:p>
          <a:p>
            <a:pPr lvl="1"/>
            <a:endParaRPr lang="en-US" dirty="0" smtClean="0"/>
          </a:p>
          <a:p>
            <a:endParaRPr lang="en-US" dirty="0" smtClean="0"/>
          </a:p>
          <a:p>
            <a:endParaRPr lang="en-US" dirty="0" smtClean="0"/>
          </a:p>
        </p:txBody>
      </p:sp>
      <p:sp>
        <p:nvSpPr>
          <p:cNvPr id="5" name="Slide Number Placeholder 4"/>
          <p:cNvSpPr>
            <a:spLocks noGrp="1"/>
          </p:cNvSpPr>
          <p:nvPr>
            <p:ph type="sldNum" sz="quarter" idx="11"/>
          </p:nvPr>
        </p:nvSpPr>
        <p:spPr>
          <a:xfrm>
            <a:off x="6553200" y="6416675"/>
            <a:ext cx="2133600" cy="365125"/>
          </a:xfrm>
        </p:spPr>
        <p:txBody>
          <a:bodyPr/>
          <a:lstStyle/>
          <a:p>
            <a:pPr>
              <a:defRPr/>
            </a:pPr>
            <a:fld id="{A12A4940-900F-41F5-8B66-70DF9C01D545}" type="slidenum">
              <a:rPr lang="en-US" smtClean="0"/>
              <a:pPr>
                <a:defRPr/>
              </a:pPr>
              <a:t>156</a:t>
            </a:fld>
            <a:endParaRPr lang="en-US" dirty="0"/>
          </a:p>
        </p:txBody>
      </p:sp>
      <p:sp>
        <p:nvSpPr>
          <p:cNvPr id="6" name="Footer Placeholder 7"/>
          <p:cNvSpPr txBox="1">
            <a:spLocks/>
          </p:cNvSpPr>
          <p:nvPr/>
        </p:nvSpPr>
        <p:spPr>
          <a:xfrm>
            <a:off x="457200" y="64166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dirty="0" smtClean="0">
                <a:latin typeface="+mn-lt"/>
              </a:rPr>
              <a:t>Intermittent Leave: Basics</a:t>
            </a:r>
            <a:endParaRPr lang="en-US" dirty="0">
              <a:latin typeface="+mn-lt"/>
            </a:endParaRPr>
          </a:p>
        </p:txBody>
      </p:sp>
      <p:sp>
        <p:nvSpPr>
          <p:cNvPr id="19458" name="Rectangle 3"/>
          <p:cNvSpPr>
            <a:spLocks noGrp="1" noChangeArrowheads="1"/>
          </p:cNvSpPr>
          <p:nvPr>
            <p:ph idx="1"/>
          </p:nvPr>
        </p:nvSpPr>
        <p:spPr>
          <a:xfrm>
            <a:off x="457200" y="1752601"/>
            <a:ext cx="8686800" cy="4267200"/>
          </a:xfrm>
        </p:spPr>
        <p:txBody>
          <a:bodyPr/>
          <a:lstStyle/>
          <a:p>
            <a:r>
              <a:rPr lang="en-US" sz="2400" dirty="0" smtClean="0"/>
              <a:t>Medical leave need not be taken in a large or continuous block.</a:t>
            </a:r>
          </a:p>
          <a:p>
            <a:r>
              <a:rPr lang="en-US" sz="2400" dirty="0" smtClean="0"/>
              <a:t>FMLA can be taken intermittently in days, hourly increments or fractions of hours.</a:t>
            </a:r>
          </a:p>
          <a:p>
            <a:r>
              <a:rPr lang="en-US" sz="2400" dirty="0" smtClean="0"/>
              <a:t>FMLA can also be taken on a “reduced schedule” basis.</a:t>
            </a:r>
          </a:p>
          <a:p>
            <a:r>
              <a:rPr lang="en-US" sz="2400" dirty="0" smtClean="0"/>
              <a:t>Frequent absenteeism for medical reasons can be legally protected.</a:t>
            </a:r>
          </a:p>
          <a:p>
            <a:r>
              <a:rPr lang="en-US" sz="2400" dirty="0" smtClean="0"/>
              <a:t>Intermittent leave may be taken for a serious health condition of the employee or for care of a family member.</a:t>
            </a:r>
          </a:p>
          <a:p>
            <a:endParaRPr lang="en-US" dirty="0" smtClean="0"/>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157</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4000" dirty="0" smtClean="0">
                <a:latin typeface="+mn-lt"/>
              </a:rPr>
              <a:t>Intermittent Leave: </a:t>
            </a:r>
            <a:br>
              <a:rPr lang="en-CA" sz="4000" dirty="0" smtClean="0">
                <a:latin typeface="+mn-lt"/>
              </a:rPr>
            </a:br>
            <a:r>
              <a:rPr lang="en-CA" sz="4000" dirty="0" smtClean="0">
                <a:latin typeface="+mn-lt"/>
              </a:rPr>
              <a:t>An Unanticipated Problem</a:t>
            </a:r>
            <a:endParaRPr lang="en-US" sz="4000" dirty="0">
              <a:latin typeface="+mn-lt"/>
            </a:endParaRPr>
          </a:p>
        </p:txBody>
      </p:sp>
      <p:sp>
        <p:nvSpPr>
          <p:cNvPr id="5" name="Content Placeholder 4"/>
          <p:cNvSpPr>
            <a:spLocks noGrp="1"/>
          </p:cNvSpPr>
          <p:nvPr>
            <p:ph idx="1"/>
          </p:nvPr>
        </p:nvSpPr>
        <p:spPr/>
        <p:txBody>
          <a:bodyPr>
            <a:noAutofit/>
          </a:bodyPr>
          <a:lstStyle/>
          <a:p>
            <a:pPr marL="0" indent="0">
              <a:buNone/>
            </a:pPr>
            <a:r>
              <a:rPr lang="en-CA" i="0" dirty="0" smtClean="0"/>
              <a:t>“</a:t>
            </a:r>
            <a:r>
              <a:rPr lang="en-CA" sz="2400" i="0" dirty="0" smtClean="0"/>
              <a:t>A central defining theme in the comments involves an area that may not have been fully anticipated:  the prevalence with which unscheduled intermittent FMLA leave would be taken in certain workplaces or work settings by individuals who have chronic health conditions.  This is the single most serious area of friction between employers and employees seeking to use FMLA leave.”</a:t>
            </a:r>
          </a:p>
          <a:p>
            <a:pPr marL="0" indent="0">
              <a:buNone/>
            </a:pPr>
            <a:endParaRPr lang="en-CA" sz="1600" i="1" dirty="0" smtClean="0"/>
          </a:p>
          <a:p>
            <a:pPr marL="0" indent="0">
              <a:buNone/>
            </a:pPr>
            <a:r>
              <a:rPr lang="en-CA" sz="1600" i="1" dirty="0" smtClean="0"/>
              <a:t>Family and Medical Leave Act Regulations:  A Report on the Department of Labor’s Request for Information -- 2007 Update</a:t>
            </a:r>
            <a:endParaRPr lang="en-US" sz="1600" i="1" dirty="0" smtClean="0"/>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158</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Related ADA Issues</a:t>
            </a:r>
            <a:endParaRPr lang="en-US" dirty="0">
              <a:latin typeface="+mn-lt"/>
            </a:endParaRPr>
          </a:p>
        </p:txBody>
      </p:sp>
      <p:sp>
        <p:nvSpPr>
          <p:cNvPr id="5" name="Content Placeholder 4"/>
          <p:cNvSpPr>
            <a:spLocks noGrp="1"/>
          </p:cNvSpPr>
          <p:nvPr>
            <p:ph idx="1"/>
          </p:nvPr>
        </p:nvSpPr>
        <p:spPr>
          <a:xfrm>
            <a:off x="0" y="1600200"/>
            <a:ext cx="9144000" cy="4267200"/>
          </a:xfrm>
        </p:spPr>
        <p:txBody>
          <a:bodyPr/>
          <a:lstStyle/>
          <a:p>
            <a:pPr>
              <a:spcAft>
                <a:spcPts val="1800"/>
              </a:spcAft>
            </a:pPr>
            <a:r>
              <a:rPr lang="en-CA" sz="2200" dirty="0" smtClean="0"/>
              <a:t>Obligations  Also May Exist under the Americans with Disabilities Act (ADA) even if FMLA is Unavailable or Exhausted.</a:t>
            </a:r>
          </a:p>
          <a:p>
            <a:pPr lvl="1">
              <a:spcAft>
                <a:spcPts val="1800"/>
              </a:spcAft>
            </a:pPr>
            <a:r>
              <a:rPr lang="en-CA" sz="2200" dirty="0" smtClean="0"/>
              <a:t>Under the ADA, leave, medical leave, flexible schedules and part-time work arrangements may be a reasonable accommodation (if they do not pose undue hardship).</a:t>
            </a:r>
          </a:p>
          <a:p>
            <a:pPr lvl="1">
              <a:spcAft>
                <a:spcPts val="1800"/>
              </a:spcAft>
            </a:pPr>
            <a:r>
              <a:rPr lang="en-CA" sz="2200" dirty="0" smtClean="0"/>
              <a:t>Use “interactive process” to explore potential accommodations.</a:t>
            </a:r>
          </a:p>
          <a:p>
            <a:pPr lvl="1"/>
            <a:r>
              <a:rPr lang="en-CA" sz="2200" dirty="0" smtClean="0"/>
              <a:t>The ADA  Amendments Act (ADAAA) dramatically expanded the ADA’s definition of “disability.”  Many temporary conditions will now trigger accommodation obligations.</a:t>
            </a:r>
            <a:endParaRPr lang="en-US" sz="2200" dirty="0" smtClean="0"/>
          </a:p>
          <a:p>
            <a:endParaRPr lang="en-US" sz="2200" dirty="0"/>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159</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5400" y="304800"/>
            <a:ext cx="8077200" cy="655638"/>
          </a:xfrm>
        </p:spPr>
        <p:txBody>
          <a:bodyPr/>
          <a:lstStyle/>
          <a:p>
            <a:pPr>
              <a:defRPr/>
            </a:pPr>
            <a:r>
              <a:rPr lang="en-US" b="1" dirty="0" smtClean="0">
                <a:effectLst>
                  <a:outerShdw blurRad="38100" dist="38100" dir="2700000" algn="tl">
                    <a:srgbClr val="000000">
                      <a:alpha val="43137"/>
                    </a:srgbClr>
                  </a:outerShdw>
                </a:effectLst>
                <a:latin typeface="Arial" charset="0"/>
                <a:cs typeface="Arial" charset="0"/>
              </a:rPr>
              <a:t>	</a:t>
            </a:r>
            <a:br>
              <a:rPr lang="en-US" b="1" dirty="0" smtClean="0">
                <a:effectLst>
                  <a:outerShdw blurRad="38100" dist="38100" dir="2700000" algn="tl">
                    <a:srgbClr val="000000">
                      <a:alpha val="43137"/>
                    </a:srgbClr>
                  </a:outerShdw>
                </a:effectLst>
                <a:latin typeface="Arial" charset="0"/>
                <a:cs typeface="Arial" charset="0"/>
              </a:rPr>
            </a:br>
            <a:r>
              <a:rPr lang="en-US" dirty="0" smtClean="0">
                <a:effectLst>
                  <a:outerShdw blurRad="38100" dist="38100" dir="2700000" algn="tl">
                    <a:srgbClr val="000000">
                      <a:alpha val="43137"/>
                    </a:srgbClr>
                  </a:outerShdw>
                </a:effectLst>
                <a:latin typeface="Arial" charset="0"/>
                <a:cs typeface="Arial" charset="0"/>
              </a:rPr>
              <a:t>		</a:t>
            </a:r>
            <a:r>
              <a:rPr lang="en-US" dirty="0" smtClean="0">
                <a:effectLst>
                  <a:outerShdw blurRad="38100" dist="38100" dir="2700000" algn="tl">
                    <a:srgbClr val="C0C0C0"/>
                  </a:outerShdw>
                </a:effectLst>
              </a:rPr>
              <a:t>Legal Constraints on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		Employee Discipline</a:t>
            </a:r>
            <a:br>
              <a:rPr lang="en-US" dirty="0" smtClean="0">
                <a:effectLst>
                  <a:outerShdw blurRad="38100" dist="38100" dir="2700000" algn="tl">
                    <a:srgbClr val="C0C0C0"/>
                  </a:outerShdw>
                </a:effectLst>
              </a:rPr>
            </a:br>
            <a:endParaRPr lang="en-US" b="1" dirty="0" smtClean="0">
              <a:effectLst>
                <a:outerShdw blurRad="38100" dist="38100" dir="2700000" algn="tl">
                  <a:srgbClr val="000000">
                    <a:alpha val="43137"/>
                  </a:srgbClr>
                </a:outerShdw>
              </a:effectLst>
              <a:latin typeface="Arial" charset="0"/>
              <a:cs typeface="Arial" charset="0"/>
            </a:endParaRPr>
          </a:p>
        </p:txBody>
      </p:sp>
      <p:sp>
        <p:nvSpPr>
          <p:cNvPr id="27651" name="Content Placeholder 2"/>
          <p:cNvSpPr>
            <a:spLocks noGrp="1"/>
          </p:cNvSpPr>
          <p:nvPr>
            <p:ph idx="1"/>
          </p:nvPr>
        </p:nvSpPr>
        <p:spPr>
          <a:xfrm>
            <a:off x="838200" y="1066800"/>
            <a:ext cx="6934200" cy="4038600"/>
          </a:xfrm>
        </p:spPr>
        <p:txBody>
          <a:bodyPr/>
          <a:lstStyle/>
          <a:p>
            <a:pPr eaLnBrk="1" hangingPunct="1"/>
            <a:endParaRPr lang="en-US" sz="2200" dirty="0" smtClean="0">
              <a:latin typeface="Arial" charset="0"/>
              <a:cs typeface="Arial" charset="0"/>
            </a:endParaRPr>
          </a:p>
          <a:p>
            <a:pPr eaLnBrk="1" hangingPunct="1"/>
            <a:endParaRPr lang="en-US" sz="2200" dirty="0" smtClean="0">
              <a:latin typeface="Arial" charset="0"/>
              <a:cs typeface="Arial" charset="0"/>
            </a:endParaRPr>
          </a:p>
          <a:p>
            <a:pPr eaLnBrk="1" hangingPunct="1">
              <a:buClr>
                <a:schemeClr val="tx1"/>
              </a:buClr>
            </a:pPr>
            <a:r>
              <a:rPr lang="en-US" sz="2200" dirty="0" smtClean="0">
                <a:latin typeface="Arial" charset="0"/>
                <a:cs typeface="Arial" charset="0"/>
              </a:rPr>
              <a:t>Some states have laws that prohibit employers from considering off-duty conduct when making adverse employment decisions</a:t>
            </a:r>
          </a:p>
          <a:p>
            <a:pPr lvl="1" eaLnBrk="1" hangingPunct="1">
              <a:buClr>
                <a:schemeClr val="tx1"/>
              </a:buClr>
            </a:pPr>
            <a:r>
              <a:rPr lang="en-US" sz="2200" dirty="0" smtClean="0">
                <a:latin typeface="Arial" charset="0"/>
                <a:cs typeface="Arial" charset="0"/>
              </a:rPr>
              <a:t>A number of states, have statutes known as “lifestyle discrimination” laws, which ban discrimination based on legal off-duty recreational behavior.</a:t>
            </a:r>
          </a:p>
          <a:p>
            <a:pPr eaLnBrk="1" hangingPunct="1">
              <a:buClr>
                <a:schemeClr val="tx1"/>
              </a:buClr>
            </a:pPr>
            <a:r>
              <a:rPr lang="en-US" sz="2200" dirty="0" smtClean="0">
                <a:latin typeface="Arial" charset="0"/>
                <a:cs typeface="Arial" charset="0"/>
              </a:rPr>
              <a:t>An employer could arguably violate these laws by terminating an employee after discovering from social media that, for example, the employee was drinking the night before.</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16</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382000" cy="1020762"/>
          </a:xfrm>
        </p:spPr>
        <p:txBody>
          <a:bodyPr/>
          <a:lstStyle/>
          <a:p>
            <a:r>
              <a:rPr lang="en-US" sz="4000" dirty="0" smtClean="0">
                <a:latin typeface="+mn-lt"/>
              </a:rPr>
              <a:t>Intermittent FMLA:  Employer Notice Requirements </a:t>
            </a:r>
            <a:endParaRPr lang="en-US" sz="4000" dirty="0">
              <a:latin typeface="+mn-lt"/>
            </a:endParaRPr>
          </a:p>
        </p:txBody>
      </p:sp>
      <p:sp>
        <p:nvSpPr>
          <p:cNvPr id="3" name="Content Placeholder 2"/>
          <p:cNvSpPr>
            <a:spLocks noGrp="1"/>
          </p:cNvSpPr>
          <p:nvPr>
            <p:ph idx="1"/>
          </p:nvPr>
        </p:nvSpPr>
        <p:spPr>
          <a:xfrm>
            <a:off x="457200" y="1676400"/>
            <a:ext cx="4419600" cy="4343401"/>
          </a:xfrm>
        </p:spPr>
        <p:txBody>
          <a:bodyPr/>
          <a:lstStyle/>
          <a:p>
            <a:pPr>
              <a:spcAft>
                <a:spcPts val="1800"/>
              </a:spcAft>
            </a:pPr>
            <a:r>
              <a:rPr lang="en-US" dirty="0" smtClean="0"/>
              <a:t>General notice:  Poster, handbook policy.</a:t>
            </a:r>
          </a:p>
          <a:p>
            <a:r>
              <a:rPr lang="en-US" dirty="0" smtClean="0"/>
              <a:t>Specific notice:  send “Eligibility and Notice of Rights and Responsibilities” form within five business days of learning of the need for leave.</a:t>
            </a:r>
          </a:p>
          <a:p>
            <a:endParaRPr lang="en-US" dirty="0" smtClean="0"/>
          </a:p>
          <a:p>
            <a:endParaRPr lang="en-US" dirty="0" smtClean="0"/>
          </a:p>
        </p:txBody>
      </p:sp>
      <p:pic>
        <p:nvPicPr>
          <p:cNvPr id="62466" name="Picture 2" descr="C:\Documents and Settings\wrightt\Local Settings\Temporary Internet Files\Content.IE5\PN8S9R8X\MP900422442[1].jpg"/>
          <p:cNvPicPr>
            <a:picLocks noChangeAspect="1" noChangeArrowheads="1"/>
          </p:cNvPicPr>
          <p:nvPr/>
        </p:nvPicPr>
        <p:blipFill>
          <a:blip r:embed="rId2" cstate="print"/>
          <a:srcRect/>
          <a:stretch>
            <a:fillRect/>
          </a:stretch>
        </p:blipFill>
        <p:spPr bwMode="auto">
          <a:xfrm>
            <a:off x="5029200" y="2362200"/>
            <a:ext cx="3700901" cy="32766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160</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dirty="0" smtClean="0">
                <a:latin typeface="+mn-lt"/>
              </a:rPr>
              <a:t>Medical Certification</a:t>
            </a:r>
            <a:endParaRPr lang="en-US" dirty="0">
              <a:latin typeface="+mn-lt"/>
            </a:endParaRPr>
          </a:p>
        </p:txBody>
      </p:sp>
      <p:sp>
        <p:nvSpPr>
          <p:cNvPr id="19458" name="Rectangle 3"/>
          <p:cNvSpPr>
            <a:spLocks noGrp="1" noChangeArrowheads="1"/>
          </p:cNvSpPr>
          <p:nvPr>
            <p:ph idx="1"/>
          </p:nvPr>
        </p:nvSpPr>
        <p:spPr>
          <a:xfrm>
            <a:off x="0" y="1752601"/>
            <a:ext cx="8763000" cy="4267200"/>
          </a:xfrm>
        </p:spPr>
        <p:txBody>
          <a:bodyPr/>
          <a:lstStyle/>
          <a:p>
            <a:pPr>
              <a:spcAft>
                <a:spcPts val="1800"/>
              </a:spcAft>
            </a:pPr>
            <a:r>
              <a:rPr lang="en-US" dirty="0" smtClean="0"/>
              <a:t>Employees must provide medical information to support ADA or FMLA medical leave within fifteen calendar days of an employer’s request.</a:t>
            </a:r>
          </a:p>
          <a:p>
            <a:pPr>
              <a:spcAft>
                <a:spcPts val="1800"/>
              </a:spcAft>
            </a:pPr>
            <a:r>
              <a:rPr lang="en-US" dirty="0" smtClean="0"/>
              <a:t>The information that can be requested is strictly limited.  Use the DOL’s forms.</a:t>
            </a:r>
          </a:p>
          <a:p>
            <a:r>
              <a:rPr lang="en-US" dirty="0" smtClean="0"/>
              <a:t>When the information provided is incomplete, the law provides strict protocols for obtaining complete, unambiguous medical information. </a:t>
            </a:r>
          </a:p>
          <a:p>
            <a:pPr marL="457200" lvl="1" indent="0">
              <a:buNone/>
            </a:pPr>
            <a:r>
              <a:rPr lang="en-US" dirty="0" smtClean="0"/>
              <a:t> </a:t>
            </a:r>
          </a:p>
          <a:p>
            <a:endParaRPr lang="en-US" b="1" dirty="0" smtClean="0"/>
          </a:p>
        </p:txBody>
      </p:sp>
      <p:pic>
        <p:nvPicPr>
          <p:cNvPr id="64515" name="Picture 3" descr="C:\Documents and Settings\mcvayc\Local Settings\Temporary Internet Files\Content.IE5\50I8MUJM\MC900239653[1].wmf"/>
          <p:cNvPicPr>
            <a:picLocks noChangeAspect="1" noChangeArrowheads="1"/>
          </p:cNvPicPr>
          <p:nvPr/>
        </p:nvPicPr>
        <p:blipFill>
          <a:blip r:embed="rId2" cstate="print"/>
          <a:srcRect/>
          <a:stretch>
            <a:fillRect/>
          </a:stretch>
        </p:blipFill>
        <p:spPr bwMode="auto">
          <a:xfrm>
            <a:off x="8001000" y="3276600"/>
            <a:ext cx="1143000" cy="13716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161</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Medical Certification</a:t>
            </a:r>
            <a:endParaRPr lang="en-US" dirty="0"/>
          </a:p>
        </p:txBody>
      </p:sp>
      <p:sp>
        <p:nvSpPr>
          <p:cNvPr id="5" name="Content Placeholder 4"/>
          <p:cNvSpPr>
            <a:spLocks noGrp="1"/>
          </p:cNvSpPr>
          <p:nvPr>
            <p:ph idx="1"/>
          </p:nvPr>
        </p:nvSpPr>
        <p:spPr>
          <a:xfrm>
            <a:off x="0" y="1600200"/>
            <a:ext cx="9144000" cy="4724400"/>
          </a:xfrm>
        </p:spPr>
        <p:txBody>
          <a:bodyPr>
            <a:normAutofit lnSpcReduction="10000"/>
          </a:bodyPr>
          <a:lstStyle/>
          <a:p>
            <a:pPr lvl="0"/>
            <a:r>
              <a:rPr lang="en-CA" sz="2600" dirty="0" smtClean="0"/>
              <a:t>Review medical certifications carefully. </a:t>
            </a:r>
          </a:p>
          <a:p>
            <a:pPr lvl="1"/>
            <a:r>
              <a:rPr lang="en-CA" dirty="0" smtClean="0"/>
              <a:t>Insist on complete and sufficient medical certifications.</a:t>
            </a:r>
          </a:p>
          <a:p>
            <a:pPr lvl="1"/>
            <a:r>
              <a:rPr lang="en-CA" dirty="0" smtClean="0"/>
              <a:t>Request clarification and authentication if necessary.</a:t>
            </a:r>
          </a:p>
          <a:p>
            <a:pPr lvl="1"/>
            <a:r>
              <a:rPr lang="en-CA" dirty="0" smtClean="0"/>
              <a:t>Request second or third opinions if necessary.</a:t>
            </a:r>
          </a:p>
          <a:p>
            <a:pPr lvl="0"/>
            <a:r>
              <a:rPr lang="en-CA" sz="2600" dirty="0" smtClean="0"/>
              <a:t>Send written notice to employee, communicating what employee must do to obtain FMLA protections, as well as consequences for failing to timely comply.</a:t>
            </a:r>
          </a:p>
          <a:p>
            <a:pPr lvl="0"/>
            <a:r>
              <a:rPr lang="en-CA" sz="2600" dirty="0" smtClean="0"/>
              <a:t>Extend time reasonably for employee to return complete and sufficient medical certifications.</a:t>
            </a:r>
          </a:p>
          <a:p>
            <a:pPr lvl="0"/>
            <a:r>
              <a:rPr lang="en-CA" sz="2600" dirty="0" smtClean="0"/>
              <a:t>Deny FMLA leave if medical certifications are not returned without sufficient reason for delay.</a:t>
            </a:r>
            <a:endParaRPr lang="en-US" sz="2600" dirty="0" smtClean="0"/>
          </a:p>
          <a:p>
            <a:endParaRPr lang="en-US" dirty="0"/>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162</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dirty="0" smtClean="0">
                <a:latin typeface="+mn-lt"/>
              </a:rPr>
              <a:t>Contact with an Employee’s Doctor</a:t>
            </a:r>
            <a:endParaRPr lang="en-US" dirty="0">
              <a:latin typeface="+mn-lt"/>
            </a:endParaRPr>
          </a:p>
        </p:txBody>
      </p:sp>
      <p:sp>
        <p:nvSpPr>
          <p:cNvPr id="19458" name="Rectangle 3"/>
          <p:cNvSpPr>
            <a:spLocks noGrp="1" noChangeArrowheads="1"/>
          </p:cNvSpPr>
          <p:nvPr>
            <p:ph idx="1"/>
          </p:nvPr>
        </p:nvSpPr>
        <p:spPr>
          <a:xfrm>
            <a:off x="457200" y="1828800"/>
            <a:ext cx="4724400" cy="3962401"/>
          </a:xfrm>
        </p:spPr>
        <p:txBody>
          <a:bodyPr/>
          <a:lstStyle/>
          <a:p>
            <a:pPr marL="0" indent="0">
              <a:buNone/>
            </a:pPr>
            <a:r>
              <a:rPr lang="en-US" dirty="0" smtClean="0"/>
              <a:t>Managers should have little or no contact with an employee’s physician’s office.  This should be handled by HR.  All communications should be in writing, except in extraordinary circumstances.  </a:t>
            </a:r>
          </a:p>
          <a:p>
            <a:pPr marL="457200" lvl="1" indent="0">
              <a:buNone/>
            </a:pPr>
            <a:endParaRPr lang="en-US" dirty="0" smtClean="0"/>
          </a:p>
          <a:p>
            <a:pPr marL="0" indent="0">
              <a:buNone/>
            </a:pPr>
            <a:endParaRPr lang="en-US" dirty="0" smtClean="0"/>
          </a:p>
        </p:txBody>
      </p:sp>
      <p:pic>
        <p:nvPicPr>
          <p:cNvPr id="63490" name="Picture 2" descr="C:\Documents and Settings\wrightt\Local Settings\Temporary Internet Files\Content.IE5\IW3SFPV0\MP900402124[1].jpg"/>
          <p:cNvPicPr>
            <a:picLocks noChangeAspect="1" noChangeArrowheads="1"/>
          </p:cNvPicPr>
          <p:nvPr/>
        </p:nvPicPr>
        <p:blipFill>
          <a:blip r:embed="rId3" cstate="print"/>
          <a:srcRect/>
          <a:stretch>
            <a:fillRect/>
          </a:stretch>
        </p:blipFill>
        <p:spPr bwMode="auto">
          <a:xfrm>
            <a:off x="5257800" y="1828801"/>
            <a:ext cx="3352800" cy="4038600"/>
          </a:xfrm>
          <a:prstGeom prst="rect">
            <a:avLst/>
          </a:prstGeom>
          <a:noFill/>
        </p:spPr>
      </p:pic>
      <p:sp>
        <p:nvSpPr>
          <p:cNvPr id="7" name="Slide Number Placeholder 6"/>
          <p:cNvSpPr>
            <a:spLocks noGrp="1"/>
          </p:cNvSpPr>
          <p:nvPr>
            <p:ph type="sldNum" sz="quarter" idx="11"/>
          </p:nvPr>
        </p:nvSpPr>
        <p:spPr/>
        <p:txBody>
          <a:bodyPr/>
          <a:lstStyle/>
          <a:p>
            <a:pPr>
              <a:defRPr/>
            </a:pPr>
            <a:fld id="{A12A4940-900F-41F5-8B66-70DF9C01D545}" type="slidenum">
              <a:rPr lang="en-US" smtClean="0"/>
              <a:pPr>
                <a:defRPr/>
              </a:pPr>
              <a:t>163</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763000" cy="1143000"/>
          </a:xfrm>
        </p:spPr>
        <p:txBody>
          <a:bodyPr/>
          <a:lstStyle/>
          <a:p>
            <a:r>
              <a:rPr lang="en-US" dirty="0" smtClean="0"/>
              <a:t>Medical Certification</a:t>
            </a:r>
            <a:endParaRPr lang="en-US" dirty="0"/>
          </a:p>
        </p:txBody>
      </p:sp>
      <p:sp>
        <p:nvSpPr>
          <p:cNvPr id="5" name="Content Placeholder 4"/>
          <p:cNvSpPr>
            <a:spLocks noGrp="1"/>
          </p:cNvSpPr>
          <p:nvPr>
            <p:ph idx="1"/>
          </p:nvPr>
        </p:nvSpPr>
        <p:spPr>
          <a:xfrm>
            <a:off x="304800" y="1752601"/>
            <a:ext cx="8839200" cy="4267200"/>
          </a:xfrm>
        </p:spPr>
        <p:txBody>
          <a:bodyPr>
            <a:normAutofit/>
          </a:bodyPr>
          <a:lstStyle/>
          <a:p>
            <a:pPr lvl="0">
              <a:spcAft>
                <a:spcPts val="1000"/>
              </a:spcAft>
            </a:pPr>
            <a:r>
              <a:rPr lang="en-CA" sz="2400" b="1" i="1" dirty="0" smtClean="0"/>
              <a:t>Intermittent leave </a:t>
            </a:r>
            <a:r>
              <a:rPr lang="en-CA" sz="2400" i="0" dirty="0" smtClean="0"/>
              <a:t>must be medically necessary.</a:t>
            </a:r>
          </a:p>
          <a:p>
            <a:pPr lvl="0">
              <a:spcAft>
                <a:spcPts val="1000"/>
              </a:spcAft>
            </a:pPr>
            <a:r>
              <a:rPr lang="en-CA" sz="2400" i="0" dirty="0" smtClean="0"/>
              <a:t>Initial medical certifications should support the medical necessity of </a:t>
            </a:r>
            <a:r>
              <a:rPr lang="en-CA" sz="2400" b="1" i="1" dirty="0" smtClean="0"/>
              <a:t>intermittent</a:t>
            </a:r>
            <a:r>
              <a:rPr lang="en-CA" sz="2400" i="0" dirty="0" smtClean="0"/>
              <a:t> FMLA leave.</a:t>
            </a:r>
          </a:p>
          <a:p>
            <a:pPr lvl="0">
              <a:spcAft>
                <a:spcPts val="1000"/>
              </a:spcAft>
            </a:pPr>
            <a:r>
              <a:rPr lang="en-CA" sz="2400" i="0" dirty="0" smtClean="0"/>
              <a:t>Verify that the anticipated frequency and duration of the episodes of incapacity also are medically necessary. </a:t>
            </a:r>
          </a:p>
          <a:p>
            <a:pPr lvl="0">
              <a:spcAft>
                <a:spcPts val="1000"/>
              </a:spcAft>
              <a:buNone/>
            </a:pPr>
            <a:endParaRPr lang="en-US" sz="2400" i="0" dirty="0" smtClean="0"/>
          </a:p>
          <a:p>
            <a:pPr>
              <a:spcAft>
                <a:spcPts val="1000"/>
              </a:spcAft>
            </a:pPr>
            <a:endParaRPr lang="en-US" dirty="0"/>
          </a:p>
        </p:txBody>
      </p:sp>
      <p:pic>
        <p:nvPicPr>
          <p:cNvPr id="7" name="Picture 6" descr="fmla form.bmp"/>
          <p:cNvPicPr>
            <a:picLocks noChangeAspect="1"/>
          </p:cNvPicPr>
          <p:nvPr/>
        </p:nvPicPr>
        <p:blipFill>
          <a:blip r:embed="rId2" cstate="print"/>
          <a:srcRect t="10493" b="20986"/>
          <a:stretch>
            <a:fillRect/>
          </a:stretch>
        </p:blipFill>
        <p:spPr>
          <a:xfrm>
            <a:off x="1828800" y="4038600"/>
            <a:ext cx="5867400" cy="1905000"/>
          </a:xfrm>
          <a:prstGeom prst="rect">
            <a:avLst/>
          </a:prstGeom>
          <a:ln>
            <a:noFill/>
          </a:ln>
          <a:effectLst>
            <a:softEdge rad="112500"/>
          </a:effectLst>
        </p:spPr>
      </p:pic>
      <p:sp>
        <p:nvSpPr>
          <p:cNvPr id="6" name="Slide Number Placeholder 5"/>
          <p:cNvSpPr>
            <a:spLocks noGrp="1"/>
          </p:cNvSpPr>
          <p:nvPr>
            <p:ph type="sldNum" sz="quarter" idx="11"/>
          </p:nvPr>
        </p:nvSpPr>
        <p:spPr>
          <a:xfrm>
            <a:off x="6553200" y="6416675"/>
            <a:ext cx="2133600" cy="365125"/>
          </a:xfrm>
        </p:spPr>
        <p:txBody>
          <a:bodyPr/>
          <a:lstStyle/>
          <a:p>
            <a:pPr>
              <a:defRPr/>
            </a:pPr>
            <a:fld id="{A12A4940-900F-41F5-8B66-70DF9C01D545}" type="slidenum">
              <a:rPr lang="en-US" smtClean="0"/>
              <a:pPr>
                <a:defRPr/>
              </a:pPr>
              <a:t>164</a:t>
            </a:fld>
            <a:endParaRPr lang="en-US" dirty="0"/>
          </a:p>
        </p:txBody>
      </p:sp>
      <p:sp>
        <p:nvSpPr>
          <p:cNvPr id="8" name="Footer Placeholder 7"/>
          <p:cNvSpPr txBox="1">
            <a:spLocks/>
          </p:cNvSpPr>
          <p:nvPr/>
        </p:nvSpPr>
        <p:spPr>
          <a:xfrm>
            <a:off x="228600" y="64166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6200" y="198438"/>
            <a:ext cx="7772400" cy="1020762"/>
          </a:xfrm>
        </p:spPr>
        <p:txBody>
          <a:bodyPr/>
          <a:lstStyle/>
          <a:p>
            <a:r>
              <a:rPr lang="en-US" dirty="0" smtClean="0">
                <a:latin typeface="+mn-lt"/>
              </a:rPr>
              <a:t>Designation of FMLA Leave</a:t>
            </a:r>
            <a:endParaRPr lang="en-US" dirty="0">
              <a:latin typeface="+mn-lt"/>
            </a:endParaRPr>
          </a:p>
        </p:txBody>
      </p:sp>
      <p:sp>
        <p:nvSpPr>
          <p:cNvPr id="19458" name="Rectangle 3"/>
          <p:cNvSpPr>
            <a:spLocks noGrp="1" noChangeArrowheads="1"/>
          </p:cNvSpPr>
          <p:nvPr>
            <p:ph idx="1"/>
          </p:nvPr>
        </p:nvSpPr>
        <p:spPr/>
        <p:txBody>
          <a:bodyPr/>
          <a:lstStyle/>
          <a:p>
            <a:pPr>
              <a:spcAft>
                <a:spcPts val="1800"/>
              </a:spcAft>
            </a:pPr>
            <a:r>
              <a:rPr lang="en-US" dirty="0" smtClean="0"/>
              <a:t>Once appropriate medical certification is received, the leave must be “designated” as FMLA leave within five business days.</a:t>
            </a:r>
          </a:p>
          <a:p>
            <a:r>
              <a:rPr lang="en-US" dirty="0" smtClean="0"/>
              <a:t>Failing to properly designate the leave as FMLA leave can result in the employee taking more leave than he/she is entitled to.</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165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98438"/>
            <a:ext cx="8458200" cy="1020762"/>
          </a:xfrm>
        </p:spPr>
        <p:txBody>
          <a:bodyPr>
            <a:normAutofit fontScale="90000"/>
          </a:bodyPr>
          <a:lstStyle/>
          <a:p>
            <a:r>
              <a:rPr lang="en-US" dirty="0" smtClean="0">
                <a:latin typeface="+mn-lt"/>
              </a:rPr>
              <a:t>Guiding Principles in </a:t>
            </a:r>
            <a:br>
              <a:rPr lang="en-US" dirty="0" smtClean="0">
                <a:latin typeface="+mn-lt"/>
              </a:rPr>
            </a:br>
            <a:r>
              <a:rPr lang="en-US" dirty="0" smtClean="0">
                <a:latin typeface="+mn-lt"/>
              </a:rPr>
              <a:t>Aggressive Leave Management</a:t>
            </a:r>
            <a:endParaRPr lang="en-US" dirty="0">
              <a:latin typeface="+mn-lt"/>
            </a:endParaRPr>
          </a:p>
        </p:txBody>
      </p:sp>
      <p:sp>
        <p:nvSpPr>
          <p:cNvPr id="5" name="Content Placeholder 4"/>
          <p:cNvSpPr>
            <a:spLocks noGrp="1"/>
          </p:cNvSpPr>
          <p:nvPr>
            <p:ph idx="1"/>
          </p:nvPr>
        </p:nvSpPr>
        <p:spPr>
          <a:xfrm>
            <a:off x="0" y="1447800"/>
            <a:ext cx="9144000" cy="4114800"/>
          </a:xfrm>
        </p:spPr>
        <p:txBody>
          <a:bodyPr/>
          <a:lstStyle/>
          <a:p>
            <a:pPr>
              <a:spcAft>
                <a:spcPts val="1800"/>
              </a:spcAft>
            </a:pPr>
            <a:r>
              <a:rPr lang="en-CA" sz="2200" dirty="0" smtClean="0"/>
              <a:t>Objectives:</a:t>
            </a:r>
          </a:p>
          <a:p>
            <a:pPr lvl="1">
              <a:spcAft>
                <a:spcPts val="1800"/>
              </a:spcAft>
            </a:pPr>
            <a:r>
              <a:rPr lang="en-CA" sz="2200" dirty="0" smtClean="0"/>
              <a:t>Administer FMLA leave with precision while respecting FMLA rights. </a:t>
            </a:r>
          </a:p>
          <a:p>
            <a:pPr lvl="1">
              <a:spcAft>
                <a:spcPts val="1800"/>
              </a:spcAft>
            </a:pPr>
            <a:r>
              <a:rPr lang="en-CA" sz="2200" dirty="0" smtClean="0"/>
              <a:t>Curb potential abuses, BUT</a:t>
            </a:r>
          </a:p>
          <a:p>
            <a:pPr lvl="1">
              <a:spcAft>
                <a:spcPts val="1800"/>
              </a:spcAft>
            </a:pPr>
            <a:r>
              <a:rPr lang="en-CA" sz="2200" dirty="0" smtClean="0"/>
              <a:t>Do not discourage individuals from exercising FMLA rights. </a:t>
            </a:r>
          </a:p>
          <a:p>
            <a:pPr lvl="1">
              <a:spcAft>
                <a:spcPts val="1800"/>
              </a:spcAft>
            </a:pPr>
            <a:r>
              <a:rPr lang="en-CA" sz="2200" dirty="0" smtClean="0"/>
              <a:t>All communications and interactions should be professional, respectful.  Avoid hostility, frustration.</a:t>
            </a:r>
          </a:p>
          <a:p>
            <a:pPr lvl="1"/>
            <a:r>
              <a:rPr lang="en-CA" sz="2200" dirty="0" smtClean="0"/>
              <a:t>To administer FMLA leave aggressively, we must be error-free in fulfilling the employer’s FMLA requirements.</a:t>
            </a:r>
          </a:p>
          <a:p>
            <a:endParaRPr lang="en-US" sz="2200" dirty="0"/>
          </a:p>
        </p:txBody>
      </p:sp>
      <p:sp>
        <p:nvSpPr>
          <p:cNvPr id="6" name="Slide Number Placeholder 5"/>
          <p:cNvSpPr>
            <a:spLocks noGrp="1"/>
          </p:cNvSpPr>
          <p:nvPr>
            <p:ph type="sldNum" sz="quarter" idx="11"/>
          </p:nvPr>
        </p:nvSpPr>
        <p:spPr>
          <a:xfrm>
            <a:off x="6553200" y="6477000"/>
            <a:ext cx="2133600" cy="365125"/>
          </a:xfrm>
        </p:spPr>
        <p:txBody>
          <a:bodyPr/>
          <a:lstStyle/>
          <a:p>
            <a:pPr>
              <a:defRPr/>
            </a:pPr>
            <a:fld id="{A12A4940-900F-41F5-8B66-70DF9C01D545}" type="slidenum">
              <a:rPr lang="en-US" smtClean="0"/>
              <a:pPr>
                <a:defRPr/>
              </a:pPr>
              <a:t>166</a:t>
            </a:fld>
            <a:endParaRPr lang="en-US" dirty="0"/>
          </a:p>
        </p:txBody>
      </p:sp>
      <p:sp>
        <p:nvSpPr>
          <p:cNvPr id="9" name="Footer Placeholder 7"/>
          <p:cNvSpPr txBox="1">
            <a:spLocks/>
          </p:cNvSpPr>
          <p:nvPr/>
        </p:nvSpPr>
        <p:spPr>
          <a:xfrm>
            <a:off x="381000" y="64166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5" name="Content Placeholder 4"/>
          <p:cNvSpPr>
            <a:spLocks noGrp="1"/>
          </p:cNvSpPr>
          <p:nvPr>
            <p:ph idx="1"/>
          </p:nvPr>
        </p:nvSpPr>
        <p:spPr>
          <a:xfrm>
            <a:off x="228600" y="1752601"/>
            <a:ext cx="8915400" cy="4267200"/>
          </a:xfrm>
        </p:spPr>
        <p:txBody>
          <a:bodyPr/>
          <a:lstStyle/>
          <a:p>
            <a:pPr>
              <a:spcAft>
                <a:spcPts val="1800"/>
              </a:spcAft>
            </a:pPr>
            <a:r>
              <a:rPr lang="en-US" dirty="0" smtClean="0"/>
              <a:t>Carefully Review Eligibility—Be sure the employee: </a:t>
            </a:r>
          </a:p>
          <a:p>
            <a:pPr lvl="1">
              <a:spcAft>
                <a:spcPts val="1800"/>
              </a:spcAft>
            </a:pPr>
            <a:r>
              <a:rPr lang="en-US" dirty="0"/>
              <a:t>H</a:t>
            </a:r>
            <a:r>
              <a:rPr lang="en-US" dirty="0" smtClean="0"/>
              <a:t>as worked for at least one year (including non-consecutive periods of employment occurring within the past seven years); </a:t>
            </a:r>
          </a:p>
          <a:p>
            <a:pPr lvl="1">
              <a:spcAft>
                <a:spcPts val="1800"/>
              </a:spcAft>
            </a:pPr>
            <a:r>
              <a:rPr lang="en-US" dirty="0" smtClean="0"/>
              <a:t>Has worked 1250 hours during the previous 12 months, and </a:t>
            </a:r>
          </a:p>
          <a:p>
            <a:pPr lvl="1"/>
            <a:r>
              <a:rPr lang="en-US" dirty="0" smtClean="0"/>
              <a:t>Works at a location where 50 or more employees are employed within a 75-mile radius.  </a:t>
            </a:r>
          </a:p>
          <a:p>
            <a:endParaRPr lang="en-US" dirty="0"/>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167</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3" name="Content Placeholder 2"/>
          <p:cNvSpPr>
            <a:spLocks noGrp="1"/>
          </p:cNvSpPr>
          <p:nvPr>
            <p:ph idx="1"/>
          </p:nvPr>
        </p:nvSpPr>
        <p:spPr/>
        <p:txBody>
          <a:bodyPr/>
          <a:lstStyle/>
          <a:p>
            <a:pPr>
              <a:spcAft>
                <a:spcPts val="1800"/>
              </a:spcAft>
            </a:pPr>
            <a:r>
              <a:rPr lang="en-US" dirty="0" smtClean="0"/>
              <a:t>Consider retroactive designation:</a:t>
            </a:r>
          </a:p>
          <a:p>
            <a:pPr lvl="1">
              <a:spcAft>
                <a:spcPts val="1800"/>
              </a:spcAft>
            </a:pPr>
            <a:r>
              <a:rPr lang="en-US" dirty="0" smtClean="0"/>
              <a:t>Permissible if no harm or injury to employee, or if it was not employer’s “fault;”</a:t>
            </a:r>
          </a:p>
          <a:p>
            <a:pPr lvl="1">
              <a:spcAft>
                <a:spcPts val="1800"/>
              </a:spcAft>
            </a:pPr>
            <a:r>
              <a:rPr lang="en-US" dirty="0" smtClean="0"/>
              <a:t>Employer and employee also can mutually agree to retroactive designation;</a:t>
            </a:r>
          </a:p>
          <a:p>
            <a:pPr lvl="1"/>
            <a:r>
              <a:rPr lang="en-US" dirty="0" smtClean="0"/>
              <a:t>Employer’s failure to comply with the notice requirements could support an interference claim.</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168</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3" name="Content Placeholder 2"/>
          <p:cNvSpPr>
            <a:spLocks noGrp="1"/>
          </p:cNvSpPr>
          <p:nvPr>
            <p:ph idx="1"/>
          </p:nvPr>
        </p:nvSpPr>
        <p:spPr/>
        <p:txBody>
          <a:bodyPr/>
          <a:lstStyle/>
          <a:p>
            <a:pPr>
              <a:spcAft>
                <a:spcPts val="1800"/>
              </a:spcAft>
            </a:pPr>
            <a:r>
              <a:rPr lang="en-US" dirty="0" smtClean="0"/>
              <a:t>Properly record all FMLA leave:</a:t>
            </a:r>
          </a:p>
          <a:p>
            <a:pPr lvl="1">
              <a:spcAft>
                <a:spcPts val="1800"/>
              </a:spcAft>
            </a:pPr>
            <a:r>
              <a:rPr lang="en-US" dirty="0" smtClean="0"/>
              <a:t>Ask reasons for leave and record all FMLA leave against the employee’s 12-week entitlement;</a:t>
            </a:r>
          </a:p>
          <a:p>
            <a:pPr lvl="1">
              <a:spcAft>
                <a:spcPts val="1800"/>
              </a:spcAft>
            </a:pPr>
            <a:r>
              <a:rPr lang="en-US" dirty="0" smtClean="0"/>
              <a:t>“Dock” paid leave bank as appropriate;</a:t>
            </a:r>
          </a:p>
          <a:p>
            <a:pPr lvl="1"/>
            <a:r>
              <a:rPr lang="en-US" dirty="0" smtClean="0"/>
              <a:t>“Dock” pay if paid leave is exhausted.  During FMLA leave, partial-day docking is ok for exempt employees.</a:t>
            </a:r>
          </a:p>
          <a:p>
            <a:endParaRPr lang="en-US" dirty="0"/>
          </a:p>
        </p:txBody>
      </p:sp>
      <p:pic>
        <p:nvPicPr>
          <p:cNvPr id="64521" name="Picture 9" descr="C:\Documents and Settings\mcvayc\Local Settings\Temporary Internet Files\Content.IE5\DQU5V6Y3\MC900234083[1].wmf"/>
          <p:cNvPicPr>
            <a:picLocks noChangeAspect="1" noChangeArrowheads="1"/>
          </p:cNvPicPr>
          <p:nvPr/>
        </p:nvPicPr>
        <p:blipFill>
          <a:blip r:embed="rId3" cstate="print"/>
          <a:srcRect/>
          <a:stretch>
            <a:fillRect/>
          </a:stretch>
        </p:blipFill>
        <p:spPr bwMode="auto">
          <a:xfrm>
            <a:off x="5059378" y="4953000"/>
            <a:ext cx="2713022" cy="11430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169</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5400" y="304800"/>
            <a:ext cx="8077200" cy="762000"/>
          </a:xfrm>
        </p:spPr>
        <p:txBody>
          <a:bodyPr/>
          <a:lstStyle/>
          <a:p>
            <a:pPr>
              <a:defRPr/>
            </a:pPr>
            <a:r>
              <a:rPr lang="en-US" b="1" dirty="0" smtClean="0">
                <a:effectLst>
                  <a:outerShdw blurRad="38100" dist="38100" dir="2700000" algn="tl">
                    <a:srgbClr val="000000">
                      <a:alpha val="43137"/>
                    </a:srgbClr>
                  </a:outerShdw>
                </a:effectLst>
                <a:latin typeface="Arial" charset="0"/>
                <a:cs typeface="Arial" charset="0"/>
              </a:rPr>
              <a:t>	</a:t>
            </a:r>
            <a:br>
              <a:rPr lang="en-US" b="1" dirty="0" smtClean="0">
                <a:effectLst>
                  <a:outerShdw blurRad="38100" dist="38100" dir="2700000" algn="tl">
                    <a:srgbClr val="000000">
                      <a:alpha val="43137"/>
                    </a:srgbClr>
                  </a:outerShdw>
                </a:effectLst>
                <a:latin typeface="Arial" charset="0"/>
                <a:cs typeface="Arial" charset="0"/>
              </a:rPr>
            </a:br>
            <a:r>
              <a:rPr lang="en-US" dirty="0" smtClean="0">
                <a:effectLst>
                  <a:outerShdw blurRad="38100" dist="38100" dir="2700000" algn="tl">
                    <a:srgbClr val="000000">
                      <a:alpha val="43137"/>
                    </a:srgbClr>
                  </a:outerShdw>
                </a:effectLst>
                <a:latin typeface="Arial" charset="0"/>
                <a:cs typeface="Arial" charset="0"/>
              </a:rPr>
              <a:t>		</a:t>
            </a:r>
            <a:r>
              <a:rPr lang="en-US" dirty="0" smtClean="0">
                <a:effectLst>
                  <a:outerShdw blurRad="38100" dist="38100" dir="2700000" algn="tl">
                    <a:srgbClr val="C0C0C0"/>
                  </a:outerShdw>
                </a:effectLst>
              </a:rPr>
              <a:t>Legal Constraints on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		Employee Discipline</a:t>
            </a:r>
            <a:br>
              <a:rPr lang="en-US" dirty="0" smtClean="0">
                <a:effectLst>
                  <a:outerShdw blurRad="38100" dist="38100" dir="2700000" algn="tl">
                    <a:srgbClr val="C0C0C0"/>
                  </a:outerShdw>
                </a:effectLst>
              </a:rPr>
            </a:br>
            <a:endParaRPr lang="en-US" b="1" dirty="0" smtClean="0">
              <a:effectLst>
                <a:outerShdw blurRad="38100" dist="38100" dir="2700000" algn="tl">
                  <a:srgbClr val="000000">
                    <a:alpha val="43137"/>
                  </a:srgbClr>
                </a:outerShdw>
              </a:effectLst>
              <a:latin typeface="Arial" charset="0"/>
              <a:cs typeface="Arial" charset="0"/>
            </a:endParaRPr>
          </a:p>
        </p:txBody>
      </p:sp>
      <p:sp>
        <p:nvSpPr>
          <p:cNvPr id="27651" name="Content Placeholder 2"/>
          <p:cNvSpPr>
            <a:spLocks noGrp="1"/>
          </p:cNvSpPr>
          <p:nvPr>
            <p:ph idx="1"/>
          </p:nvPr>
        </p:nvSpPr>
        <p:spPr>
          <a:xfrm>
            <a:off x="838200" y="1066800"/>
            <a:ext cx="6934200" cy="5029200"/>
          </a:xfrm>
        </p:spPr>
        <p:txBody>
          <a:bodyPr/>
          <a:lstStyle/>
          <a:p>
            <a:pPr eaLnBrk="1" hangingPunct="1"/>
            <a:endParaRPr lang="en-US" sz="2200" dirty="0" smtClean="0">
              <a:latin typeface="Arial" charset="0"/>
              <a:cs typeface="Arial" charset="0"/>
            </a:endParaRPr>
          </a:p>
          <a:p>
            <a:pPr eaLnBrk="1" hangingPunct="1"/>
            <a:endParaRPr lang="en-US" sz="2200" dirty="0" smtClean="0">
              <a:latin typeface="Arial" charset="0"/>
              <a:cs typeface="Arial" charset="0"/>
            </a:endParaRPr>
          </a:p>
          <a:p>
            <a:pPr marL="533400" indent="-533400">
              <a:spcBef>
                <a:spcPct val="50000"/>
              </a:spcBef>
              <a:buFont typeface="Arial" pitchFamily="34" charset="0"/>
              <a:buChar char="•"/>
              <a:defRPr/>
            </a:pPr>
            <a:endParaRPr lang="en-US" sz="2000" dirty="0" smtClean="0">
              <a:latin typeface="Arial" pitchFamily="34" charset="0"/>
              <a:cs typeface="Arial" pitchFamily="34" charset="0"/>
            </a:endParaRPr>
          </a:p>
          <a:p>
            <a:pPr marL="533400" indent="-533400">
              <a:spcBef>
                <a:spcPct val="50000"/>
              </a:spcBef>
              <a:buFont typeface="Arial" pitchFamily="34" charset="0"/>
              <a:buChar char="•"/>
              <a:defRPr/>
            </a:pPr>
            <a:r>
              <a:rPr lang="en-US" sz="2000" dirty="0" smtClean="0">
                <a:cs typeface="Arial" pitchFamily="34" charset="0"/>
              </a:rPr>
              <a:t>Expression of political opinions (e.g. New Jersey)</a:t>
            </a:r>
          </a:p>
          <a:p>
            <a:pPr marL="533400" indent="-533400">
              <a:spcBef>
                <a:spcPct val="50000"/>
              </a:spcBef>
              <a:buFont typeface="Arial" pitchFamily="34" charset="0"/>
              <a:buChar char="•"/>
              <a:defRPr/>
            </a:pPr>
            <a:r>
              <a:rPr lang="en-US" sz="2000" dirty="0" smtClean="0">
                <a:cs typeface="Arial" pitchFamily="34" charset="0"/>
              </a:rPr>
              <a:t>Wrongful termination in violation of public policy (arrests, convictions, bankruptcy, workers’ compensation history)</a:t>
            </a:r>
          </a:p>
          <a:p>
            <a:pPr marL="533400" indent="-533400">
              <a:spcBef>
                <a:spcPct val="50000"/>
              </a:spcBef>
              <a:buFont typeface="Arial" pitchFamily="34" charset="0"/>
              <a:buChar char="•"/>
              <a:defRPr/>
            </a:pPr>
            <a:r>
              <a:rPr lang="en-US" sz="2000" dirty="0" err="1" smtClean="0">
                <a:cs typeface="Arial" pitchFamily="34" charset="0"/>
              </a:rPr>
              <a:t>Whistleblowing</a:t>
            </a:r>
            <a:endParaRPr lang="en-US" sz="2000" dirty="0" smtClean="0">
              <a:cs typeface="Arial" pitchFamily="34" charset="0"/>
            </a:endParaRPr>
          </a:p>
          <a:p>
            <a:pPr marL="533400" indent="-533400">
              <a:spcBef>
                <a:spcPct val="50000"/>
              </a:spcBef>
              <a:buFont typeface="Arial" pitchFamily="34" charset="0"/>
              <a:buChar char="•"/>
              <a:defRPr/>
            </a:pPr>
            <a:r>
              <a:rPr lang="en-US" sz="2000" dirty="0" smtClean="0">
                <a:cs typeface="Arial" pitchFamily="34" charset="0"/>
              </a:rPr>
              <a:t>Potential discrimination/harassment/</a:t>
            </a:r>
            <a:br>
              <a:rPr lang="en-US" sz="2000" dirty="0" smtClean="0">
                <a:cs typeface="Arial" pitchFamily="34" charset="0"/>
              </a:rPr>
            </a:br>
            <a:r>
              <a:rPr lang="en-US" sz="2000" dirty="0" smtClean="0">
                <a:cs typeface="Arial" pitchFamily="34" charset="0"/>
              </a:rPr>
              <a:t>retaliation claims</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17</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3" name="Content Placeholder 2"/>
          <p:cNvSpPr>
            <a:spLocks noGrp="1"/>
          </p:cNvSpPr>
          <p:nvPr>
            <p:ph idx="1"/>
          </p:nvPr>
        </p:nvSpPr>
        <p:spPr/>
        <p:txBody>
          <a:bodyPr/>
          <a:lstStyle/>
          <a:p>
            <a:pPr>
              <a:spcAft>
                <a:spcPts val="1800"/>
              </a:spcAft>
            </a:pPr>
            <a:r>
              <a:rPr lang="en-US" dirty="0" smtClean="0"/>
              <a:t>Consider shifting employee’s hours:</a:t>
            </a:r>
          </a:p>
          <a:p>
            <a:pPr lvl="1">
              <a:spcAft>
                <a:spcPts val="1800"/>
              </a:spcAft>
            </a:pPr>
            <a:r>
              <a:rPr lang="en-US" dirty="0" smtClean="0"/>
              <a:t>Consider whether the employee’s hours might be shifted to minimize the amount of FMLA intermittent absences needed. </a:t>
            </a:r>
          </a:p>
          <a:p>
            <a:pPr lvl="1"/>
            <a:r>
              <a:rPr lang="en-US" dirty="0" smtClean="0"/>
              <a:t>This issue should always be approached diplomatically – an employee should never feel forced, intimidated, or coerced to take more or less FMLA leave than he/she needs.</a:t>
            </a:r>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170</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3" name="Content Placeholder 2"/>
          <p:cNvSpPr>
            <a:spLocks noGrp="1"/>
          </p:cNvSpPr>
          <p:nvPr>
            <p:ph idx="1"/>
          </p:nvPr>
        </p:nvSpPr>
        <p:spPr/>
        <p:txBody>
          <a:bodyPr/>
          <a:lstStyle/>
          <a:p>
            <a:pPr>
              <a:spcAft>
                <a:spcPts val="1800"/>
              </a:spcAft>
            </a:pPr>
            <a:r>
              <a:rPr lang="en-US" dirty="0" smtClean="0"/>
              <a:t>Consider whether to allow “make up” time:</a:t>
            </a:r>
          </a:p>
          <a:p>
            <a:pPr lvl="1">
              <a:spcAft>
                <a:spcPts val="1800"/>
              </a:spcAft>
            </a:pPr>
            <a:r>
              <a:rPr lang="en-US" dirty="0" smtClean="0"/>
              <a:t>Employers need not allow an employee taking FMLA  intermittent leave to "make up" the time if this does not serve the organization’s needs.  </a:t>
            </a:r>
          </a:p>
          <a:p>
            <a:pPr lvl="1">
              <a:spcAft>
                <a:spcPts val="1800"/>
              </a:spcAft>
            </a:pPr>
            <a:r>
              <a:rPr lang="en-US" dirty="0" smtClean="0"/>
              <a:t>Treat the employee the same as others.</a:t>
            </a:r>
          </a:p>
          <a:p>
            <a:pPr lvl="1"/>
            <a:r>
              <a:rPr lang="en-US" dirty="0" smtClean="0"/>
              <a:t>If you have allowed employees to make up time in the past, any change in this practice could be viewed as retaliatory. </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171</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5" name="Content Placeholder 4"/>
          <p:cNvSpPr>
            <a:spLocks noGrp="1"/>
          </p:cNvSpPr>
          <p:nvPr>
            <p:ph idx="1"/>
          </p:nvPr>
        </p:nvSpPr>
        <p:spPr/>
        <p:txBody>
          <a:bodyPr/>
          <a:lstStyle/>
          <a:p>
            <a:pPr>
              <a:spcAft>
                <a:spcPts val="1800"/>
              </a:spcAft>
            </a:pPr>
            <a:r>
              <a:rPr lang="en-US" dirty="0" smtClean="0"/>
              <a:t>Usual and Customary Notice Requirements; Scheduling:</a:t>
            </a:r>
          </a:p>
          <a:p>
            <a:pPr lvl="1">
              <a:spcAft>
                <a:spcPts val="1800"/>
              </a:spcAft>
            </a:pPr>
            <a:r>
              <a:rPr lang="en-US" dirty="0" smtClean="0"/>
              <a:t>An employee must comply with the employer’s usual and customary notice and procedural requirements for requesting leave, absent unusual circumstances. </a:t>
            </a:r>
          </a:p>
          <a:p>
            <a:pPr lvl="1"/>
            <a:r>
              <a:rPr lang="en-US" dirty="0" smtClean="0"/>
              <a:t>An employee absent for doctor's appointments or other treatment is required, whenever possible, to schedule these treatments in a manner so as not to unduly disrupt the employer's operations.</a:t>
            </a:r>
          </a:p>
          <a:p>
            <a:endParaRPr lang="en-US" dirty="0"/>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172</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5" name="Content Placeholder 4"/>
          <p:cNvSpPr>
            <a:spLocks noGrp="1"/>
          </p:cNvSpPr>
          <p:nvPr>
            <p:ph idx="1"/>
          </p:nvPr>
        </p:nvSpPr>
        <p:spPr/>
        <p:txBody>
          <a:bodyPr/>
          <a:lstStyle/>
          <a:p>
            <a:pPr>
              <a:spcAft>
                <a:spcPts val="1800"/>
              </a:spcAft>
            </a:pPr>
            <a:r>
              <a:rPr lang="en-US" dirty="0" smtClean="0"/>
              <a:t>Enforce Paid Leave Requirements:</a:t>
            </a:r>
          </a:p>
          <a:p>
            <a:pPr lvl="1">
              <a:spcAft>
                <a:spcPts val="1800"/>
              </a:spcAft>
            </a:pPr>
            <a:r>
              <a:rPr lang="en-US" dirty="0" smtClean="0"/>
              <a:t>Employer can place restrictions on use of paid leave, including notice, certification, increments.</a:t>
            </a:r>
          </a:p>
          <a:p>
            <a:pPr lvl="1"/>
            <a:r>
              <a:rPr lang="en-US" dirty="0" smtClean="0"/>
              <a:t>Employees can be required to comply with these requirements if they want the benefit of paid leave.</a:t>
            </a:r>
          </a:p>
          <a:p>
            <a:endParaRPr lang="en-US" dirty="0"/>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173</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5" name="Content Placeholder 4"/>
          <p:cNvSpPr>
            <a:spLocks noGrp="1"/>
          </p:cNvSpPr>
          <p:nvPr>
            <p:ph idx="1"/>
          </p:nvPr>
        </p:nvSpPr>
        <p:spPr>
          <a:xfrm>
            <a:off x="0" y="1524000"/>
            <a:ext cx="9144000" cy="4267200"/>
          </a:xfrm>
        </p:spPr>
        <p:txBody>
          <a:bodyPr/>
          <a:lstStyle/>
          <a:p>
            <a:pPr>
              <a:spcAft>
                <a:spcPts val="1200"/>
              </a:spcAft>
            </a:pPr>
            <a:r>
              <a:rPr lang="en-US" sz="2200" dirty="0" smtClean="0"/>
              <a:t>Transfer to Alternative Position that Better Accommodates Need for Leave:</a:t>
            </a:r>
          </a:p>
          <a:p>
            <a:pPr lvl="1">
              <a:spcAft>
                <a:spcPts val="1200"/>
              </a:spcAft>
            </a:pPr>
            <a:r>
              <a:rPr lang="en-US" sz="2200" dirty="0" smtClean="0"/>
              <a:t>For </a:t>
            </a:r>
            <a:r>
              <a:rPr lang="en-US" sz="2200" i="1" dirty="0" smtClean="0"/>
              <a:t>planned medical treatment </a:t>
            </a:r>
            <a:r>
              <a:rPr lang="en-US" sz="2200" dirty="0" smtClean="0"/>
              <a:t>only.  </a:t>
            </a:r>
          </a:p>
          <a:p>
            <a:pPr lvl="1">
              <a:spcAft>
                <a:spcPts val="1200"/>
              </a:spcAft>
            </a:pPr>
            <a:r>
              <a:rPr lang="en-US" sz="2200" dirty="0" smtClean="0"/>
              <a:t>Same hourly pay and benefits (including health benefits)</a:t>
            </a:r>
          </a:p>
          <a:p>
            <a:pPr lvl="1">
              <a:spcAft>
                <a:spcPts val="1200"/>
              </a:spcAft>
            </a:pPr>
            <a:r>
              <a:rPr lang="en-US" sz="2200" dirty="0" smtClean="0"/>
              <a:t>The position can have different duties.  </a:t>
            </a:r>
          </a:p>
          <a:p>
            <a:pPr lvl="1">
              <a:spcAft>
                <a:spcPts val="1200"/>
              </a:spcAft>
            </a:pPr>
            <a:r>
              <a:rPr lang="en-US" sz="2200" dirty="0" smtClean="0"/>
              <a:t>The employee must be restored to his or her original position when the need for intermittent leave is over.  </a:t>
            </a:r>
          </a:p>
          <a:p>
            <a:pPr lvl="1"/>
            <a:r>
              <a:rPr lang="en-US" sz="2200" dirty="0" smtClean="0"/>
              <a:t>An employee cannot be transferred to another position in order to discourage the employee from taking FMLA or to work a hardship on the employee.</a:t>
            </a:r>
          </a:p>
          <a:p>
            <a:endParaRPr lang="en-US" sz="2200" dirty="0"/>
          </a:p>
        </p:txBody>
      </p:sp>
      <p:sp>
        <p:nvSpPr>
          <p:cNvPr id="6" name="Slide Number Placeholder 5"/>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174</a:t>
            </a:fld>
            <a:endParaRPr lang="en-US" dirty="0"/>
          </a:p>
        </p:txBody>
      </p:sp>
      <p:sp>
        <p:nvSpPr>
          <p:cNvPr id="7" name="Footer Placeholder 7"/>
          <p:cNvSpPr txBox="1">
            <a:spLocks/>
          </p:cNvSpPr>
          <p:nvPr/>
        </p:nvSpPr>
        <p:spPr>
          <a:xfrm>
            <a:off x="381000" y="64928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5" name="Content Placeholder 4"/>
          <p:cNvSpPr>
            <a:spLocks noGrp="1"/>
          </p:cNvSpPr>
          <p:nvPr>
            <p:ph idx="1"/>
          </p:nvPr>
        </p:nvSpPr>
        <p:spPr>
          <a:xfrm>
            <a:off x="0" y="1752601"/>
            <a:ext cx="9144000" cy="4267200"/>
          </a:xfrm>
        </p:spPr>
        <p:txBody>
          <a:bodyPr/>
          <a:lstStyle/>
          <a:p>
            <a:pPr>
              <a:spcAft>
                <a:spcPts val="1800"/>
              </a:spcAft>
            </a:pPr>
            <a:r>
              <a:rPr lang="en-US" dirty="0" smtClean="0"/>
              <a:t>Adopt effective call-in procedures:</a:t>
            </a:r>
          </a:p>
          <a:p>
            <a:pPr lvl="1">
              <a:spcAft>
                <a:spcPts val="1800"/>
              </a:spcAft>
            </a:pPr>
            <a:r>
              <a:rPr lang="en-US" sz="2000" dirty="0" smtClean="0"/>
              <a:t>Require employees to confirm the reasons they are absent, and document/memorialize those statements. </a:t>
            </a:r>
          </a:p>
          <a:p>
            <a:pPr lvl="1">
              <a:spcAft>
                <a:spcPts val="1800"/>
              </a:spcAft>
            </a:pPr>
            <a:r>
              <a:rPr lang="en-US" sz="2000" dirty="0" smtClean="0"/>
              <a:t>Compare the reasons and anticipated leave frequency/duration with leave documentation on file.</a:t>
            </a:r>
          </a:p>
          <a:p>
            <a:pPr lvl="1">
              <a:spcAft>
                <a:spcPts val="1800"/>
              </a:spcAft>
            </a:pPr>
            <a:r>
              <a:rPr lang="en-US" sz="2000" dirty="0" smtClean="0"/>
              <a:t>Request new certification and/or recertification if intermittent leave requests are not supported by existing leave certifications.</a:t>
            </a:r>
          </a:p>
          <a:p>
            <a:pPr lvl="1"/>
            <a:r>
              <a:rPr lang="en-US" sz="2000" dirty="0" smtClean="0"/>
              <a:t>It is no longer a best practice not to ask why employees are absent from work.  </a:t>
            </a:r>
          </a:p>
          <a:p>
            <a:endParaRPr lang="en-US" dirty="0"/>
          </a:p>
        </p:txBody>
      </p:sp>
      <p:pic>
        <p:nvPicPr>
          <p:cNvPr id="65540" name="Picture 4" descr="C:\Documents and Settings\mcvayc\Local Settings\Temporary Internet Files\Content.IE5\XBRDP6UH\MC900383978[1].wmf"/>
          <p:cNvPicPr>
            <a:picLocks noChangeAspect="1" noChangeArrowheads="1"/>
          </p:cNvPicPr>
          <p:nvPr/>
        </p:nvPicPr>
        <p:blipFill>
          <a:blip r:embed="rId3" cstate="print"/>
          <a:srcRect/>
          <a:stretch>
            <a:fillRect/>
          </a:stretch>
        </p:blipFill>
        <p:spPr bwMode="auto">
          <a:xfrm>
            <a:off x="8001000" y="2057400"/>
            <a:ext cx="884730" cy="9144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175</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Efforts to Curb Intermittent Leave Abuse</a:t>
            </a:r>
            <a:endParaRPr lang="en-US" dirty="0">
              <a:latin typeface="+mn-lt"/>
            </a:endParaRPr>
          </a:p>
        </p:txBody>
      </p:sp>
      <p:sp>
        <p:nvSpPr>
          <p:cNvPr id="5" name="Content Placeholder 4"/>
          <p:cNvSpPr>
            <a:spLocks noGrp="1"/>
          </p:cNvSpPr>
          <p:nvPr>
            <p:ph idx="1"/>
          </p:nvPr>
        </p:nvSpPr>
        <p:spPr>
          <a:xfrm>
            <a:off x="0" y="1752601"/>
            <a:ext cx="8686800" cy="4267200"/>
          </a:xfrm>
        </p:spPr>
        <p:txBody>
          <a:bodyPr/>
          <a:lstStyle/>
          <a:p>
            <a:pPr>
              <a:spcAft>
                <a:spcPts val="1800"/>
              </a:spcAft>
            </a:pPr>
            <a:r>
              <a:rPr lang="en-US" dirty="0" smtClean="0"/>
              <a:t>Consider New Technologies:</a:t>
            </a:r>
          </a:p>
          <a:p>
            <a:pPr lvl="1">
              <a:spcAft>
                <a:spcPts val="1800"/>
              </a:spcAft>
            </a:pPr>
            <a:r>
              <a:rPr lang="en-US" dirty="0" smtClean="0"/>
              <a:t>Most leave management systems focus on whether leave is paid or unpaid.</a:t>
            </a:r>
          </a:p>
          <a:p>
            <a:pPr lvl="1">
              <a:spcAft>
                <a:spcPts val="1800"/>
              </a:spcAft>
            </a:pPr>
            <a:r>
              <a:rPr lang="en-US" dirty="0" smtClean="0"/>
              <a:t>Consider integrated systems showing whether leave is protected or unprotected to track FMLA.</a:t>
            </a:r>
          </a:p>
          <a:p>
            <a:pPr lvl="1"/>
            <a:r>
              <a:rPr lang="en-US" dirty="0" smtClean="0"/>
              <a:t>More vendors are offering leave administration using new technologies.  </a:t>
            </a:r>
          </a:p>
          <a:p>
            <a:endParaRPr lang="en-US" dirty="0"/>
          </a:p>
        </p:txBody>
      </p:sp>
      <p:pic>
        <p:nvPicPr>
          <p:cNvPr id="65538" name="Picture 2" descr="C:\Program Files\Microsoft Office\MEDIA\CAGCAT10\j0195384.wmf"/>
          <p:cNvPicPr>
            <a:picLocks noChangeAspect="1" noChangeArrowheads="1"/>
          </p:cNvPicPr>
          <p:nvPr/>
        </p:nvPicPr>
        <p:blipFill>
          <a:blip r:embed="rId2" cstate="print"/>
          <a:srcRect/>
          <a:stretch>
            <a:fillRect/>
          </a:stretch>
        </p:blipFill>
        <p:spPr bwMode="auto">
          <a:xfrm>
            <a:off x="7962197" y="2819400"/>
            <a:ext cx="1181803" cy="1828800"/>
          </a:xfrm>
          <a:prstGeom prst="rect">
            <a:avLst/>
          </a:prstGeom>
          <a:noFill/>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176</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98438"/>
            <a:ext cx="7848600" cy="1020762"/>
          </a:xfrm>
        </p:spPr>
        <p:txBody>
          <a:bodyPr/>
          <a:lstStyle/>
          <a:p>
            <a:r>
              <a:rPr lang="en-US" dirty="0" smtClean="0">
                <a:latin typeface="+mn-lt"/>
              </a:rPr>
              <a:t>New Jersey Family Leave Act</a:t>
            </a:r>
            <a:endParaRPr lang="en-US" dirty="0">
              <a:latin typeface="+mn-lt"/>
            </a:endParaRPr>
          </a:p>
        </p:txBody>
      </p:sp>
      <p:sp>
        <p:nvSpPr>
          <p:cNvPr id="5" name="Content Placeholder 4"/>
          <p:cNvSpPr>
            <a:spLocks noGrp="1"/>
          </p:cNvSpPr>
          <p:nvPr>
            <p:ph idx="1"/>
          </p:nvPr>
        </p:nvSpPr>
        <p:spPr>
          <a:xfrm>
            <a:off x="0" y="1752601"/>
            <a:ext cx="9144000" cy="4267200"/>
          </a:xfrm>
        </p:spPr>
        <p:txBody>
          <a:bodyPr/>
          <a:lstStyle/>
          <a:p>
            <a:r>
              <a:rPr lang="en-US" dirty="0" smtClean="0"/>
              <a:t>Leave under NJ FLA only available for an employee to care for a covered relation with a serious health condition or to bond with a  newborn or a child placed with the employee in adoption.</a:t>
            </a:r>
          </a:p>
          <a:p>
            <a:r>
              <a:rPr lang="en-US" dirty="0" smtClean="0"/>
              <a:t>Leave </a:t>
            </a:r>
            <a:r>
              <a:rPr lang="en-US" b="1" i="1" dirty="0" smtClean="0"/>
              <a:t>not</a:t>
            </a:r>
            <a:r>
              <a:rPr lang="en-US" dirty="0" smtClean="0"/>
              <a:t> available for the employee’s own serious health condition.</a:t>
            </a:r>
          </a:p>
          <a:p>
            <a:r>
              <a:rPr lang="en-US" dirty="0" smtClean="0"/>
              <a:t>Because leave is not available for the employee’s own serious health condition, the issue of intermittent leave rarely is raised under NJ FLA.</a:t>
            </a:r>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177</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438"/>
            <a:ext cx="8077200" cy="1020762"/>
          </a:xfrm>
        </p:spPr>
        <p:txBody>
          <a:bodyPr/>
          <a:lstStyle/>
          <a:p>
            <a:r>
              <a:rPr lang="en-US" dirty="0" smtClean="0"/>
              <a:t>New Jersey Family Leave Act</a:t>
            </a:r>
            <a:endParaRPr lang="en-US" dirty="0"/>
          </a:p>
        </p:txBody>
      </p:sp>
      <p:sp>
        <p:nvSpPr>
          <p:cNvPr id="5" name="Content Placeholder 4"/>
          <p:cNvSpPr>
            <a:spLocks noGrp="1"/>
          </p:cNvSpPr>
          <p:nvPr>
            <p:ph idx="1"/>
          </p:nvPr>
        </p:nvSpPr>
        <p:spPr>
          <a:xfrm>
            <a:off x="0" y="1828800"/>
            <a:ext cx="9144000" cy="4267200"/>
          </a:xfrm>
        </p:spPr>
        <p:txBody>
          <a:bodyPr/>
          <a:lstStyle/>
          <a:p>
            <a:r>
              <a:rPr lang="en-US" sz="2200" dirty="0" smtClean="0"/>
              <a:t>However, intermittent and reduced schedule leave is available under the NJ FLA to employees caring for covered relations with a serious health condition.</a:t>
            </a:r>
          </a:p>
          <a:p>
            <a:r>
              <a:rPr lang="en-US" sz="2200" dirty="0" smtClean="0"/>
              <a:t>Under NJFLA, employees requesting intermittent leave must take intermittent leave in increments of at least one workweek within a consecutive 12 month period.  Employees requesting reduced leave must take such leave in increments of at least one workday but less than one workweek at a time unless otherwise agreed to by the employer and the employee.  Employees may not take a reduced leave schedule for a period exceeding 24 consecutive weeks</a:t>
            </a:r>
          </a:p>
        </p:txBody>
      </p:sp>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178</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28600"/>
            <a:ext cx="6934200" cy="1020762"/>
          </a:xfrm>
        </p:spPr>
        <p:txBody>
          <a:bodyPr/>
          <a:lstStyle/>
          <a:p>
            <a:pPr>
              <a:defRPr/>
            </a:pPr>
            <a:r>
              <a:rPr lang="en-US" sz="4800" dirty="0" smtClean="0">
                <a:latin typeface="+mn-lt"/>
              </a:rPr>
              <a:t>Questions?</a:t>
            </a:r>
            <a:endParaRPr lang="en-US" sz="4800" dirty="0">
              <a:latin typeface="+mn-lt"/>
            </a:endParaRPr>
          </a:p>
        </p:txBody>
      </p:sp>
      <p:sp>
        <p:nvSpPr>
          <p:cNvPr id="50179" name="Content Placeholder 6"/>
          <p:cNvSpPr>
            <a:spLocks noGrp="1"/>
          </p:cNvSpPr>
          <p:nvPr>
            <p:ph idx="1"/>
          </p:nvPr>
        </p:nvSpPr>
        <p:spPr>
          <a:xfrm>
            <a:off x="457200" y="2057400"/>
            <a:ext cx="8229600" cy="4343400"/>
          </a:xfrm>
        </p:spPr>
        <p:txBody>
          <a:bodyPr/>
          <a:lstStyle/>
          <a:p>
            <a:pPr marL="0" indent="0" algn="ctr">
              <a:buFontTx/>
              <a:buNone/>
            </a:pPr>
            <a:r>
              <a:rPr lang="en-US" sz="1800" dirty="0" smtClean="0"/>
              <a:t/>
            </a:r>
            <a:br>
              <a:rPr lang="en-US" sz="1800" dirty="0" smtClean="0"/>
            </a:br>
            <a:endParaRPr lang="en-US" sz="1800" b="1" dirty="0" smtClean="0">
              <a:solidFill>
                <a:schemeClr val="accent1"/>
              </a:solidFill>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179</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6502882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09600" y="-76200"/>
            <a:ext cx="8305800" cy="1143000"/>
          </a:xfrm>
        </p:spPr>
        <p:txBody>
          <a:bodyPr>
            <a:noAutofit/>
          </a:bodyPr>
          <a:lstStyle/>
          <a:p>
            <a:pPr>
              <a:defRPr/>
            </a:pPr>
            <a:r>
              <a:rPr lang="en-US" sz="3600" b="1" dirty="0" smtClean="0">
                <a:effectLst>
                  <a:outerShdw blurRad="38100" dist="38100" dir="2700000" algn="tl">
                    <a:srgbClr val="C0C0C0"/>
                  </a:outerShdw>
                </a:effectLst>
                <a:ea typeface="+mn-ea"/>
              </a:rPr>
              <a:t/>
            </a:r>
            <a:br>
              <a:rPr lang="en-US" sz="3600" b="1" dirty="0" smtClean="0">
                <a:effectLst>
                  <a:outerShdw blurRad="38100" dist="38100" dir="2700000" algn="tl">
                    <a:srgbClr val="C0C0C0"/>
                  </a:outerShdw>
                </a:effectLst>
                <a:ea typeface="+mn-ea"/>
              </a:rPr>
            </a:br>
            <a:r>
              <a:rPr lang="en-US" sz="3600" dirty="0" smtClean="0">
                <a:effectLst>
                  <a:outerShdw blurRad="38100" dist="38100" dir="2700000" algn="tl">
                    <a:srgbClr val="C0C0C0"/>
                  </a:outerShdw>
                </a:effectLst>
                <a:ea typeface="+mn-ea"/>
              </a:rPr>
              <a:t>	</a:t>
            </a:r>
            <a:r>
              <a:rPr sz="3600" b="1" dirty="0" smtClean="0">
                <a:effectLst>
                  <a:outerShdw blurRad="38100" dist="38100" dir="2700000" algn="tl">
                    <a:srgbClr val="C0C0C0"/>
                  </a:outerShdw>
                </a:effectLst>
                <a:ea typeface="+mn-ea"/>
              </a:rPr>
              <a:t>Discrimination, Harassment </a:t>
            </a:r>
            <a:r>
              <a:rPr lang="en-US" sz="3600" b="1" dirty="0" smtClean="0">
                <a:effectLst>
                  <a:outerShdw blurRad="38100" dist="38100" dir="2700000" algn="tl">
                    <a:srgbClr val="C0C0C0"/>
                  </a:outerShdw>
                </a:effectLst>
                <a:ea typeface="+mn-ea"/>
              </a:rPr>
              <a:t/>
            </a:r>
            <a:br>
              <a:rPr lang="en-US" sz="3600" b="1" dirty="0" smtClean="0">
                <a:effectLst>
                  <a:outerShdw blurRad="38100" dist="38100" dir="2700000" algn="tl">
                    <a:srgbClr val="C0C0C0"/>
                  </a:outerShdw>
                </a:effectLst>
                <a:ea typeface="+mn-ea"/>
              </a:rPr>
            </a:br>
            <a:r>
              <a:rPr lang="en-US" sz="3600" dirty="0" smtClean="0">
                <a:effectLst>
                  <a:outerShdw blurRad="38100" dist="38100" dir="2700000" algn="tl">
                    <a:srgbClr val="C0C0C0"/>
                  </a:outerShdw>
                </a:effectLst>
                <a:ea typeface="+mn-ea"/>
              </a:rPr>
              <a:t>	</a:t>
            </a:r>
            <a:r>
              <a:rPr sz="3600" b="1" dirty="0" smtClean="0">
                <a:effectLst>
                  <a:outerShdw blurRad="38100" dist="38100" dir="2700000" algn="tl">
                    <a:srgbClr val="C0C0C0"/>
                  </a:outerShdw>
                </a:effectLst>
                <a:ea typeface="+mn-ea"/>
              </a:rPr>
              <a:t>and Retaliation</a:t>
            </a:r>
          </a:p>
        </p:txBody>
      </p:sp>
      <p:sp>
        <p:nvSpPr>
          <p:cNvPr id="25603" name="Content Placeholder 2"/>
          <p:cNvSpPr>
            <a:spLocks noGrp="1"/>
          </p:cNvSpPr>
          <p:nvPr>
            <p:ph idx="1"/>
          </p:nvPr>
        </p:nvSpPr>
        <p:spPr>
          <a:xfrm>
            <a:off x="838200" y="1524000"/>
            <a:ext cx="8077200" cy="5105400"/>
          </a:xfrm>
        </p:spPr>
        <p:txBody>
          <a:bodyPr/>
          <a:lstStyle/>
          <a:p>
            <a:pPr>
              <a:buClr>
                <a:schemeClr val="tx1"/>
              </a:buClr>
            </a:pPr>
            <a:r>
              <a:rPr lang="en-US" sz="2400" dirty="0" smtClean="0"/>
              <a:t>Employer viewing of applicant’s personal information on social networking/blogging site may trigger protections of anti-discrimination laws.</a:t>
            </a:r>
          </a:p>
          <a:p>
            <a:pPr>
              <a:buClr>
                <a:schemeClr val="tx1"/>
              </a:buClr>
            </a:pPr>
            <a:r>
              <a:rPr lang="en-US" sz="2400" dirty="0" smtClean="0"/>
              <a:t>Sites may contain information regarding age, race, national origin, disabilities, sexual orientation religion and other protected characteristics (Genetic or Medical Information).</a:t>
            </a:r>
          </a:p>
          <a:p>
            <a:pPr>
              <a:buClr>
                <a:schemeClr val="tx1"/>
              </a:buClr>
            </a:pPr>
            <a:r>
              <a:rPr lang="en-US" sz="2400" dirty="0" smtClean="0"/>
              <a:t>Difficult for employer to prove it did not rely upon personal information.</a:t>
            </a:r>
          </a:p>
          <a:p>
            <a:pPr>
              <a:buClr>
                <a:schemeClr val="tx1"/>
              </a:buClr>
            </a:pPr>
            <a:r>
              <a:rPr lang="en-US" sz="2400" dirty="0" smtClean="0"/>
              <a:t>Even if not unlawful, risk of relying on inaccurate or outdated information.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18</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Thank You!</a:t>
            </a:r>
            <a:endPar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48132" name="Picture 10"/>
          <p:cNvPicPr>
            <a:picLocks noChangeAspect="1" noChangeArrowheads="1"/>
          </p:cNvPicPr>
          <p:nvPr/>
        </p:nvPicPr>
        <p:blipFill>
          <a:blip r:embed="rId2" cstate="print"/>
          <a:srcRect/>
          <a:stretch>
            <a:fillRect/>
          </a:stretch>
        </p:blipFill>
        <p:spPr bwMode="auto">
          <a:xfrm>
            <a:off x="3190875" y="4648200"/>
            <a:ext cx="2962275" cy="790575"/>
          </a:xfrm>
          <a:prstGeom prst="rect">
            <a:avLst/>
          </a:prstGeom>
          <a:noFill/>
          <a:ln w="9525">
            <a:noFill/>
            <a:miter lim="800000"/>
            <a:headEnd/>
            <a:tailEnd/>
          </a:ln>
        </p:spPr>
      </p:pic>
      <p:pic>
        <p:nvPicPr>
          <p:cNvPr id="48133" name="Picture 12" descr="AWD-46.jpg"/>
          <p:cNvPicPr>
            <a:picLocks noChangeAspect="1" noChangeArrowheads="1"/>
          </p:cNvPicPr>
          <p:nvPr/>
        </p:nvPicPr>
        <p:blipFill>
          <a:blip r:embed="rId3" cstate="print">
            <a:clrChange>
              <a:clrFrom>
                <a:srgbClr val="FDFDFD"/>
              </a:clrFrom>
              <a:clrTo>
                <a:srgbClr val="FDFDFD">
                  <a:alpha val="0"/>
                </a:srgbClr>
              </a:clrTo>
            </a:clrChange>
          </a:blip>
          <a:srcRect b="35181"/>
          <a:stretch>
            <a:fillRect/>
          </a:stretch>
        </p:blipFill>
        <p:spPr bwMode="auto">
          <a:xfrm>
            <a:off x="2109788" y="2209800"/>
            <a:ext cx="5124450" cy="1733550"/>
          </a:xfrm>
          <a:prstGeom prst="rect">
            <a:avLst/>
          </a:prstGeom>
          <a:noFill/>
          <a:ln w="9525">
            <a:noFill/>
            <a:miter lim="800000"/>
            <a:headEnd/>
            <a:tailEnd/>
          </a:ln>
        </p:spPr>
      </p:pic>
      <p:pic>
        <p:nvPicPr>
          <p:cNvPr id="14" name="Picture 13" descr="lamp copy.jpg"/>
          <p:cNvPicPr/>
          <p:nvPr/>
        </p:nvPicPr>
        <p:blipFill>
          <a:blip r:embed="rId4" cstate="screen">
            <a:clrChange>
              <a:clrFrom>
                <a:srgbClr val="FFFFFF"/>
              </a:clrFrom>
              <a:clrTo>
                <a:srgbClr val="FFFFFF">
                  <a:alpha val="0"/>
                </a:srgbClr>
              </a:clrTo>
            </a:clrChange>
          </a:blip>
          <a:srcRect/>
          <a:stretch>
            <a:fillRect/>
          </a:stretch>
        </p:blipFill>
        <p:spPr>
          <a:xfrm flipH="1">
            <a:off x="304799" y="1371600"/>
            <a:ext cx="2748481" cy="2813479"/>
          </a:xfrm>
          <a:prstGeom prst="rect">
            <a:avLst/>
          </a:prstGeom>
          <a:effectLst>
            <a:glow rad="139700">
              <a:schemeClr val="bg1">
                <a:alpha val="40000"/>
              </a:schemeClr>
            </a:glow>
          </a:effectLst>
        </p:spPr>
      </p:pic>
      <p:grpSp>
        <p:nvGrpSpPr>
          <p:cNvPr id="2" name="Group 15"/>
          <p:cNvGrpSpPr>
            <a:grpSpLocks/>
          </p:cNvGrpSpPr>
          <p:nvPr/>
        </p:nvGrpSpPr>
        <p:grpSpPr bwMode="auto">
          <a:xfrm>
            <a:off x="228600" y="4038600"/>
            <a:ext cx="8686800" cy="354013"/>
            <a:chOff x="228600" y="4038600"/>
            <a:chExt cx="8686800" cy="354013"/>
          </a:xfrm>
        </p:grpSpPr>
        <p:sp>
          <p:nvSpPr>
            <p:cNvPr id="48136" name="Rectangle 2"/>
            <p:cNvSpPr>
              <a:spLocks noChangeArrowheads="1"/>
            </p:cNvSpPr>
            <p:nvPr/>
          </p:nvSpPr>
          <p:spPr bwMode="auto">
            <a:xfrm>
              <a:off x="228600" y="4038600"/>
              <a:ext cx="8686800" cy="354013"/>
            </a:xfrm>
            <a:prstGeom prst="rect">
              <a:avLst/>
            </a:prstGeom>
            <a:gradFill rotWithShape="0">
              <a:gsLst>
                <a:gs pos="0">
                  <a:srgbClr val="5C781E"/>
                </a:gs>
                <a:gs pos="50000">
                  <a:srgbClr val="82AB37"/>
                </a:gs>
                <a:gs pos="100000">
                  <a:srgbClr val="5C781E"/>
                </a:gs>
              </a:gsLst>
              <a:lin ang="5400000" scaled="1"/>
            </a:gradFill>
            <a:ln w="12700">
              <a:noFill/>
              <a:miter lim="800000"/>
              <a:headEnd/>
              <a:tailEnd/>
            </a:ln>
          </p:spPr>
          <p:txBody>
            <a:bodyPr/>
            <a:lstStyle/>
            <a:p>
              <a:endParaRPr lang="en-US"/>
            </a:p>
          </p:txBody>
        </p:sp>
        <p:sp>
          <p:nvSpPr>
            <p:cNvPr id="10" name="TextBox 9"/>
            <p:cNvSpPr txBox="1"/>
            <p:nvPr/>
          </p:nvSpPr>
          <p:spPr>
            <a:xfrm>
              <a:off x="1066800" y="4038600"/>
              <a:ext cx="7010400" cy="338554"/>
            </a:xfrm>
            <a:prstGeom prst="rect">
              <a:avLst/>
            </a:prstGeom>
            <a:noFill/>
          </p:spPr>
          <p:txBody>
            <a:bodyPr>
              <a:spAutoFit/>
            </a:bodyPr>
            <a:lstStyle/>
            <a:p>
              <a:pPr algn="ctr">
                <a:defRPr/>
              </a:pPr>
              <a:r>
                <a:rPr lang="en-US" sz="1600" b="1" spc="-50" dirty="0">
                  <a:ln w="13500">
                    <a:solidFill>
                      <a:schemeClr val="accent1">
                        <a:shade val="2500"/>
                        <a:alpha val="6500"/>
                      </a:schemeClr>
                    </a:solidFill>
                    <a:prstDash val="solid"/>
                  </a:ln>
                  <a:solidFill>
                    <a:schemeClr val="accent1">
                      <a:tint val="3000"/>
                      <a:alpha val="95000"/>
                    </a:schemeClr>
                  </a:solidFill>
                  <a:effectLst>
                    <a:outerShdw blurRad="165100" dist="38100" dir="2700000" algn="tl" rotWithShape="0">
                      <a:prstClr val="black">
                        <a:alpha val="76000"/>
                      </a:prstClr>
                    </a:outerShdw>
                  </a:effectLst>
                  <a:latin typeface="Franklin Gothic Demi" pitchFamily="34" charset="0"/>
                  <a:cs typeface="+mn-cs"/>
                </a:rPr>
                <a:t>Workplace law. In four time zones and 49 major locations coast to coast.</a:t>
              </a:r>
            </a:p>
          </p:txBody>
        </p:sp>
      </p:grpSp>
      <p:sp>
        <p:nvSpPr>
          <p:cNvPr id="11" name="Slide Number Placeholder 10"/>
          <p:cNvSpPr>
            <a:spLocks noGrp="1"/>
          </p:cNvSpPr>
          <p:nvPr>
            <p:ph type="sldNum" sz="quarter" idx="12"/>
          </p:nvPr>
        </p:nvSpPr>
        <p:spPr/>
        <p:txBody>
          <a:bodyPr/>
          <a:lstStyle/>
          <a:p>
            <a:pPr>
              <a:defRPr/>
            </a:pPr>
            <a:fld id="{F3CE46BA-0D3A-4553-88B1-CFE8992B1AC5}" type="slidenum">
              <a:rPr lang="en-US" smtClean="0"/>
              <a:pPr>
                <a:defRPr/>
              </a:pPr>
              <a:t>180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24200" y="6248400"/>
            <a:ext cx="2895600" cy="457200"/>
          </a:xfrm>
          <a:prstGeom prst="rect">
            <a:avLst/>
          </a:prstGeom>
          <a:noFill/>
          <a:ln w="9525">
            <a:noFill/>
            <a:miter lim="800000"/>
            <a:headEnd/>
            <a:tailEnd/>
          </a:ln>
        </p:spPr>
        <p:txBody>
          <a:bodyPr wrap="none" lIns="92075" tIns="46038" rIns="92075" bIns="46038" anchor="ctr"/>
          <a:lstStyle/>
          <a:p>
            <a:pPr algn="ctr" eaLnBrk="0" hangingPunct="0"/>
            <a:endParaRPr lang="en-US" sz="2400">
              <a:solidFill>
                <a:srgbClr val="003399"/>
              </a:solidFill>
              <a:latin typeface="Times New Roman" pitchFamily="18" charset="0"/>
            </a:endParaRPr>
          </a:p>
        </p:txBody>
      </p:sp>
      <p:sp>
        <p:nvSpPr>
          <p:cNvPr id="2662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lIns="92075" tIns="46038" rIns="92075" bIns="46038" anchor="ctr"/>
          <a:lstStyle/>
          <a:p>
            <a:pPr eaLnBrk="0" hangingPunct="0">
              <a:spcBef>
                <a:spcPct val="50000"/>
              </a:spcBef>
            </a:pPr>
            <a:endParaRPr lang="en-US" sz="2400">
              <a:solidFill>
                <a:srgbClr val="003399"/>
              </a:solidFill>
              <a:latin typeface="Times New Roman" pitchFamily="18" charset="0"/>
            </a:endParaRPr>
          </a:p>
        </p:txBody>
      </p:sp>
      <p:sp>
        <p:nvSpPr>
          <p:cNvPr id="57348" name="Rectangle 4"/>
          <p:cNvSpPr>
            <a:spLocks noGrp="1" noChangeArrowheads="1"/>
          </p:cNvSpPr>
          <p:nvPr>
            <p:ph type="title"/>
          </p:nvPr>
        </p:nvSpPr>
        <p:spPr>
          <a:xfrm>
            <a:off x="-1524000" y="-152400"/>
            <a:ext cx="8305800" cy="1143000"/>
          </a:xfrm>
        </p:spPr>
        <p:txBody>
          <a:bodyPr>
            <a:noAutofit/>
          </a:bodyPr>
          <a:lstStyle/>
          <a:p>
            <a:pPr>
              <a:defRPr/>
            </a:pPr>
            <a:r>
              <a:rPr lang="en-US" sz="3600" b="1" dirty="0" smtClean="0">
                <a:effectLst>
                  <a:outerShdw blurRad="38100" dist="38100" dir="2700000" algn="tl">
                    <a:srgbClr val="C0C0C0"/>
                  </a:outerShdw>
                </a:effectLst>
                <a:ea typeface="+mn-ea"/>
              </a:rPr>
              <a:t>	</a:t>
            </a:r>
            <a:br>
              <a:rPr lang="en-US" sz="3600" b="1" dirty="0" smtClean="0">
                <a:effectLst>
                  <a:outerShdw blurRad="38100" dist="38100" dir="2700000" algn="tl">
                    <a:srgbClr val="C0C0C0"/>
                  </a:outerShdw>
                </a:effectLst>
                <a:ea typeface="+mn-ea"/>
              </a:rPr>
            </a:br>
            <a:r>
              <a:rPr lang="en-US" sz="3600" dirty="0" smtClean="0">
                <a:effectLst>
                  <a:outerShdw blurRad="38100" dist="38100" dir="2700000" algn="tl">
                    <a:srgbClr val="C0C0C0"/>
                  </a:outerShdw>
                </a:effectLst>
                <a:ea typeface="+mn-ea"/>
              </a:rPr>
              <a:t>		</a:t>
            </a:r>
            <a:r>
              <a:rPr sz="3600" b="1" dirty="0" smtClean="0">
                <a:effectLst>
                  <a:outerShdw blurRad="38100" dist="38100" dir="2700000" algn="tl">
                    <a:srgbClr val="C0C0C0"/>
                  </a:outerShdw>
                </a:effectLst>
                <a:ea typeface="+mn-ea"/>
              </a:rPr>
              <a:t>Discrimination, Harassment </a:t>
            </a:r>
            <a:br>
              <a:rPr sz="3600" b="1" dirty="0" smtClean="0">
                <a:effectLst>
                  <a:outerShdw blurRad="38100" dist="38100" dir="2700000" algn="tl">
                    <a:srgbClr val="C0C0C0"/>
                  </a:outerShdw>
                </a:effectLst>
                <a:ea typeface="+mn-ea"/>
              </a:rPr>
            </a:br>
            <a:r>
              <a:rPr lang="en-US" sz="3600" b="1" dirty="0" smtClean="0">
                <a:effectLst>
                  <a:outerShdw blurRad="38100" dist="38100" dir="2700000" algn="tl">
                    <a:srgbClr val="C0C0C0"/>
                  </a:outerShdw>
                </a:effectLst>
                <a:ea typeface="+mn-ea"/>
              </a:rPr>
              <a:t>		</a:t>
            </a:r>
            <a:r>
              <a:rPr sz="3600" b="1" dirty="0" smtClean="0">
                <a:effectLst>
                  <a:outerShdw blurRad="38100" dist="38100" dir="2700000" algn="tl">
                    <a:srgbClr val="C0C0C0"/>
                  </a:outerShdw>
                </a:effectLst>
                <a:ea typeface="+mn-ea"/>
              </a:rPr>
              <a:t>and Retaliation</a:t>
            </a:r>
          </a:p>
        </p:txBody>
      </p:sp>
      <p:sp>
        <p:nvSpPr>
          <p:cNvPr id="26629" name="Content Placeholder 10"/>
          <p:cNvSpPr>
            <a:spLocks noGrp="1"/>
          </p:cNvSpPr>
          <p:nvPr>
            <p:ph sz="half" idx="1"/>
          </p:nvPr>
        </p:nvSpPr>
        <p:spPr>
          <a:xfrm>
            <a:off x="514350" y="1600200"/>
            <a:ext cx="4038600" cy="4525963"/>
          </a:xfrm>
        </p:spPr>
        <p:txBody>
          <a:bodyPr>
            <a:normAutofit lnSpcReduction="10000"/>
          </a:bodyPr>
          <a:lstStyle/>
          <a:p>
            <a:pPr marL="533400" indent="-533400">
              <a:spcBef>
                <a:spcPct val="50000"/>
              </a:spcBef>
            </a:pPr>
            <a:endParaRPr lang="en-US" sz="2000" dirty="0" smtClean="0"/>
          </a:p>
          <a:p>
            <a:pPr marL="533400" indent="-533400">
              <a:spcBef>
                <a:spcPct val="50000"/>
              </a:spcBef>
              <a:buClr>
                <a:schemeClr val="tx1"/>
              </a:buClr>
            </a:pPr>
            <a:r>
              <a:rPr lang="en-US" sz="2000" dirty="0" smtClean="0"/>
              <a:t>Electronic communications provide employees with an opportunity for misuse and can be used as evidence to support a harassment or discrimination claim</a:t>
            </a:r>
          </a:p>
          <a:p>
            <a:pPr marL="533400" indent="-533400">
              <a:spcBef>
                <a:spcPct val="50000"/>
              </a:spcBef>
            </a:pPr>
            <a:endParaRPr lang="en-US" sz="2000" dirty="0" smtClean="0"/>
          </a:p>
        </p:txBody>
      </p:sp>
      <p:sp>
        <p:nvSpPr>
          <p:cNvPr id="26630" name="Content Placeholder 11"/>
          <p:cNvSpPr>
            <a:spLocks noGrp="1"/>
          </p:cNvSpPr>
          <p:nvPr>
            <p:ph sz="half" idx="2"/>
          </p:nvPr>
        </p:nvSpPr>
        <p:spPr>
          <a:xfrm>
            <a:off x="4324350" y="1600200"/>
            <a:ext cx="3733800" cy="4525963"/>
          </a:xfrm>
        </p:spPr>
        <p:txBody>
          <a:bodyPr>
            <a:normAutofit lnSpcReduction="10000"/>
          </a:bodyPr>
          <a:lstStyle/>
          <a:p>
            <a:endParaRPr lang="en-US" sz="2000" dirty="0" smtClean="0"/>
          </a:p>
          <a:p>
            <a:pPr>
              <a:buClr>
                <a:schemeClr val="tx1"/>
              </a:buClr>
            </a:pPr>
            <a:r>
              <a:rPr lang="en-US" sz="2000" dirty="0" smtClean="0"/>
              <a:t>Knew or should have known standard applies</a:t>
            </a:r>
          </a:p>
          <a:p>
            <a:pPr>
              <a:buClr>
                <a:schemeClr val="tx1"/>
              </a:buClr>
              <a:buFont typeface="Wingdings" pitchFamily="2" charset="2"/>
              <a:buNone/>
            </a:pPr>
            <a:r>
              <a:rPr lang="en-US" sz="2000" i="1" dirty="0" smtClean="0"/>
              <a:t>	Blakely v. Continental Airlines, Inc.</a:t>
            </a:r>
            <a:r>
              <a:rPr lang="en-US" sz="2000" dirty="0" smtClean="0"/>
              <a:t>, 164 N.J. 38 (2000)(Company has duty to take effective measure to stop harassment via “Crew Member Forum” once it knew or should have known harassment was taking place)</a:t>
            </a:r>
          </a:p>
          <a:p>
            <a:pPr>
              <a:buClr>
                <a:schemeClr val="tx1"/>
              </a:buClr>
              <a:buFont typeface="Wingdings" pitchFamily="2" charset="2"/>
              <a:buNone/>
            </a:pPr>
            <a:endParaRPr lang="en-US" sz="2000" dirty="0" smtClean="0"/>
          </a:p>
          <a:p>
            <a:pPr>
              <a:buClr>
                <a:schemeClr val="tx1"/>
              </a:buClr>
            </a:pPr>
            <a:r>
              <a:rPr lang="en-US" sz="2000" dirty="0" smtClean="0"/>
              <a:t>What about off-duty conduct?</a:t>
            </a:r>
          </a:p>
          <a:p>
            <a:endParaRPr lang="en-US" dirty="0" smtClean="0"/>
          </a:p>
        </p:txBody>
      </p:sp>
      <p:sp>
        <p:nvSpPr>
          <p:cNvPr id="52230" name="Rectangle 5"/>
          <p:cNvSpPr>
            <a:spLocks noChangeArrowheads="1"/>
          </p:cNvSpPr>
          <p:nvPr/>
        </p:nvSpPr>
        <p:spPr bwMode="auto">
          <a:xfrm>
            <a:off x="690563" y="2622550"/>
            <a:ext cx="7783512" cy="4235450"/>
          </a:xfrm>
          <a:prstGeom prst="rect">
            <a:avLst/>
          </a:prstGeom>
          <a:noFill/>
          <a:ln w="9525">
            <a:noFill/>
            <a:miter lim="800000"/>
            <a:headEnd/>
            <a:tailEnd/>
          </a:ln>
        </p:spPr>
        <p:txBody>
          <a:bodyPr/>
          <a:lstStyle/>
          <a:p>
            <a:pPr marL="533400" indent="-533400">
              <a:spcBef>
                <a:spcPct val="50000"/>
              </a:spcBef>
              <a:buFontTx/>
              <a:buChar char="•"/>
              <a:defRPr/>
            </a:pPr>
            <a:endParaRPr lang="en-US" sz="2400" dirty="0">
              <a:latin typeface="+mn-lt"/>
            </a:endParaRPr>
          </a:p>
        </p:txBody>
      </p:sp>
      <p:pic>
        <p:nvPicPr>
          <p:cNvPr id="26632" name="Picture 5" descr="C:\Documents and Settings\brooksj\Local Settings\Temporary Internet Files\Content.IE5\QWRUTYXA\MPj04431890000[1].jpg"/>
          <p:cNvPicPr>
            <a:picLocks noChangeAspect="1" noChangeArrowheads="1"/>
          </p:cNvPicPr>
          <p:nvPr/>
        </p:nvPicPr>
        <p:blipFill>
          <a:blip r:embed="rId3" cstate="print"/>
          <a:srcRect/>
          <a:stretch>
            <a:fillRect/>
          </a:stretch>
        </p:blipFill>
        <p:spPr bwMode="auto">
          <a:xfrm>
            <a:off x="228600" y="3733800"/>
            <a:ext cx="2647950" cy="17621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A8517C85-D309-4B23-A928-5C498FB083B8}"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305800" cy="1143000"/>
          </a:xfrm>
        </p:spPr>
        <p:txBody>
          <a:bodyPr>
            <a:noAutofit/>
          </a:bodyPr>
          <a:lstStyle/>
          <a:p>
            <a:pPr eaLnBrk="1" hangingPunct="1">
              <a:defRPr/>
            </a:pP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dirty="0" smtClean="0">
                <a:effectLst>
                  <a:outerShdw blurRad="38100" dist="38100" dir="2700000" algn="tl">
                    <a:srgbClr val="C0C0C0"/>
                  </a:outerShdw>
                </a:effectLst>
              </a:rPr>
              <a:t>	</a:t>
            </a:r>
            <a:r>
              <a:rPr b="1" dirty="0" smtClean="0">
                <a:effectLst>
                  <a:outerShdw blurRad="38100" dist="38100" dir="2700000" algn="tl">
                    <a:srgbClr val="C0C0C0"/>
                  </a:outerShdw>
                </a:effectLst>
              </a:rPr>
              <a:t>Uses of Social Media</a:t>
            </a:r>
          </a:p>
        </p:txBody>
      </p:sp>
      <p:sp>
        <p:nvSpPr>
          <p:cNvPr id="16387" name="Content Placeholder 2"/>
          <p:cNvSpPr>
            <a:spLocks noGrp="1"/>
          </p:cNvSpPr>
          <p:nvPr>
            <p:ph idx="1"/>
          </p:nvPr>
        </p:nvSpPr>
        <p:spPr>
          <a:xfrm>
            <a:off x="990600" y="1752600"/>
            <a:ext cx="7391400" cy="4800600"/>
          </a:xfrm>
        </p:spPr>
        <p:txBody>
          <a:bodyPr/>
          <a:lstStyle/>
          <a:p>
            <a:pPr eaLnBrk="1" hangingPunct="1">
              <a:buClr>
                <a:schemeClr val="tx1"/>
              </a:buClr>
            </a:pPr>
            <a:r>
              <a:rPr lang="en-US" sz="2400" dirty="0" smtClean="0"/>
              <a:t>Integral part of your communications strategy</a:t>
            </a:r>
          </a:p>
          <a:p>
            <a:pPr eaLnBrk="1" hangingPunct="1">
              <a:buClr>
                <a:schemeClr val="tx1"/>
              </a:buClr>
            </a:pPr>
            <a:endParaRPr lang="en-US" sz="2400" dirty="0" smtClean="0"/>
          </a:p>
          <a:p>
            <a:pPr eaLnBrk="1" hangingPunct="1">
              <a:buClr>
                <a:schemeClr val="tx1"/>
              </a:buClr>
            </a:pPr>
            <a:r>
              <a:rPr lang="en-US" sz="2400" dirty="0" smtClean="0"/>
              <a:t>Connect with your </a:t>
            </a:r>
            <a:r>
              <a:rPr lang="en-US" dirty="0" smtClean="0"/>
              <a:t>customers/clients </a:t>
            </a:r>
            <a:r>
              <a:rPr lang="en-US" sz="2400" dirty="0" smtClean="0"/>
              <a:t>or field offices; exchange ideas</a:t>
            </a:r>
          </a:p>
          <a:p>
            <a:pPr eaLnBrk="1" hangingPunct="1">
              <a:buClr>
                <a:schemeClr val="tx1"/>
              </a:buClr>
            </a:pPr>
            <a:endParaRPr lang="en-US" sz="2400" dirty="0" smtClean="0"/>
          </a:p>
          <a:p>
            <a:pPr eaLnBrk="1" hangingPunct="1">
              <a:buClr>
                <a:schemeClr val="tx1"/>
              </a:buClr>
            </a:pPr>
            <a:r>
              <a:rPr lang="en-US" sz="2400" dirty="0" smtClean="0"/>
              <a:t>Sharing content allows you to reach new people </a:t>
            </a:r>
            <a:r>
              <a:rPr lang="en-US" sz="2400" u="sng" dirty="0" smtClean="0"/>
              <a:t>inexpensively</a:t>
            </a:r>
          </a:p>
          <a:p>
            <a:pPr eaLnBrk="1" hangingPunct="1">
              <a:buClr>
                <a:schemeClr val="tx1"/>
              </a:buClr>
            </a:pPr>
            <a:endParaRPr lang="en-US" dirty="0" smtClean="0"/>
          </a:p>
          <a:p>
            <a:pPr eaLnBrk="1" hangingPunct="1">
              <a:buClr>
                <a:schemeClr val="tx1"/>
              </a:buClr>
            </a:pPr>
            <a:r>
              <a:rPr lang="en-US" sz="2400" u="sng" dirty="0" smtClean="0"/>
              <a:t>Expected</a:t>
            </a:r>
            <a:r>
              <a:rPr lang="en-US" sz="2400" dirty="0" smtClean="0"/>
              <a:t> in today’s market</a:t>
            </a:r>
          </a:p>
          <a:p>
            <a:pPr eaLnBrk="1" hangingPunct="1"/>
            <a:endParaRPr lang="en-US" sz="2400" dirty="0" smtClean="0"/>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1489" name="Picture 1"/>
          <p:cNvPicPr>
            <a:picLocks noChangeAspect="1" noChangeArrowheads="1"/>
          </p:cNvPicPr>
          <p:nvPr/>
        </p:nvPicPr>
        <p:blipFill>
          <a:blip r:embed="rId2" cstate="print"/>
          <a:srcRect/>
          <a:stretch>
            <a:fillRect/>
          </a:stretch>
        </p:blipFill>
        <p:spPr bwMode="auto">
          <a:xfrm>
            <a:off x="1295400" y="1762125"/>
            <a:ext cx="6553200" cy="2809875"/>
          </a:xfrm>
          <a:prstGeom prst="rect">
            <a:avLst/>
          </a:prstGeom>
          <a:noFill/>
        </p:spPr>
      </p:pic>
      <p:sp>
        <p:nvSpPr>
          <p:cNvPr id="191491" name="Rectangle 3"/>
          <p:cNvSpPr>
            <a:spLocks noChangeArrowheads="1"/>
          </p:cNvSpPr>
          <p:nvPr/>
        </p:nvSpPr>
        <p:spPr bwMode="auto">
          <a:xfrm>
            <a:off x="381000" y="4698653"/>
            <a:ext cx="8839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Ohio Police Officer disciplined for tailgating incident—Viewed over 300,000 times on YouTube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b="0" i="0" u="none" strike="noStrike" cap="none" normalizeH="0" baseline="0" dirty="0" smtClean="0">
              <a:ln>
                <a:noFill/>
              </a:ln>
              <a:solidFill>
                <a:schemeClr val="tx1"/>
              </a:solidFill>
              <a:effectLst/>
              <a:latin typeface="Arial" pitchFamily="34" charset="0"/>
            </a:endParaRPr>
          </a:p>
        </p:txBody>
      </p:sp>
      <p:sp>
        <p:nvSpPr>
          <p:cNvPr id="9" name="Title 1"/>
          <p:cNvSpPr>
            <a:spLocks noGrp="1"/>
          </p:cNvSpPr>
          <p:nvPr>
            <p:ph type="title"/>
          </p:nvPr>
        </p:nvSpPr>
        <p:spPr>
          <a:xfrm>
            <a:off x="-76200" y="-381000"/>
            <a:ext cx="7620000" cy="1143000"/>
          </a:xfrm>
        </p:spPr>
        <p:txBody>
          <a:bodyPr>
            <a:noAutofit/>
          </a:bodyPr>
          <a:lstStyle/>
          <a:p>
            <a:pPr>
              <a:defRPr/>
            </a:pPr>
            <a:r>
              <a:rPr lang="en-US" sz="3200" b="1" dirty="0" smtClean="0">
                <a:effectLst>
                  <a:outerShdw blurRad="38100" dist="38100" dir="2700000" algn="tl">
                    <a:srgbClr val="C0C0C0"/>
                  </a:outerShdw>
                </a:effectLst>
                <a:ea typeface="+mn-ea"/>
              </a:rPr>
              <a:t/>
            </a:r>
            <a:br>
              <a:rPr lang="en-US" sz="3200" b="1"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r>
            <a:br>
              <a:rPr lang="en-US" sz="3200"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Would You Hire/Retain Him  </a:t>
            </a:r>
            <a:r>
              <a:rPr lang="en-US" sz="3200" b="1" dirty="0" smtClean="0">
                <a:effectLst>
                  <a:outerShdw blurRad="38100" dist="38100" dir="2700000" algn="tl">
                    <a:srgbClr val="C0C0C0"/>
                  </a:outerShdw>
                </a:effectLst>
                <a:ea typeface="+mn-ea"/>
              </a:rPr>
              <a:t>as </a:t>
            </a:r>
            <a:r>
              <a:rPr sz="3200" b="1" dirty="0" smtClean="0">
                <a:effectLst>
                  <a:outerShdw blurRad="38100" dist="38100" dir="2700000" algn="tl">
                    <a:srgbClr val="C0C0C0"/>
                  </a:outerShdw>
                </a:effectLst>
                <a:ea typeface="+mn-ea"/>
              </a:rPr>
              <a:t>an</a:t>
            </a:r>
            <a:r>
              <a:rPr lang="en-US" sz="3200" b="1" dirty="0" smtClean="0">
                <a:effectLst>
                  <a:outerShdw blurRad="38100" dist="38100" dir="2700000" algn="tl">
                    <a:srgbClr val="C0C0C0"/>
                  </a:outerShdw>
                </a:effectLst>
                <a:ea typeface="+mn-ea"/>
              </a:rPr>
              <a:t>          </a:t>
            </a:r>
            <a:br>
              <a:rPr lang="en-US" sz="3200" b="1"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Employee?</a:t>
            </a:r>
          </a:p>
        </p:txBody>
      </p:sp>
      <p:sp>
        <p:nvSpPr>
          <p:cNvPr id="7" name="Slide Number Placeholder 6"/>
          <p:cNvSpPr>
            <a:spLocks noGrp="1"/>
          </p:cNvSpPr>
          <p:nvPr>
            <p:ph type="sldNum" sz="quarter" idx="12"/>
          </p:nvPr>
        </p:nvSpPr>
        <p:spPr/>
        <p:txBody>
          <a:bodyPr/>
          <a:lstStyle/>
          <a:p>
            <a:pPr>
              <a:defRPr/>
            </a:pPr>
            <a:fld id="{A8517C85-D309-4B23-A928-5C498FB083B8}"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381000"/>
            <a:ext cx="7543800" cy="1143000"/>
          </a:xfrm>
        </p:spPr>
        <p:txBody>
          <a:bodyPr>
            <a:noAutofit/>
          </a:bodyPr>
          <a:lstStyle/>
          <a:p>
            <a:pPr>
              <a:defRPr/>
            </a:pPr>
            <a:r>
              <a:rPr lang="en-US" sz="3200" b="1" dirty="0" smtClean="0">
                <a:effectLst>
                  <a:outerShdw blurRad="38100" dist="38100" dir="2700000" algn="tl">
                    <a:srgbClr val="C0C0C0"/>
                  </a:outerShdw>
                </a:effectLst>
                <a:ea typeface="+mn-ea"/>
              </a:rPr>
              <a:t/>
            </a:r>
            <a:br>
              <a:rPr lang="en-US" sz="3200" b="1"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r>
            <a:br>
              <a:rPr lang="en-US" sz="3200"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Would You Hire/Retain Him  </a:t>
            </a:r>
            <a:r>
              <a:rPr lang="en-US" sz="3200" b="1" dirty="0" smtClean="0">
                <a:effectLst>
                  <a:outerShdw blurRad="38100" dist="38100" dir="2700000" algn="tl">
                    <a:srgbClr val="C0C0C0"/>
                  </a:outerShdw>
                </a:effectLst>
                <a:ea typeface="+mn-ea"/>
              </a:rPr>
              <a:t>as </a:t>
            </a:r>
            <a:r>
              <a:rPr sz="3200" b="1" dirty="0" smtClean="0">
                <a:effectLst>
                  <a:outerShdw blurRad="38100" dist="38100" dir="2700000" algn="tl">
                    <a:srgbClr val="C0C0C0"/>
                  </a:outerShdw>
                </a:effectLst>
                <a:ea typeface="+mn-ea"/>
              </a:rPr>
              <a:t>an</a:t>
            </a:r>
            <a:r>
              <a:rPr lang="en-US" sz="3200" b="1" dirty="0" smtClean="0">
                <a:effectLst>
                  <a:outerShdw blurRad="38100" dist="38100" dir="2700000" algn="tl">
                    <a:srgbClr val="C0C0C0"/>
                  </a:outerShdw>
                </a:effectLst>
                <a:ea typeface="+mn-ea"/>
              </a:rPr>
              <a:t>          </a:t>
            </a:r>
            <a:br>
              <a:rPr lang="en-US" sz="3200" b="1"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Employee?</a:t>
            </a:r>
          </a:p>
        </p:txBody>
      </p:sp>
      <p:sp>
        <p:nvSpPr>
          <p:cNvPr id="22531" name="Content Placeholder 2"/>
          <p:cNvSpPr>
            <a:spLocks noGrp="1"/>
          </p:cNvSpPr>
          <p:nvPr>
            <p:ph idx="1"/>
          </p:nvPr>
        </p:nvSpPr>
        <p:spPr/>
        <p:txBody>
          <a:bodyPr/>
          <a:lstStyle/>
          <a:p>
            <a:endParaRPr lang="en-US" dirty="0" smtClean="0"/>
          </a:p>
          <a:p>
            <a:endParaRPr lang="en-US" dirty="0" smtClean="0"/>
          </a:p>
          <a:p>
            <a:pPr>
              <a:buFont typeface="Wingdings" pitchFamily="2" charset="2"/>
              <a:buNone/>
            </a:pPr>
            <a:endParaRPr lang="en-US" dirty="0" smtClean="0"/>
          </a:p>
        </p:txBody>
      </p:sp>
      <p:pic>
        <p:nvPicPr>
          <p:cNvPr id="22532" name="Picture 3" descr="michael phelps 1.jpg"/>
          <p:cNvPicPr>
            <a:picLocks noChangeAspect="1"/>
          </p:cNvPicPr>
          <p:nvPr/>
        </p:nvPicPr>
        <p:blipFill>
          <a:blip r:embed="rId2" cstate="print"/>
          <a:srcRect/>
          <a:stretch>
            <a:fillRect/>
          </a:stretch>
        </p:blipFill>
        <p:spPr bwMode="auto">
          <a:xfrm>
            <a:off x="2895600" y="1828800"/>
            <a:ext cx="2947988" cy="39624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21</a:t>
            </a:fld>
            <a:endParaRPr lang="en-US" dirty="0"/>
          </a:p>
        </p:txBody>
      </p:sp>
      <p:sp>
        <p:nvSpPr>
          <p:cNvPr id="7"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0"/>
            <a:ext cx="8305800" cy="1143000"/>
          </a:xfrm>
        </p:spPr>
        <p:txBody>
          <a:bodyPr/>
          <a:lstStyle/>
          <a:p>
            <a:pPr>
              <a:defRPr/>
            </a:pPr>
            <a:r>
              <a:rPr sz="4000" b="1" dirty="0" smtClean="0">
                <a:effectLst>
                  <a:outerShdw blurRad="38100" dist="38100" dir="2700000" algn="tl">
                    <a:srgbClr val="C0C0C0"/>
                  </a:outerShdw>
                </a:effectLst>
                <a:ea typeface="+mn-ea"/>
              </a:rPr>
              <a:t>Do you have the same response?</a:t>
            </a:r>
          </a:p>
        </p:txBody>
      </p:sp>
      <p:pic>
        <p:nvPicPr>
          <p:cNvPr id="23555" name="Content Placeholder 3" descr="michael phelps 2.jpg"/>
          <p:cNvPicPr>
            <a:picLocks noGrp="1" noChangeAspect="1"/>
          </p:cNvPicPr>
          <p:nvPr>
            <p:ph idx="1"/>
          </p:nvPr>
        </p:nvPicPr>
        <p:blipFill>
          <a:blip r:embed="rId2" cstate="print"/>
          <a:stretch>
            <a:fillRect/>
          </a:stretch>
        </p:blipFill>
        <p:spPr>
          <a:xfrm>
            <a:off x="1981200" y="1676400"/>
            <a:ext cx="4568161" cy="3535363"/>
          </a:xfrm>
        </p:spPr>
      </p:pic>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22</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228600" y="152400"/>
            <a:ext cx="7997825"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t>Reputational Harm to Employees </a:t>
            </a:r>
          </a:p>
        </p:txBody>
      </p:sp>
      <p:sp>
        <p:nvSpPr>
          <p:cNvPr id="8" name="Rectangle 5"/>
          <p:cNvSpPr>
            <a:spLocks noChangeArrowheads="1"/>
          </p:cNvSpPr>
          <p:nvPr/>
        </p:nvSpPr>
        <p:spPr bwMode="auto">
          <a:xfrm>
            <a:off x="304800" y="1905000"/>
            <a:ext cx="7620000" cy="3886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r>
              <a:rPr lang="en-US" sz="2400" dirty="0">
                <a:latin typeface="+mn-lt"/>
                <a:cs typeface="Arial" pitchFamily="34" charset="0"/>
              </a:rPr>
              <a:t>Defamation - Plaintiff must prove the defendant published a false statement concerning the plaintiff that tends to harm the plaintiff’s reputation.  </a:t>
            </a:r>
          </a:p>
          <a:p>
            <a:pPr marL="533400" indent="-533400">
              <a:spcBef>
                <a:spcPct val="50000"/>
              </a:spcBef>
              <a:buFont typeface="Arial" pitchFamily="34" charset="0"/>
              <a:buChar char="•"/>
              <a:defRPr/>
            </a:pPr>
            <a:r>
              <a:rPr lang="en-US" sz="2400" dirty="0">
                <a:latin typeface="+mn-lt"/>
                <a:cs typeface="Arial" pitchFamily="34" charset="0"/>
              </a:rPr>
              <a:t>Employer can be liable if the employee had apparent authority to speak on its behalf – Beware of personal references!!</a:t>
            </a:r>
          </a:p>
        </p:txBody>
      </p:sp>
      <p:pic>
        <p:nvPicPr>
          <p:cNvPr id="9" name="Picture 2" descr="C:\Documents and Settings\brooksj\Local Settings\Temporary Internet Files\Content.IE5\WEVAW1W2\MPj04429310000[1].jpg"/>
          <p:cNvPicPr>
            <a:picLocks noChangeAspect="1" noChangeArrowheads="1"/>
          </p:cNvPicPr>
          <p:nvPr/>
        </p:nvPicPr>
        <p:blipFill>
          <a:blip r:embed="rId2" cstate="print"/>
          <a:srcRect/>
          <a:stretch>
            <a:fillRect/>
          </a:stretch>
        </p:blipFill>
        <p:spPr bwMode="auto">
          <a:xfrm>
            <a:off x="5410200" y="3962400"/>
            <a:ext cx="2587625" cy="16764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23</a:t>
            </a:fld>
            <a:endParaRPr lang="en-US" dirty="0"/>
          </a:p>
        </p:txBody>
      </p:sp>
      <p:sp>
        <p:nvSpPr>
          <p:cNvPr id="10"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228600" y="152400"/>
            <a:ext cx="7997825"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endParaRPr>
          </a:p>
        </p:txBody>
      </p:sp>
      <p:sp>
        <p:nvSpPr>
          <p:cNvPr id="8" name="Rectangle 5"/>
          <p:cNvSpPr>
            <a:spLocks noChangeArrowheads="1"/>
          </p:cNvSpPr>
          <p:nvPr/>
        </p:nvSpPr>
        <p:spPr bwMode="auto">
          <a:xfrm>
            <a:off x="304800" y="1905000"/>
            <a:ext cx="7620000" cy="3886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endParaRPr lang="en-US" sz="2400" dirty="0">
              <a:latin typeface="Arial" pitchFamily="34" charset="0"/>
              <a:cs typeface="Arial" pitchFamily="34" charset="0"/>
            </a:endParaRPr>
          </a:p>
        </p:txBody>
      </p:sp>
      <p:sp>
        <p:nvSpPr>
          <p:cNvPr id="6" name="Rectangle 4"/>
          <p:cNvSpPr>
            <a:spLocks noGrp="1" noChangeArrowheads="1"/>
          </p:cNvSpPr>
          <p:nvPr>
            <p:ph type="title"/>
          </p:nvPr>
        </p:nvSpPr>
        <p:spPr>
          <a:xfrm>
            <a:off x="0" y="-76200"/>
            <a:ext cx="9144000" cy="658813"/>
          </a:xfrm>
        </p:spPr>
        <p:txBody>
          <a:bodyPr/>
          <a:lstStyle/>
          <a:p>
            <a:pPr>
              <a:defRPr/>
            </a:pPr>
            <a:r>
              <a:rPr lang="en-US" sz="3600" b="1" dirty="0" smtClean="0">
                <a:effectLst>
                  <a:outerShdw blurRad="38100" dist="38100" dir="2700000" algn="tl">
                    <a:srgbClr val="C0C0C0"/>
                  </a:outerShdw>
                </a:effectLst>
                <a:ea typeface="+mn-ea"/>
              </a:rPr>
              <a:t>	</a:t>
            </a:r>
            <a:br>
              <a:rPr lang="en-US" sz="3600" b="1" dirty="0" smtClean="0">
                <a:effectLst>
                  <a:outerShdw blurRad="38100" dist="38100" dir="2700000" algn="tl">
                    <a:srgbClr val="C0C0C0"/>
                  </a:outerShdw>
                </a:effectLst>
                <a:ea typeface="+mn-ea"/>
              </a:rPr>
            </a:br>
            <a:r>
              <a:rPr sz="3600" b="1" dirty="0" smtClean="0">
                <a:effectLst>
                  <a:outerShdw blurRad="38100" dist="38100" dir="2700000" algn="tl">
                    <a:srgbClr val="C0C0C0"/>
                  </a:outerShdw>
                </a:effectLst>
                <a:ea typeface="+mn-ea"/>
              </a:rPr>
              <a:t>Reputational Harm to Employers</a:t>
            </a:r>
          </a:p>
        </p:txBody>
      </p:sp>
      <p:sp>
        <p:nvSpPr>
          <p:cNvPr id="10" name="Rectangle 5"/>
          <p:cNvSpPr>
            <a:spLocks noChangeArrowheads="1"/>
          </p:cNvSpPr>
          <p:nvPr/>
        </p:nvSpPr>
        <p:spPr bwMode="auto">
          <a:xfrm>
            <a:off x="381000" y="2133600"/>
            <a:ext cx="7467600" cy="4648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r>
              <a:rPr lang="en-US" sz="2400" dirty="0">
                <a:latin typeface="+mn-lt"/>
                <a:cs typeface="Arial" pitchFamily="34" charset="0"/>
              </a:rPr>
              <a:t>Blogs and other electronic communications also may have dramatic negative consequences for employers:</a:t>
            </a:r>
          </a:p>
          <a:p>
            <a:pPr marL="1028700" lvl="1" indent="-382588">
              <a:spcBef>
                <a:spcPct val="50000"/>
              </a:spcBef>
              <a:buFont typeface="Arial" pitchFamily="34" charset="0"/>
              <a:buChar char="–"/>
              <a:defRPr/>
            </a:pPr>
            <a:r>
              <a:rPr lang="en-US" dirty="0" smtClean="0">
                <a:latin typeface="+mn-lt"/>
                <a:cs typeface="Arial" pitchFamily="34" charset="0"/>
              </a:rPr>
              <a:t>Employees </a:t>
            </a:r>
            <a:r>
              <a:rPr lang="en-US" dirty="0">
                <a:latin typeface="+mn-lt"/>
                <a:cs typeface="Arial" pitchFamily="34" charset="0"/>
              </a:rPr>
              <a:t>posted video/photographs harming company </a:t>
            </a:r>
            <a:r>
              <a:rPr lang="en-US" dirty="0" smtClean="0">
                <a:latin typeface="+mn-lt"/>
                <a:cs typeface="Arial" pitchFamily="34" charset="0"/>
              </a:rPr>
              <a:t>image </a:t>
            </a:r>
            <a:endParaRPr lang="en-US" dirty="0">
              <a:latin typeface="+mn-lt"/>
              <a:cs typeface="Arial" pitchFamily="34" charset="0"/>
            </a:endParaRPr>
          </a:p>
          <a:p>
            <a:pPr marL="1028700" lvl="1" indent="-382588">
              <a:spcBef>
                <a:spcPct val="50000"/>
              </a:spcBef>
              <a:buFont typeface="Arial" pitchFamily="34" charset="0"/>
              <a:buChar char="–"/>
              <a:defRPr/>
            </a:pPr>
            <a:r>
              <a:rPr lang="en-US" dirty="0" smtClean="0">
                <a:latin typeface="+mn-lt"/>
                <a:cs typeface="Arial" pitchFamily="34" charset="0"/>
              </a:rPr>
              <a:t>California </a:t>
            </a:r>
            <a:r>
              <a:rPr lang="en-US" dirty="0">
                <a:latin typeface="+mn-lt"/>
                <a:cs typeface="Arial" pitchFamily="34" charset="0"/>
              </a:rPr>
              <a:t>jury awarded employer $775,000 in compensatory and punitive damages against former employees for “</a:t>
            </a:r>
            <a:r>
              <a:rPr lang="en-US" dirty="0" err="1">
                <a:latin typeface="+mn-lt"/>
                <a:cs typeface="Arial" pitchFamily="34" charset="0"/>
              </a:rPr>
              <a:t>cybersmearing</a:t>
            </a:r>
            <a:r>
              <a:rPr lang="en-US" dirty="0">
                <a:latin typeface="+mn-lt"/>
                <a:cs typeface="Arial" pitchFamily="34" charset="0"/>
              </a:rPr>
              <a:t>” of employer.  </a:t>
            </a:r>
            <a:r>
              <a:rPr lang="en-US" i="1" dirty="0">
                <a:latin typeface="+mn-lt"/>
                <a:cs typeface="Arial" pitchFamily="34" charset="0"/>
              </a:rPr>
              <a:t>Varian Medical Systems, Inc. v. </a:t>
            </a:r>
            <a:r>
              <a:rPr lang="en-US" i="1" dirty="0" err="1">
                <a:latin typeface="+mn-lt"/>
                <a:cs typeface="Arial" pitchFamily="34" charset="0"/>
              </a:rPr>
              <a:t>Delfino</a:t>
            </a:r>
            <a:r>
              <a:rPr lang="en-US" dirty="0">
                <a:latin typeface="+mn-lt"/>
                <a:cs typeface="Arial" pitchFamily="34" charset="0"/>
              </a:rPr>
              <a:t>, Santa Clara Super. Ct. No. CV780187 (Dec. 18, 2001)</a:t>
            </a:r>
          </a:p>
        </p:txBody>
      </p:sp>
      <p:sp>
        <p:nvSpPr>
          <p:cNvPr id="9" name="Slide Number Placeholder 8"/>
          <p:cNvSpPr>
            <a:spLocks noGrp="1"/>
          </p:cNvSpPr>
          <p:nvPr>
            <p:ph type="sldNum" sz="quarter" idx="11"/>
          </p:nvPr>
        </p:nvSpPr>
        <p:spPr/>
        <p:txBody>
          <a:bodyPr/>
          <a:lstStyle/>
          <a:p>
            <a:pPr>
              <a:defRPr/>
            </a:pPr>
            <a:fld id="{A12A4940-900F-41F5-8B66-70DF9C01D545}" type="slidenum">
              <a:rPr lang="en-US" smtClean="0"/>
              <a:pPr>
                <a:defRPr/>
              </a:pPr>
              <a:t>24</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228600" y="152400"/>
            <a:ext cx="7997825"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endParaRPr>
          </a:p>
        </p:txBody>
      </p:sp>
      <p:sp>
        <p:nvSpPr>
          <p:cNvPr id="8" name="Rectangle 5"/>
          <p:cNvSpPr>
            <a:spLocks noChangeArrowheads="1"/>
          </p:cNvSpPr>
          <p:nvPr/>
        </p:nvSpPr>
        <p:spPr bwMode="auto">
          <a:xfrm>
            <a:off x="304800" y="1905000"/>
            <a:ext cx="7620000" cy="3886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endParaRPr lang="en-US" sz="2400" dirty="0">
              <a:latin typeface="Arial" pitchFamily="34" charset="0"/>
              <a:cs typeface="Arial" pitchFamily="34" charset="0"/>
            </a:endParaRPr>
          </a:p>
        </p:txBody>
      </p:sp>
      <p:sp>
        <p:nvSpPr>
          <p:cNvPr id="6" name="Rectangle 4"/>
          <p:cNvSpPr>
            <a:spLocks noGrp="1" noChangeArrowheads="1"/>
          </p:cNvSpPr>
          <p:nvPr>
            <p:ph type="title"/>
          </p:nvPr>
        </p:nvSpPr>
        <p:spPr>
          <a:xfrm>
            <a:off x="0" y="-76200"/>
            <a:ext cx="9144000" cy="658813"/>
          </a:xfrm>
        </p:spPr>
        <p:txBody>
          <a:bodyPr/>
          <a:lstStyle/>
          <a:p>
            <a:pPr>
              <a:defRPr/>
            </a:pPr>
            <a:r>
              <a:rPr lang="en-US" sz="3600" b="1" dirty="0" smtClean="0">
                <a:effectLst>
                  <a:outerShdw blurRad="38100" dist="38100" dir="2700000" algn="tl">
                    <a:srgbClr val="C0C0C0"/>
                  </a:outerShdw>
                </a:effectLst>
                <a:ea typeface="+mn-ea"/>
              </a:rPr>
              <a:t>	</a:t>
            </a:r>
            <a:br>
              <a:rPr lang="en-US" sz="3600" b="1" dirty="0" smtClean="0">
                <a:effectLst>
                  <a:outerShdw blurRad="38100" dist="38100" dir="2700000" algn="tl">
                    <a:srgbClr val="C0C0C0"/>
                  </a:outerShdw>
                </a:effectLst>
                <a:ea typeface="+mn-ea"/>
              </a:rPr>
            </a:br>
            <a:endParaRPr sz="3600" b="1" dirty="0" smtClean="0">
              <a:effectLst>
                <a:outerShdw blurRad="38100" dist="38100" dir="2700000" algn="tl">
                  <a:srgbClr val="C0C0C0"/>
                </a:outerShdw>
              </a:effectLst>
              <a:ea typeface="+mn-ea"/>
            </a:endParaRPr>
          </a:p>
        </p:txBody>
      </p:sp>
      <p:sp>
        <p:nvSpPr>
          <p:cNvPr id="10" name="Rectangle 5"/>
          <p:cNvSpPr>
            <a:spLocks noChangeArrowheads="1"/>
          </p:cNvSpPr>
          <p:nvPr/>
        </p:nvSpPr>
        <p:spPr bwMode="auto">
          <a:xfrm>
            <a:off x="381000" y="2133600"/>
            <a:ext cx="7467600" cy="4648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endParaRPr lang="en-US" dirty="0">
              <a:latin typeface="Arial" pitchFamily="34" charset="0"/>
              <a:cs typeface="Arial" pitchFamily="34" charset="0"/>
            </a:endParaRPr>
          </a:p>
        </p:txBody>
      </p:sp>
      <p:sp>
        <p:nvSpPr>
          <p:cNvPr id="9" name="Rectangle 5"/>
          <p:cNvSpPr>
            <a:spLocks noChangeArrowheads="1"/>
          </p:cNvSpPr>
          <p:nvPr/>
        </p:nvSpPr>
        <p:spPr bwMode="auto">
          <a:xfrm>
            <a:off x="533400" y="1981200"/>
            <a:ext cx="7707312" cy="3514725"/>
          </a:xfrm>
          <a:prstGeom prst="rect">
            <a:avLst/>
          </a:prstGeom>
          <a:noFill/>
          <a:ln w="9525">
            <a:noFill/>
            <a:miter lim="800000"/>
            <a:headEnd/>
            <a:tailEnd/>
          </a:ln>
        </p:spPr>
        <p:txBody>
          <a:bodyPr/>
          <a:lstStyle/>
          <a:p>
            <a:pPr marL="533400" indent="-533400">
              <a:spcBef>
                <a:spcPct val="50000"/>
              </a:spcBef>
              <a:buFontTx/>
              <a:buChar char="•"/>
              <a:defRPr/>
            </a:pPr>
            <a:endParaRPr lang="en-US" sz="3600" dirty="0">
              <a:latin typeface="Arial" pitchFamily="34" charset="0"/>
              <a:cs typeface="Arial" pitchFamily="34" charset="0"/>
            </a:endParaRPr>
          </a:p>
          <a:p>
            <a:pPr marL="533400" indent="-533400">
              <a:spcBef>
                <a:spcPct val="50000"/>
              </a:spcBef>
              <a:defRPr/>
            </a:pPr>
            <a:r>
              <a:rPr lang="en-US" sz="2400" dirty="0">
                <a:latin typeface="Arial" pitchFamily="34" charset="0"/>
                <a:cs typeface="Arial" pitchFamily="34" charset="0"/>
              </a:rPr>
              <a:t>	</a:t>
            </a:r>
            <a:r>
              <a:rPr lang="en-US" sz="2400" dirty="0">
                <a:latin typeface="+mn-lt"/>
                <a:cs typeface="Arial" pitchFamily="34" charset="0"/>
              </a:rPr>
              <a:t>The key question:  Did the employee have a reasonable expectation of privacy in the electronic communication? </a:t>
            </a:r>
          </a:p>
          <a:p>
            <a:pPr marL="533400" indent="-533400">
              <a:spcBef>
                <a:spcPct val="50000"/>
              </a:spcBef>
              <a:defRPr/>
            </a:pPr>
            <a:r>
              <a:rPr lang="en-US" sz="2400" dirty="0">
                <a:latin typeface="+mn-lt"/>
                <a:cs typeface="Arial" pitchFamily="34" charset="0"/>
              </a:rPr>
              <a:t>	Employers should ensure monitoring is based on legitimate needs and limited in scope to achieve those needs. </a:t>
            </a:r>
          </a:p>
        </p:txBody>
      </p:sp>
      <p:sp>
        <p:nvSpPr>
          <p:cNvPr id="11" name="Rectangle 4"/>
          <p:cNvSpPr txBox="1">
            <a:spLocks noChangeArrowheads="1"/>
          </p:cNvSpPr>
          <p:nvPr/>
        </p:nvSpPr>
        <p:spPr bwMode="auto">
          <a:xfrm>
            <a:off x="-762000" y="-533400"/>
            <a:ext cx="9144000" cy="733425"/>
          </a:xfrm>
          <a:prstGeom prst="rect">
            <a:avLst/>
          </a:prstGeom>
          <a:noFill/>
          <a:ln w="9525">
            <a:noFill/>
            <a:miter lim="800000"/>
            <a:headEnd/>
            <a:tailEnd/>
          </a:ln>
        </p:spPr>
        <p:txBody>
          <a:bodyPr anchor="ctr"/>
          <a:lstStyle/>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a:p>
            <a:pPr algn="ctr" eaLnBrk="0" hangingPunct="0">
              <a:defRPr/>
            </a:pPr>
            <a:r>
              <a:rPr lang="en-US" sz="3200" b="1" dirty="0" smtClean="0">
                <a:solidFill>
                  <a:srgbClr val="F48242"/>
                </a:solidFill>
                <a:effectLst>
                  <a:outerShdw blurRad="38100" dist="38100" dir="2700000" algn="tl">
                    <a:srgbClr val="C0C0C0"/>
                  </a:outerShdw>
                </a:effectLst>
                <a:latin typeface="Arial" pitchFamily="34" charset="0"/>
                <a:cs typeface="Arial" pitchFamily="34" charset="0"/>
              </a:rPr>
              <a:t>Employee Monitoring of </a:t>
            </a:r>
          </a:p>
          <a:p>
            <a:pPr algn="ctr" eaLnBrk="0" hangingPunct="0">
              <a:defRPr/>
            </a:pPr>
            <a:r>
              <a:rPr lang="en-US" sz="3200" b="1" dirty="0" smtClean="0">
                <a:solidFill>
                  <a:srgbClr val="F48242"/>
                </a:solidFill>
                <a:effectLst>
                  <a:outerShdw blurRad="38100" dist="38100" dir="2700000" algn="tl">
                    <a:srgbClr val="C0C0C0"/>
                  </a:outerShdw>
                </a:effectLst>
                <a:latin typeface="Arial" pitchFamily="34" charset="0"/>
                <a:cs typeface="Arial" pitchFamily="34" charset="0"/>
              </a:rPr>
              <a:t>    Communication and Privacy Issues</a:t>
            </a:r>
            <a:endParaRPr lang="en-US" sz="3200" b="1" dirty="0">
              <a:solidFill>
                <a:srgbClr val="F48242"/>
              </a:solidFill>
              <a:effectLst>
                <a:outerShdw blurRad="38100" dist="38100" dir="2700000" algn="tl">
                  <a:srgbClr val="C0C0C0"/>
                </a:outerShdw>
              </a:effectLst>
              <a:latin typeface="Arial" pitchFamily="34" charset="0"/>
              <a:cs typeface="Arial" pitchFamily="34" charset="0"/>
            </a:endParaRPr>
          </a:p>
        </p:txBody>
      </p:sp>
      <p:sp>
        <p:nvSpPr>
          <p:cNvPr id="12" name="Slide Number Placeholder 11"/>
          <p:cNvSpPr>
            <a:spLocks noGrp="1"/>
          </p:cNvSpPr>
          <p:nvPr>
            <p:ph type="sldNum" sz="quarter" idx="11"/>
          </p:nvPr>
        </p:nvSpPr>
        <p:spPr/>
        <p:txBody>
          <a:bodyPr/>
          <a:lstStyle/>
          <a:p>
            <a:pPr>
              <a:defRPr/>
            </a:pPr>
            <a:fld id="{A12A4940-900F-41F5-8B66-70DF9C01D545}" type="slidenum">
              <a:rPr lang="en-US" smtClean="0"/>
              <a:pPr>
                <a:defRPr/>
              </a:pPr>
              <a:t>25</a:t>
            </a:fld>
            <a:endParaRPr lang="en-US" dirty="0"/>
          </a:p>
        </p:txBody>
      </p:sp>
      <p:sp>
        <p:nvSpPr>
          <p:cNvPr id="13"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228600" y="152400"/>
            <a:ext cx="7997825"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endParaRPr>
          </a:p>
        </p:txBody>
      </p:sp>
      <p:sp>
        <p:nvSpPr>
          <p:cNvPr id="8" name="Rectangle 5"/>
          <p:cNvSpPr>
            <a:spLocks noChangeArrowheads="1"/>
          </p:cNvSpPr>
          <p:nvPr/>
        </p:nvSpPr>
        <p:spPr bwMode="auto">
          <a:xfrm>
            <a:off x="304800" y="1905000"/>
            <a:ext cx="7620000" cy="3886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endParaRPr lang="en-US" sz="2400" dirty="0">
              <a:latin typeface="Arial" pitchFamily="34" charset="0"/>
              <a:cs typeface="Arial" pitchFamily="34" charset="0"/>
            </a:endParaRPr>
          </a:p>
        </p:txBody>
      </p:sp>
      <p:sp>
        <p:nvSpPr>
          <p:cNvPr id="6" name="Rectangle 4"/>
          <p:cNvSpPr>
            <a:spLocks noGrp="1" noChangeArrowheads="1"/>
          </p:cNvSpPr>
          <p:nvPr>
            <p:ph type="title"/>
          </p:nvPr>
        </p:nvSpPr>
        <p:spPr>
          <a:xfrm>
            <a:off x="0" y="-76200"/>
            <a:ext cx="9144000" cy="658813"/>
          </a:xfrm>
        </p:spPr>
        <p:txBody>
          <a:bodyPr/>
          <a:lstStyle/>
          <a:p>
            <a:pPr>
              <a:defRPr/>
            </a:pPr>
            <a:r>
              <a:rPr lang="en-US" sz="3600" b="1" dirty="0" smtClean="0">
                <a:effectLst>
                  <a:outerShdw blurRad="38100" dist="38100" dir="2700000" algn="tl">
                    <a:srgbClr val="C0C0C0"/>
                  </a:outerShdw>
                </a:effectLst>
                <a:ea typeface="+mn-ea"/>
              </a:rPr>
              <a:t>	</a:t>
            </a:r>
            <a:br>
              <a:rPr lang="en-US" sz="3600" b="1" dirty="0" smtClean="0">
                <a:effectLst>
                  <a:outerShdw blurRad="38100" dist="38100" dir="2700000" algn="tl">
                    <a:srgbClr val="C0C0C0"/>
                  </a:outerShdw>
                </a:effectLst>
                <a:ea typeface="+mn-ea"/>
              </a:rPr>
            </a:br>
            <a:endParaRPr sz="3600" b="1" dirty="0" smtClean="0">
              <a:effectLst>
                <a:outerShdw blurRad="38100" dist="38100" dir="2700000" algn="tl">
                  <a:srgbClr val="C0C0C0"/>
                </a:outerShdw>
              </a:effectLst>
              <a:ea typeface="+mn-ea"/>
            </a:endParaRPr>
          </a:p>
        </p:txBody>
      </p:sp>
      <p:sp>
        <p:nvSpPr>
          <p:cNvPr id="12" name="Rectangle 4"/>
          <p:cNvSpPr>
            <a:spLocks noGrp="1" noChangeArrowheads="1"/>
          </p:cNvSpPr>
          <p:nvPr>
            <p:ph type="title" idx="4294967295"/>
          </p:nvPr>
        </p:nvSpPr>
        <p:spPr>
          <a:xfrm>
            <a:off x="0" y="-228600"/>
            <a:ext cx="8686800" cy="749300"/>
          </a:xfrm>
        </p:spPr>
        <p:txBody>
          <a:bodyPr>
            <a:noAutofit/>
          </a:bodyPr>
          <a:lstStyle/>
          <a:p>
            <a:pPr>
              <a:defRPr/>
            </a:pPr>
            <a:r>
              <a:rPr lang="en-US" sz="3200" b="1" dirty="0" smtClean="0">
                <a:effectLst>
                  <a:outerShdw blurRad="38100" dist="38100" dir="2700000" algn="tl">
                    <a:srgbClr val="C0C0C0"/>
                  </a:outerShdw>
                </a:effectLst>
                <a:ea typeface="+mn-ea"/>
              </a:rPr>
              <a:t/>
            </a:r>
            <a:br>
              <a:rPr lang="en-US" sz="3200" b="1"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r>
            <a:br>
              <a:rPr lang="en-US" sz="3200"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r>
            <a:br>
              <a:rPr lang="en-US" sz="3200"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Employee Monitoring </a:t>
            </a:r>
            <a:r>
              <a:rPr lang="en-US" sz="3200" b="1" dirty="0" smtClean="0">
                <a:effectLst>
                  <a:outerShdw blurRad="38100" dist="38100" dir="2700000" algn="tl">
                    <a:srgbClr val="C0C0C0"/>
                  </a:outerShdw>
                </a:effectLst>
                <a:ea typeface="+mn-ea"/>
              </a:rPr>
              <a:t>of 	Communication </a:t>
            </a:r>
            <a:r>
              <a:rPr sz="3200" b="1" dirty="0" smtClean="0">
                <a:effectLst>
                  <a:outerShdw blurRad="38100" dist="38100" dir="2700000" algn="tl">
                    <a:srgbClr val="C0C0C0"/>
                  </a:outerShdw>
                </a:effectLst>
                <a:ea typeface="+mn-ea"/>
              </a:rPr>
              <a:t>and</a:t>
            </a:r>
            <a:r>
              <a:rPr lang="en-US" sz="3200" b="1"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Privacy </a:t>
            </a:r>
            <a:r>
              <a:rPr lang="en-US" sz="3200" b="1"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Issues</a:t>
            </a:r>
            <a:r>
              <a:rPr lang="en-US" sz="3200" b="1" dirty="0" smtClean="0">
                <a:effectLst>
                  <a:outerShdw blurRad="38100" dist="38100" dir="2700000" algn="tl">
                    <a:srgbClr val="C0C0C0"/>
                  </a:outerShdw>
                </a:effectLst>
                <a:ea typeface="+mn-ea"/>
              </a:rPr>
              <a:t/>
            </a:r>
            <a:br>
              <a:rPr lang="en-US" sz="3200" b="1" dirty="0" smtClean="0">
                <a:effectLst>
                  <a:outerShdw blurRad="38100" dist="38100" dir="2700000" algn="tl">
                    <a:srgbClr val="C0C0C0"/>
                  </a:outerShdw>
                </a:effectLst>
                <a:ea typeface="+mn-ea"/>
              </a:rPr>
            </a:br>
            <a:endParaRPr sz="3200" b="1" dirty="0" smtClean="0">
              <a:effectLst>
                <a:outerShdw blurRad="38100" dist="38100" dir="2700000" algn="tl">
                  <a:srgbClr val="C0C0C0"/>
                </a:outerShdw>
              </a:effectLst>
              <a:ea typeface="+mn-ea"/>
            </a:endParaRPr>
          </a:p>
        </p:txBody>
      </p:sp>
      <p:sp>
        <p:nvSpPr>
          <p:cNvPr id="10" name="Rectangle 5"/>
          <p:cNvSpPr>
            <a:spLocks noChangeArrowheads="1"/>
          </p:cNvSpPr>
          <p:nvPr/>
        </p:nvSpPr>
        <p:spPr bwMode="auto">
          <a:xfrm>
            <a:off x="381000" y="2133600"/>
            <a:ext cx="7467600" cy="4648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endParaRPr lang="en-US" dirty="0">
              <a:latin typeface="Arial" pitchFamily="34" charset="0"/>
              <a:cs typeface="Arial" pitchFamily="34" charset="0"/>
            </a:endParaRPr>
          </a:p>
        </p:txBody>
      </p:sp>
      <p:sp>
        <p:nvSpPr>
          <p:cNvPr id="9" name="Rectangle 5"/>
          <p:cNvSpPr>
            <a:spLocks noChangeArrowheads="1"/>
          </p:cNvSpPr>
          <p:nvPr/>
        </p:nvSpPr>
        <p:spPr bwMode="auto">
          <a:xfrm>
            <a:off x="533400" y="1981200"/>
            <a:ext cx="7707312" cy="3514725"/>
          </a:xfrm>
          <a:prstGeom prst="rect">
            <a:avLst/>
          </a:prstGeom>
          <a:noFill/>
          <a:ln w="9525">
            <a:noFill/>
            <a:miter lim="800000"/>
            <a:headEnd/>
            <a:tailEnd/>
          </a:ln>
        </p:spPr>
        <p:txBody>
          <a:bodyPr/>
          <a:lstStyle/>
          <a:p>
            <a:pPr marL="533400" indent="-533400">
              <a:spcBef>
                <a:spcPct val="50000"/>
              </a:spcBef>
              <a:buFontTx/>
              <a:buChar char="•"/>
              <a:defRPr/>
            </a:pPr>
            <a:endParaRPr lang="en-US" sz="3600" dirty="0">
              <a:latin typeface="Arial" pitchFamily="34" charset="0"/>
              <a:cs typeface="Arial" pitchFamily="34" charset="0"/>
            </a:endParaRPr>
          </a:p>
          <a:p>
            <a:pPr marL="533400" indent="-533400">
              <a:spcBef>
                <a:spcPct val="50000"/>
              </a:spcBef>
              <a:defRPr/>
            </a:pPr>
            <a:r>
              <a:rPr lang="en-US" sz="2400" dirty="0">
                <a:latin typeface="Arial" pitchFamily="34" charset="0"/>
                <a:cs typeface="Arial" pitchFamily="34" charset="0"/>
              </a:rPr>
              <a:t>	</a:t>
            </a:r>
          </a:p>
        </p:txBody>
      </p:sp>
      <p:sp>
        <p:nvSpPr>
          <p:cNvPr id="11" name="Rectangle 4"/>
          <p:cNvSpPr txBox="1">
            <a:spLocks noChangeArrowheads="1"/>
          </p:cNvSpPr>
          <p:nvPr/>
        </p:nvSpPr>
        <p:spPr bwMode="auto">
          <a:xfrm>
            <a:off x="-762000" y="-533400"/>
            <a:ext cx="9144000" cy="733425"/>
          </a:xfrm>
          <a:prstGeom prst="rect">
            <a:avLst/>
          </a:prstGeom>
          <a:noFill/>
          <a:ln w="9525">
            <a:noFill/>
            <a:miter lim="800000"/>
            <a:headEnd/>
            <a:tailEnd/>
          </a:ln>
        </p:spPr>
        <p:txBody>
          <a:bodyPr anchor="ctr"/>
          <a:lstStyle/>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p:txBody>
      </p:sp>
      <p:sp>
        <p:nvSpPr>
          <p:cNvPr id="13" name="Rectangle 5"/>
          <p:cNvSpPr>
            <a:spLocks noChangeArrowheads="1"/>
          </p:cNvSpPr>
          <p:nvPr/>
        </p:nvSpPr>
        <p:spPr bwMode="auto">
          <a:xfrm>
            <a:off x="609600" y="1981200"/>
            <a:ext cx="8077200" cy="3627438"/>
          </a:xfrm>
          <a:prstGeom prst="rect">
            <a:avLst/>
          </a:prstGeom>
          <a:noFill/>
          <a:ln w="9525">
            <a:noFill/>
            <a:miter lim="800000"/>
            <a:headEnd/>
            <a:tailEnd/>
          </a:ln>
        </p:spPr>
        <p:txBody>
          <a:bodyPr/>
          <a:lstStyle/>
          <a:p>
            <a:pPr marL="533400" indent="-533400">
              <a:spcBef>
                <a:spcPct val="50000"/>
              </a:spcBef>
              <a:defRPr/>
            </a:pPr>
            <a:r>
              <a:rPr lang="en-US" sz="2800" dirty="0">
                <a:latin typeface="Arial" pitchFamily="34" charset="0"/>
                <a:cs typeface="Arial" pitchFamily="34" charset="0"/>
              </a:rPr>
              <a:t>	</a:t>
            </a:r>
            <a:r>
              <a:rPr lang="en-US" sz="2800" dirty="0">
                <a:latin typeface="+mn-lt"/>
                <a:cs typeface="Arial" pitchFamily="34" charset="0"/>
              </a:rPr>
              <a:t>Courts will be more inclined to rule in favor of the employer if:</a:t>
            </a:r>
          </a:p>
          <a:p>
            <a:pPr marL="1028700" lvl="1" indent="-382588">
              <a:spcBef>
                <a:spcPts val="1800"/>
              </a:spcBef>
              <a:buFont typeface="Arial" pitchFamily="34" charset="0"/>
              <a:buChar char="–"/>
              <a:defRPr/>
            </a:pPr>
            <a:r>
              <a:rPr lang="en-US" dirty="0">
                <a:latin typeface="+mn-lt"/>
                <a:cs typeface="Arial" pitchFamily="34" charset="0"/>
              </a:rPr>
              <a:t>Employer owns the </a:t>
            </a:r>
            <a:r>
              <a:rPr lang="en-US" dirty="0" smtClean="0">
                <a:latin typeface="+mn-lt"/>
                <a:cs typeface="Arial" pitchFamily="34" charset="0"/>
              </a:rPr>
              <a:t>“System” (computer, e-mail, etc.)</a:t>
            </a:r>
            <a:endParaRPr lang="en-US" dirty="0">
              <a:latin typeface="+mn-lt"/>
              <a:cs typeface="Arial" pitchFamily="34" charset="0"/>
            </a:endParaRPr>
          </a:p>
          <a:p>
            <a:pPr marL="1028700" lvl="1" indent="-382588">
              <a:spcBef>
                <a:spcPct val="50000"/>
              </a:spcBef>
              <a:buFont typeface="Arial" pitchFamily="34" charset="0"/>
              <a:buChar char="–"/>
              <a:defRPr/>
            </a:pPr>
            <a:r>
              <a:rPr lang="en-US" dirty="0">
                <a:latin typeface="+mn-lt"/>
                <a:cs typeface="Arial" pitchFamily="34" charset="0"/>
              </a:rPr>
              <a:t>Employee voluntarily uses an employer’s network</a:t>
            </a:r>
          </a:p>
          <a:p>
            <a:pPr marL="1028700" lvl="1" indent="-382588">
              <a:spcBef>
                <a:spcPct val="50000"/>
              </a:spcBef>
              <a:buFont typeface="Arial" pitchFamily="34" charset="0"/>
              <a:buChar char="–"/>
              <a:defRPr/>
            </a:pPr>
            <a:r>
              <a:rPr lang="en-US" dirty="0">
                <a:latin typeface="+mn-lt"/>
                <a:cs typeface="Arial" pitchFamily="34" charset="0"/>
              </a:rPr>
              <a:t>Employee has consented to be monitored (usually </a:t>
            </a:r>
            <a:br>
              <a:rPr lang="en-US" dirty="0">
                <a:latin typeface="+mn-lt"/>
                <a:cs typeface="Arial" pitchFamily="34" charset="0"/>
              </a:rPr>
            </a:br>
            <a:r>
              <a:rPr lang="en-US" dirty="0">
                <a:latin typeface="+mn-lt"/>
                <a:cs typeface="Arial" pitchFamily="34" charset="0"/>
              </a:rPr>
              <a:t>based in written personnel policy)</a:t>
            </a:r>
          </a:p>
          <a:p>
            <a:pPr marL="1485900" lvl="2" indent="-382588">
              <a:spcBef>
                <a:spcPct val="50000"/>
              </a:spcBef>
              <a:buFont typeface="Arial" pitchFamily="34" charset="0"/>
              <a:buChar char="–"/>
              <a:defRPr/>
            </a:pPr>
            <a:r>
              <a:rPr lang="en-US" u="sng" dirty="0" err="1">
                <a:latin typeface="+mn-lt"/>
                <a:cs typeface="Arial" pitchFamily="34" charset="0"/>
              </a:rPr>
              <a:t>Stengart</a:t>
            </a:r>
            <a:r>
              <a:rPr lang="en-US" u="sng" dirty="0">
                <a:latin typeface="+mn-lt"/>
                <a:cs typeface="Arial" pitchFamily="34" charset="0"/>
              </a:rPr>
              <a:t> v. Loving Care </a:t>
            </a:r>
            <a:r>
              <a:rPr lang="en-US" u="sng" dirty="0" smtClean="0">
                <a:latin typeface="+mn-lt"/>
                <a:cs typeface="Arial" pitchFamily="34" charset="0"/>
              </a:rPr>
              <a:t>Agency</a:t>
            </a:r>
          </a:p>
          <a:p>
            <a:pPr marL="1485900" lvl="2" indent="-382588">
              <a:spcBef>
                <a:spcPct val="50000"/>
              </a:spcBef>
              <a:buFont typeface="Arial" pitchFamily="34" charset="0"/>
              <a:buChar char="–"/>
              <a:defRPr/>
            </a:pPr>
            <a:r>
              <a:rPr lang="en-US" u="sng" dirty="0" err="1" smtClean="0">
                <a:latin typeface="+mn-lt"/>
                <a:cs typeface="Arial" pitchFamily="34" charset="0"/>
              </a:rPr>
              <a:t>Quon</a:t>
            </a:r>
            <a:endParaRPr lang="en-US" u="sng" dirty="0">
              <a:latin typeface="+mn-lt"/>
              <a:cs typeface="Arial" pitchFamily="34" charset="0"/>
            </a:endParaRPr>
          </a:p>
          <a:p>
            <a:pPr marL="1485900" lvl="2" indent="-382588">
              <a:spcBef>
                <a:spcPct val="50000"/>
              </a:spcBef>
              <a:buFont typeface="Courier New" pitchFamily="49" charset="0"/>
              <a:buChar char="o"/>
              <a:defRPr/>
            </a:pPr>
            <a:endParaRPr lang="en-US" dirty="0">
              <a:latin typeface="Arial" pitchFamily="34" charset="0"/>
              <a:cs typeface="Arial" pitchFamily="34" charset="0"/>
            </a:endParaRPr>
          </a:p>
        </p:txBody>
      </p:sp>
      <p:sp>
        <p:nvSpPr>
          <p:cNvPr id="14" name="Slide Number Placeholder 13"/>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228600" y="152400"/>
            <a:ext cx="7997825"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extrusionH="57150"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endParaRPr>
          </a:p>
        </p:txBody>
      </p:sp>
      <p:sp>
        <p:nvSpPr>
          <p:cNvPr id="8" name="Rectangle 5"/>
          <p:cNvSpPr>
            <a:spLocks noChangeArrowheads="1"/>
          </p:cNvSpPr>
          <p:nvPr/>
        </p:nvSpPr>
        <p:spPr bwMode="auto">
          <a:xfrm>
            <a:off x="304800" y="1905000"/>
            <a:ext cx="7620000" cy="3886200"/>
          </a:xfrm>
          <a:prstGeom prst="rect">
            <a:avLst/>
          </a:prstGeom>
          <a:noFill/>
          <a:ln w="9525">
            <a:noFill/>
            <a:miter lim="800000"/>
            <a:headEnd/>
            <a:tailEnd/>
          </a:ln>
        </p:spPr>
        <p:txBody>
          <a:bodyPr/>
          <a:lstStyle/>
          <a:p>
            <a:pPr marL="533400" indent="-533400">
              <a:spcBef>
                <a:spcPct val="50000"/>
              </a:spcBef>
              <a:buFont typeface="Arial" pitchFamily="34" charset="0"/>
              <a:buChar char="•"/>
              <a:defRPr/>
            </a:pPr>
            <a:endParaRPr lang="en-US" sz="2400" dirty="0">
              <a:latin typeface="Arial" pitchFamily="34" charset="0"/>
              <a:cs typeface="Arial" pitchFamily="34" charset="0"/>
            </a:endParaRPr>
          </a:p>
        </p:txBody>
      </p:sp>
      <p:sp>
        <p:nvSpPr>
          <p:cNvPr id="6" name="Rectangle 4"/>
          <p:cNvSpPr>
            <a:spLocks noGrp="1" noChangeArrowheads="1"/>
          </p:cNvSpPr>
          <p:nvPr>
            <p:ph type="title"/>
          </p:nvPr>
        </p:nvSpPr>
        <p:spPr>
          <a:xfrm>
            <a:off x="0" y="-76200"/>
            <a:ext cx="9144000" cy="658813"/>
          </a:xfrm>
        </p:spPr>
        <p:txBody>
          <a:bodyPr/>
          <a:lstStyle/>
          <a:p>
            <a:pPr>
              <a:defRPr/>
            </a:pPr>
            <a:r>
              <a:rPr lang="en-US" sz="3600" b="1" dirty="0" smtClean="0">
                <a:effectLst>
                  <a:outerShdw blurRad="38100" dist="38100" dir="2700000" algn="tl">
                    <a:srgbClr val="C0C0C0"/>
                  </a:outerShdw>
                </a:effectLst>
                <a:ea typeface="+mn-ea"/>
              </a:rPr>
              <a:t>	</a:t>
            </a:r>
            <a:br>
              <a:rPr lang="en-US" sz="3600" b="1" dirty="0" smtClean="0">
                <a:effectLst>
                  <a:outerShdw blurRad="38100" dist="38100" dir="2700000" algn="tl">
                    <a:srgbClr val="C0C0C0"/>
                  </a:outerShdw>
                </a:effectLst>
                <a:ea typeface="+mn-ea"/>
              </a:rPr>
            </a:br>
            <a:endParaRPr sz="3600" b="1" dirty="0" smtClean="0">
              <a:effectLst>
                <a:outerShdw blurRad="38100" dist="38100" dir="2700000" algn="tl">
                  <a:srgbClr val="C0C0C0"/>
                </a:outerShdw>
              </a:effectLst>
              <a:ea typeface="+mn-ea"/>
            </a:endParaRPr>
          </a:p>
        </p:txBody>
      </p:sp>
      <p:sp>
        <p:nvSpPr>
          <p:cNvPr id="12" name="Rectangle 4"/>
          <p:cNvSpPr>
            <a:spLocks noGrp="1" noChangeArrowheads="1"/>
          </p:cNvSpPr>
          <p:nvPr>
            <p:ph type="title" idx="4294967295"/>
          </p:nvPr>
        </p:nvSpPr>
        <p:spPr>
          <a:xfrm>
            <a:off x="0" y="-228600"/>
            <a:ext cx="8686800" cy="749300"/>
          </a:xfrm>
        </p:spPr>
        <p:txBody>
          <a:bodyPr>
            <a:noAutofit/>
          </a:bodyPr>
          <a:lstStyle/>
          <a:p>
            <a:pPr>
              <a:defRPr/>
            </a:pPr>
            <a:r>
              <a:rPr lang="en-US" sz="3200" b="1" dirty="0" smtClean="0">
                <a:effectLst>
                  <a:outerShdw blurRad="38100" dist="38100" dir="2700000" algn="tl">
                    <a:srgbClr val="C0C0C0"/>
                  </a:outerShdw>
                </a:effectLst>
                <a:ea typeface="+mn-ea"/>
              </a:rPr>
              <a:t/>
            </a:r>
            <a:br>
              <a:rPr lang="en-US" sz="3200" b="1"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r>
            <a:br>
              <a:rPr lang="en-US" sz="3200"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r>
            <a:br>
              <a:rPr lang="en-US" sz="3200"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lang="en-US" sz="3200" b="1" dirty="0" smtClean="0">
                <a:effectLst>
                  <a:outerShdw blurRad="38100" dist="38100" dir="2700000" algn="tl">
                    <a:srgbClr val="C0C0C0"/>
                  </a:outerShdw>
                </a:effectLst>
                <a:ea typeface="+mn-ea"/>
              </a:rPr>
              <a:t/>
            </a:r>
            <a:br>
              <a:rPr lang="en-US" sz="3200" b="1" dirty="0" smtClean="0">
                <a:effectLst>
                  <a:outerShdw blurRad="38100" dist="38100" dir="2700000" algn="tl">
                    <a:srgbClr val="C0C0C0"/>
                  </a:outerShdw>
                </a:effectLst>
                <a:ea typeface="+mn-ea"/>
              </a:rPr>
            </a:br>
            <a:endParaRPr sz="3200" b="1" dirty="0" smtClean="0">
              <a:effectLst>
                <a:outerShdw blurRad="38100" dist="38100" dir="2700000" algn="tl">
                  <a:srgbClr val="C0C0C0"/>
                </a:outerShdw>
              </a:effectLst>
              <a:ea typeface="+mn-ea"/>
            </a:endParaRPr>
          </a:p>
        </p:txBody>
      </p:sp>
      <p:sp>
        <p:nvSpPr>
          <p:cNvPr id="10" name="Rectangle 5"/>
          <p:cNvSpPr>
            <a:spLocks noChangeArrowheads="1"/>
          </p:cNvSpPr>
          <p:nvPr/>
        </p:nvSpPr>
        <p:spPr bwMode="auto">
          <a:xfrm>
            <a:off x="381000" y="2133600"/>
            <a:ext cx="7467600" cy="4343400"/>
          </a:xfrm>
          <a:prstGeom prst="rect">
            <a:avLst/>
          </a:prstGeom>
          <a:noFill/>
          <a:ln w="9525">
            <a:noFill/>
            <a:miter lim="800000"/>
            <a:headEnd/>
            <a:tailEnd/>
          </a:ln>
        </p:spPr>
        <p:txBody>
          <a:bodyPr/>
          <a:lstStyle/>
          <a:p>
            <a:pPr marL="533400" indent="-533400">
              <a:spcBef>
                <a:spcPct val="50000"/>
              </a:spcBef>
              <a:buFont typeface="Arial" pitchFamily="34" charset="0"/>
              <a:buChar char="•"/>
              <a:defRPr/>
            </a:pPr>
            <a:endParaRPr lang="en-US" dirty="0">
              <a:latin typeface="Arial" pitchFamily="34" charset="0"/>
              <a:cs typeface="Arial" pitchFamily="34" charset="0"/>
            </a:endParaRPr>
          </a:p>
        </p:txBody>
      </p:sp>
      <p:sp>
        <p:nvSpPr>
          <p:cNvPr id="9" name="Rectangle 5"/>
          <p:cNvSpPr>
            <a:spLocks noChangeArrowheads="1"/>
          </p:cNvSpPr>
          <p:nvPr/>
        </p:nvSpPr>
        <p:spPr bwMode="auto">
          <a:xfrm>
            <a:off x="533400" y="1981200"/>
            <a:ext cx="7707312" cy="3514725"/>
          </a:xfrm>
          <a:prstGeom prst="rect">
            <a:avLst/>
          </a:prstGeom>
          <a:noFill/>
          <a:ln w="9525">
            <a:noFill/>
            <a:miter lim="800000"/>
            <a:headEnd/>
            <a:tailEnd/>
          </a:ln>
        </p:spPr>
        <p:txBody>
          <a:bodyPr/>
          <a:lstStyle/>
          <a:p>
            <a:pPr marL="533400" indent="-533400">
              <a:spcBef>
                <a:spcPct val="50000"/>
              </a:spcBef>
              <a:buFontTx/>
              <a:buChar char="•"/>
              <a:defRPr/>
            </a:pPr>
            <a:endParaRPr lang="en-US" sz="3600" dirty="0">
              <a:latin typeface="Arial" pitchFamily="34" charset="0"/>
              <a:cs typeface="Arial" pitchFamily="34" charset="0"/>
            </a:endParaRPr>
          </a:p>
          <a:p>
            <a:pPr marL="533400" indent="-533400">
              <a:spcBef>
                <a:spcPct val="50000"/>
              </a:spcBef>
              <a:defRPr/>
            </a:pPr>
            <a:r>
              <a:rPr lang="en-US" sz="2400" dirty="0">
                <a:latin typeface="Arial" pitchFamily="34" charset="0"/>
                <a:cs typeface="Arial" pitchFamily="34" charset="0"/>
              </a:rPr>
              <a:t>	</a:t>
            </a:r>
          </a:p>
        </p:txBody>
      </p:sp>
      <p:sp>
        <p:nvSpPr>
          <p:cNvPr id="11" name="Rectangle 4"/>
          <p:cNvSpPr txBox="1">
            <a:spLocks noChangeArrowheads="1"/>
          </p:cNvSpPr>
          <p:nvPr/>
        </p:nvSpPr>
        <p:spPr bwMode="auto">
          <a:xfrm>
            <a:off x="-762000" y="-533400"/>
            <a:ext cx="9144000" cy="733425"/>
          </a:xfrm>
          <a:prstGeom prst="rect">
            <a:avLst/>
          </a:prstGeom>
          <a:noFill/>
          <a:ln w="9525">
            <a:noFill/>
            <a:miter lim="800000"/>
            <a:headEnd/>
            <a:tailEnd/>
          </a:ln>
        </p:spPr>
        <p:txBody>
          <a:bodyPr anchor="ctr"/>
          <a:lstStyle/>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a:p>
            <a:pPr algn="ctr" eaLnBrk="0" hangingPunct="0">
              <a:defRPr/>
            </a:pPr>
            <a:endParaRPr lang="en-US" sz="3200" b="1" dirty="0" smtClean="0">
              <a:solidFill>
                <a:srgbClr val="F48242"/>
              </a:solidFill>
              <a:effectLst>
                <a:outerShdw blurRad="38100" dist="38100" dir="2700000" algn="tl">
                  <a:srgbClr val="C0C0C0"/>
                </a:outerShdw>
              </a:effectLst>
              <a:latin typeface="Arial" pitchFamily="34" charset="0"/>
              <a:cs typeface="Arial" pitchFamily="34" charset="0"/>
            </a:endParaRPr>
          </a:p>
        </p:txBody>
      </p:sp>
      <p:sp>
        <p:nvSpPr>
          <p:cNvPr id="13" name="Rectangle 5"/>
          <p:cNvSpPr>
            <a:spLocks noChangeArrowheads="1"/>
          </p:cNvSpPr>
          <p:nvPr/>
        </p:nvSpPr>
        <p:spPr bwMode="auto">
          <a:xfrm>
            <a:off x="933450" y="2468562"/>
            <a:ext cx="7753350" cy="3627438"/>
          </a:xfrm>
          <a:prstGeom prst="rect">
            <a:avLst/>
          </a:prstGeom>
          <a:noFill/>
          <a:ln w="9525">
            <a:noFill/>
            <a:miter lim="800000"/>
            <a:headEnd/>
            <a:tailEnd/>
          </a:ln>
        </p:spPr>
        <p:txBody>
          <a:bodyPr/>
          <a:lstStyle/>
          <a:p>
            <a:pPr marL="533400" indent="-533400">
              <a:spcBef>
                <a:spcPct val="50000"/>
              </a:spcBef>
              <a:defRPr/>
            </a:pPr>
            <a:r>
              <a:rPr lang="en-US" sz="2800" dirty="0">
                <a:latin typeface="Arial" pitchFamily="34" charset="0"/>
                <a:cs typeface="Arial" pitchFamily="34" charset="0"/>
              </a:rPr>
              <a:t>	</a:t>
            </a:r>
            <a:endParaRPr lang="en-US" dirty="0">
              <a:latin typeface="Arial" pitchFamily="34" charset="0"/>
              <a:cs typeface="Arial" pitchFamily="34" charset="0"/>
            </a:endParaRPr>
          </a:p>
        </p:txBody>
      </p:sp>
      <p:sp>
        <p:nvSpPr>
          <p:cNvPr id="14" name="Rectangle 6"/>
          <p:cNvSpPr>
            <a:spLocks/>
          </p:cNvSpPr>
          <p:nvPr/>
        </p:nvSpPr>
        <p:spPr bwMode="auto">
          <a:xfrm>
            <a:off x="304800" y="381000"/>
            <a:ext cx="6934200" cy="1143000"/>
          </a:xfrm>
          <a:prstGeom prst="rect">
            <a:avLst/>
          </a:prstGeom>
          <a:noFill/>
          <a:ln w="12700">
            <a:noFill/>
            <a:miter lim="800000"/>
            <a:headEnd/>
            <a:tailEnd/>
          </a:ln>
        </p:spPr>
        <p:txBody>
          <a:bodyPr lIns="0" tIns="0" rIns="40639" bIns="0"/>
          <a:lstStyle/>
          <a:p>
            <a:pPr marL="39688" algn="ctr"/>
            <a:r>
              <a:rPr lang="en-US" altLang="en-US" sz="3200" b="1" dirty="0">
                <a:solidFill>
                  <a:srgbClr val="F48242"/>
                </a:solidFill>
                <a:latin typeface="Arial" pitchFamily="34" charset="0"/>
                <a:cs typeface="Arial" pitchFamily="34" charset="0"/>
                <a:sym typeface="Arial Narrow" pitchFamily="34" charset="0"/>
              </a:rPr>
              <a:t>Monitoring – Preventive Steps </a:t>
            </a:r>
          </a:p>
        </p:txBody>
      </p:sp>
      <p:sp>
        <p:nvSpPr>
          <p:cNvPr id="15" name="Rectangle 7"/>
          <p:cNvSpPr>
            <a:spLocks/>
          </p:cNvSpPr>
          <p:nvPr/>
        </p:nvSpPr>
        <p:spPr bwMode="auto">
          <a:xfrm>
            <a:off x="228600" y="1600200"/>
            <a:ext cx="8610600" cy="4646612"/>
          </a:xfrm>
          <a:prstGeom prst="rect">
            <a:avLst/>
          </a:prstGeom>
          <a:noFill/>
          <a:ln w="12700">
            <a:noFill/>
            <a:miter lim="800000"/>
            <a:headEnd/>
            <a:tailEnd/>
          </a:ln>
        </p:spPr>
        <p:txBody>
          <a:bodyPr lIns="0" tIns="0" rIns="40639" bIns="0"/>
          <a:lstStyle/>
          <a:p>
            <a:pPr marL="347663" indent="-347663">
              <a:lnSpc>
                <a:spcPct val="90000"/>
              </a:lnSpc>
              <a:spcAft>
                <a:spcPct val="50000"/>
              </a:spcAft>
              <a:buSzPct val="70000"/>
              <a:buFont typeface="Arial" pitchFamily="34" charset="0"/>
              <a:buChar char="•"/>
            </a:pPr>
            <a:r>
              <a:rPr lang="en-US" altLang="en-US" sz="2000" dirty="0">
                <a:latin typeface="+mn-lt"/>
                <a:cs typeface="Arial" pitchFamily="34" charset="0"/>
              </a:rPr>
              <a:t>Develop a specific, written policy:</a:t>
            </a:r>
          </a:p>
          <a:p>
            <a:pPr marL="804863" lvl="1" indent="-347663">
              <a:lnSpc>
                <a:spcPct val="90000"/>
              </a:lnSpc>
              <a:spcAft>
                <a:spcPct val="50000"/>
              </a:spcAft>
              <a:buSzPct val="70000"/>
              <a:buFont typeface="Arial" pitchFamily="34" charset="0"/>
              <a:buChar char="–"/>
            </a:pPr>
            <a:r>
              <a:rPr lang="en-US" altLang="en-US" sz="2000" dirty="0">
                <a:latin typeface="+mn-lt"/>
                <a:cs typeface="Arial" pitchFamily="34" charset="0"/>
              </a:rPr>
              <a:t>Establish information systems are the property of the employer – </a:t>
            </a:r>
            <a:r>
              <a:rPr lang="en-US" altLang="en-US" sz="2000" dirty="0">
                <a:solidFill>
                  <a:srgbClr val="C00000"/>
                </a:solidFill>
                <a:latin typeface="+mn-lt"/>
                <a:cs typeface="Arial" pitchFamily="34" charset="0"/>
              </a:rPr>
              <a:t>BE SPECIFIC</a:t>
            </a:r>
          </a:p>
          <a:p>
            <a:pPr marL="804863" lvl="1" indent="-347663">
              <a:lnSpc>
                <a:spcPct val="90000"/>
              </a:lnSpc>
              <a:spcAft>
                <a:spcPct val="50000"/>
              </a:spcAft>
              <a:buSzPct val="70000"/>
              <a:buFont typeface="Arial" pitchFamily="34" charset="0"/>
              <a:buChar char="–"/>
            </a:pPr>
            <a:r>
              <a:rPr lang="en-US" altLang="en-US" sz="2000" dirty="0">
                <a:latin typeface="+mn-lt"/>
                <a:cs typeface="Arial" pitchFamily="34" charset="0"/>
              </a:rPr>
              <a:t>Reserve the right to monitor </a:t>
            </a:r>
          </a:p>
          <a:p>
            <a:pPr marL="804863" lvl="1" indent="-347663">
              <a:lnSpc>
                <a:spcPct val="90000"/>
              </a:lnSpc>
              <a:spcAft>
                <a:spcPct val="50000"/>
              </a:spcAft>
              <a:buSzPct val="70000"/>
              <a:buFont typeface="Arial" pitchFamily="34" charset="0"/>
              <a:buChar char="–"/>
            </a:pPr>
            <a:r>
              <a:rPr lang="en-US" altLang="en-US" sz="2000" dirty="0">
                <a:latin typeface="+mn-lt"/>
                <a:cs typeface="Arial" pitchFamily="34" charset="0"/>
              </a:rPr>
              <a:t>Prohibit inappropriate use</a:t>
            </a:r>
          </a:p>
          <a:p>
            <a:pPr marL="804863" lvl="1" indent="-347663">
              <a:lnSpc>
                <a:spcPct val="90000"/>
              </a:lnSpc>
              <a:spcAft>
                <a:spcPct val="50000"/>
              </a:spcAft>
              <a:buSzPct val="70000"/>
              <a:buFont typeface="Arial" pitchFamily="34" charset="0"/>
              <a:buChar char="–"/>
            </a:pPr>
            <a:r>
              <a:rPr lang="en-US" altLang="en-US" sz="2000" dirty="0">
                <a:latin typeface="+mn-lt"/>
                <a:cs typeface="Arial" pitchFamily="34" charset="0"/>
              </a:rPr>
              <a:t>Include penalties for policy violations </a:t>
            </a:r>
          </a:p>
          <a:p>
            <a:pPr marL="347663" indent="-347663">
              <a:lnSpc>
                <a:spcPct val="90000"/>
              </a:lnSpc>
              <a:spcAft>
                <a:spcPct val="50000"/>
              </a:spcAft>
              <a:buSzPct val="70000"/>
              <a:buFont typeface="Arial" pitchFamily="34" charset="0"/>
              <a:buChar char="•"/>
            </a:pPr>
            <a:r>
              <a:rPr lang="en-US" altLang="en-US" sz="2000" dirty="0">
                <a:latin typeface="+mn-lt"/>
                <a:cs typeface="Arial" pitchFamily="34" charset="0"/>
              </a:rPr>
              <a:t>Train/educate employees and others – temps, I/Cs, etc.</a:t>
            </a:r>
          </a:p>
          <a:p>
            <a:pPr marL="347663" indent="-347663">
              <a:lnSpc>
                <a:spcPct val="90000"/>
              </a:lnSpc>
              <a:spcAft>
                <a:spcPct val="50000"/>
              </a:spcAft>
              <a:buSzPct val="70000"/>
              <a:buFont typeface="Arial" pitchFamily="34" charset="0"/>
              <a:buChar char="•"/>
            </a:pPr>
            <a:r>
              <a:rPr lang="en-US" altLang="en-US" sz="2000" dirty="0">
                <a:latin typeface="+mn-lt"/>
                <a:cs typeface="Arial" pitchFamily="34" charset="0"/>
              </a:rPr>
              <a:t>Keep the monitoring work-related </a:t>
            </a:r>
          </a:p>
          <a:p>
            <a:pPr marL="347663" indent="-347663">
              <a:lnSpc>
                <a:spcPct val="90000"/>
              </a:lnSpc>
              <a:spcAft>
                <a:spcPct val="50000"/>
              </a:spcAft>
              <a:buSzPct val="70000"/>
              <a:buFont typeface="Arial" pitchFamily="34" charset="0"/>
              <a:buChar char="•"/>
            </a:pPr>
            <a:r>
              <a:rPr lang="en-US" altLang="en-US" sz="2000" dirty="0">
                <a:latin typeface="+mn-lt"/>
                <a:cs typeface="Arial" pitchFamily="34" charset="0"/>
              </a:rPr>
              <a:t>Permit reasonable personal use </a:t>
            </a:r>
          </a:p>
          <a:p>
            <a:pPr marL="347663" indent="-347663">
              <a:lnSpc>
                <a:spcPct val="90000"/>
              </a:lnSpc>
              <a:spcAft>
                <a:spcPct val="50000"/>
              </a:spcAft>
              <a:buSzPct val="70000"/>
              <a:buFont typeface="Arial" pitchFamily="34" charset="0"/>
              <a:buChar char="•"/>
            </a:pPr>
            <a:r>
              <a:rPr lang="en-US" altLang="en-US" sz="2000" dirty="0">
                <a:latin typeface="+mn-lt"/>
                <a:cs typeface="Arial" pitchFamily="34" charset="0"/>
              </a:rPr>
              <a:t>Consider additional steps – desktop statement, posting in common area, written consent</a:t>
            </a:r>
            <a:r>
              <a:rPr lang="en-US" altLang="en-US" sz="2000" dirty="0" smtClean="0">
                <a:latin typeface="+mn-lt"/>
                <a:cs typeface="Arial" pitchFamily="34" charset="0"/>
              </a:rPr>
              <a:t>/ acknowledgement </a:t>
            </a:r>
            <a:r>
              <a:rPr lang="en-US" altLang="en-US" sz="2200" dirty="0">
                <a:latin typeface="+mn-lt"/>
                <a:cs typeface="Arial" pitchFamily="34" charset="0"/>
              </a:rPr>
              <a:t>. . . </a:t>
            </a:r>
          </a:p>
        </p:txBody>
      </p:sp>
      <p:sp>
        <p:nvSpPr>
          <p:cNvPr id="16" name="Slide Number Placeholder 15"/>
          <p:cNvSpPr>
            <a:spLocks noGrp="1"/>
          </p:cNvSpPr>
          <p:nvPr>
            <p:ph type="sldNum" sz="quarter" idx="11"/>
          </p:nvPr>
        </p:nvSpPr>
        <p:spPr/>
        <p:txBody>
          <a:bodyPr/>
          <a:lstStyle/>
          <a:p>
            <a:pPr>
              <a:defRPr/>
            </a:pPr>
            <a:fld id="{A12A4940-900F-41F5-8B66-70DF9C01D545}" type="slidenum">
              <a:rPr lang="en-US" smtClean="0"/>
              <a:pPr>
                <a:defRPr/>
              </a:pPr>
              <a:t>27</a:t>
            </a:fld>
            <a:endParaRPr lang="en-US" dirty="0"/>
          </a:p>
        </p:txBody>
      </p:sp>
      <p:sp>
        <p:nvSpPr>
          <p:cNvPr id="17" name="Footer Placeholder 7"/>
          <p:cNvSpPr txBox="1">
            <a:spLocks/>
          </p:cNvSpPr>
          <p:nvPr/>
        </p:nvSpPr>
        <p:spPr>
          <a:xfrm>
            <a:off x="381000" y="5867400"/>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52400" y="381000"/>
            <a:ext cx="7010400" cy="655638"/>
          </a:xfrm>
        </p:spPr>
        <p:txBody>
          <a:bodyPr/>
          <a:lstStyle/>
          <a:p>
            <a:pPr eaLnBrk="1" hangingPunct="1">
              <a:lnSpc>
                <a:spcPts val="3200"/>
              </a:lnSpc>
            </a:pPr>
            <a:r>
              <a:rPr lang="en-US" b="1" dirty="0" smtClean="0">
                <a:effectLst>
                  <a:outerShdw blurRad="38100" dist="38100" dir="2700000" algn="tl">
                    <a:srgbClr val="000000">
                      <a:alpha val="43137"/>
                    </a:srgbClr>
                  </a:outerShdw>
                </a:effectLst>
                <a:latin typeface="Arial" charset="0"/>
                <a:cs typeface="Arial" charset="0"/>
              </a:rPr>
              <a:t/>
            </a:r>
            <a:br>
              <a:rPr lang="en-US" b="1" dirty="0" smtClean="0">
                <a:effectLst>
                  <a:outerShdw blurRad="38100" dist="38100" dir="2700000" algn="tl">
                    <a:srgbClr val="000000">
                      <a:alpha val="43137"/>
                    </a:srgbClr>
                  </a:outerShdw>
                </a:effectLst>
                <a:latin typeface="Arial" charset="0"/>
                <a:cs typeface="Arial" charset="0"/>
              </a:rPr>
            </a:br>
            <a:r>
              <a:rPr lang="en-US" b="1" dirty="0" smtClean="0">
                <a:effectLst>
                  <a:outerShdw blurRad="38100" dist="38100" dir="2700000" algn="tl">
                    <a:srgbClr val="000000">
                      <a:alpha val="43137"/>
                    </a:srgbClr>
                  </a:outerShdw>
                </a:effectLst>
                <a:latin typeface="Arial" charset="0"/>
                <a:cs typeface="Arial" charset="0"/>
              </a:rPr>
              <a:t>Developing Case Law</a:t>
            </a:r>
            <a:endParaRPr lang="en-US" dirty="0" smtClean="0">
              <a:effectLst>
                <a:outerShdw blurRad="38100" dist="38100" dir="2700000" algn="tl">
                  <a:srgbClr val="000000">
                    <a:alpha val="43137"/>
                  </a:srgbClr>
                </a:outerShdw>
              </a:effectLst>
              <a:latin typeface="Arial" charset="0"/>
              <a:cs typeface="Arial" charset="0"/>
            </a:endParaRPr>
          </a:p>
        </p:txBody>
      </p:sp>
      <p:sp>
        <p:nvSpPr>
          <p:cNvPr id="44034" name="Content Placeholder 2"/>
          <p:cNvSpPr>
            <a:spLocks noGrp="1"/>
          </p:cNvSpPr>
          <p:nvPr>
            <p:ph idx="1"/>
          </p:nvPr>
        </p:nvSpPr>
        <p:spPr>
          <a:xfrm>
            <a:off x="609600" y="1066800"/>
            <a:ext cx="6629400" cy="5105400"/>
          </a:xfrm>
        </p:spPr>
        <p:txBody>
          <a:bodyPr/>
          <a:lstStyle/>
          <a:p>
            <a:pPr eaLnBrk="1" hangingPunct="1"/>
            <a:endParaRPr lang="en-US" sz="2200" u="sng" dirty="0" smtClean="0">
              <a:latin typeface="Arial" charset="0"/>
              <a:cs typeface="Arial" charset="0"/>
            </a:endParaRPr>
          </a:p>
          <a:p>
            <a:pPr eaLnBrk="1" hangingPunct="1"/>
            <a:endParaRPr lang="en-US" sz="2200" u="sng" dirty="0" smtClean="0">
              <a:latin typeface="Arial" charset="0"/>
              <a:cs typeface="Arial" charset="0"/>
            </a:endParaRPr>
          </a:p>
          <a:p>
            <a:pPr eaLnBrk="1" hangingPunct="1">
              <a:buClr>
                <a:schemeClr val="tx1"/>
              </a:buClr>
            </a:pPr>
            <a:r>
              <a:rPr lang="en-US" sz="2200" u="sng" dirty="0" err="1" smtClean="0">
                <a:cs typeface="Arial" charset="0"/>
              </a:rPr>
              <a:t>Pietrylo</a:t>
            </a:r>
            <a:r>
              <a:rPr lang="en-US" sz="2200" u="sng" dirty="0" smtClean="0">
                <a:cs typeface="Arial" charset="0"/>
              </a:rPr>
              <a:t> v. </a:t>
            </a:r>
            <a:r>
              <a:rPr lang="en-US" sz="2200" u="sng" dirty="0" err="1" smtClean="0">
                <a:cs typeface="Arial" charset="0"/>
              </a:rPr>
              <a:t>Hillstone</a:t>
            </a:r>
            <a:r>
              <a:rPr lang="en-US" sz="2200" u="sng" dirty="0" smtClean="0">
                <a:cs typeface="Arial" charset="0"/>
              </a:rPr>
              <a:t> Rest. Group d/b/a Houston’s</a:t>
            </a:r>
            <a:r>
              <a:rPr lang="en-US" sz="2200" dirty="0" smtClean="0">
                <a:cs typeface="Arial" charset="0"/>
              </a:rPr>
              <a:t>, 2009 U.S. Dist. LEXIS 88702 (D.N.J. 2009).</a:t>
            </a:r>
          </a:p>
          <a:p>
            <a:pPr lvl="1" eaLnBrk="1" hangingPunct="1">
              <a:buClr>
                <a:schemeClr val="tx1"/>
              </a:buClr>
            </a:pPr>
            <a:r>
              <a:rPr lang="en-US" sz="2200" dirty="0" smtClean="0">
                <a:cs typeface="Arial" charset="0"/>
              </a:rPr>
              <a:t>Employer viewed former employees' internet discussion group critical of the employer by coercing another employee to provide the password. </a:t>
            </a:r>
          </a:p>
          <a:p>
            <a:pPr lvl="1" eaLnBrk="1" hangingPunct="1">
              <a:buClr>
                <a:schemeClr val="tx1"/>
              </a:buClr>
            </a:pPr>
            <a:r>
              <a:rPr lang="en-US" sz="2200" dirty="0" smtClean="0">
                <a:cs typeface="Arial" charset="0"/>
              </a:rPr>
              <a:t> Jury found violation of Federal Stored Communications Act which prohibits intentional access of stored electronic communications without proper authorization.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28</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Developing Case Law</a:t>
            </a:r>
            <a:endParaRPr lang="en-US" sz="4000" dirty="0"/>
          </a:p>
        </p:txBody>
      </p:sp>
      <p:sp>
        <p:nvSpPr>
          <p:cNvPr id="3" name="Content Placeholder 2"/>
          <p:cNvSpPr>
            <a:spLocks noGrp="1"/>
          </p:cNvSpPr>
          <p:nvPr>
            <p:ph idx="1"/>
          </p:nvPr>
        </p:nvSpPr>
        <p:spPr>
          <a:xfrm>
            <a:off x="609600" y="1752601"/>
            <a:ext cx="8219090" cy="4190999"/>
          </a:xfrm>
        </p:spPr>
        <p:txBody>
          <a:bodyPr/>
          <a:lstStyle/>
          <a:p>
            <a:r>
              <a:rPr lang="en-US" b="0" u="sng" dirty="0" smtClean="0"/>
              <a:t>EEOC v. Simply Storage Management</a:t>
            </a:r>
            <a:r>
              <a:rPr lang="en-US" b="0" dirty="0" smtClean="0"/>
              <a:t> S.D. Indiana No. 1:09-cv-1223 (2010)</a:t>
            </a:r>
          </a:p>
          <a:p>
            <a:pPr lvl="1"/>
            <a:r>
              <a:rPr lang="en-US" sz="2100" dirty="0" smtClean="0"/>
              <a:t>The Equal Employment Opportunity Commission brought suit on behalf of plaintiffs and other similarly situated employees who claimed their employers were liable for a supervisor’s alleged sexual harassment.  The EEOC requested a discovery conference because counsel for the parties disagreed as to whether the two named plaintiffs must produce the Internet social networking site profiles, including postings, pictures, blogs, messages, personal information, lists of “friends,” and of causes joined that the user has placed or created online.</a:t>
            </a:r>
            <a:endParaRPr lang="en-US" sz="2100" b="0" dirty="0" smtClean="0"/>
          </a:p>
          <a:p>
            <a:pPr lvl="1"/>
            <a:endParaRPr lang="en-US" b="0" u="sng"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29</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pPr algn="ctr"/>
            <a:r>
              <a:rPr lang="en-US" b="1" dirty="0" smtClean="0">
                <a:effectLst>
                  <a:outerShdw blurRad="38100" dist="38100" dir="2700000" algn="tl">
                    <a:srgbClr val="000000">
                      <a:alpha val="43137"/>
                    </a:srgbClr>
                  </a:outerShdw>
                </a:effectLst>
                <a:latin typeface="Arial" charset="0"/>
              </a:rPr>
              <a:t>Using Social </a:t>
            </a:r>
            <a:r>
              <a:rPr lang="en-US" b="1" dirty="0" smtClean="0">
                <a:effectLst>
                  <a:outerShdw blurRad="38100" dist="38100" dir="2700000" algn="tl">
                    <a:srgbClr val="000000">
                      <a:alpha val="43137"/>
                    </a:srgbClr>
                  </a:outerShdw>
                </a:effectLst>
              </a:rPr>
              <a:t>Media</a:t>
            </a:r>
            <a:r>
              <a:rPr lang="en-US" b="1" dirty="0" smtClean="0">
                <a:effectLst>
                  <a:outerShdw blurRad="38100" dist="38100" dir="2700000" algn="tl">
                    <a:srgbClr val="000000">
                      <a:alpha val="43137"/>
                    </a:srgbClr>
                  </a:outerShdw>
                </a:effectLst>
                <a:latin typeface="Arial" charset="0"/>
              </a:rPr>
              <a:t> for Recruitment</a:t>
            </a:r>
          </a:p>
        </p:txBody>
      </p:sp>
      <p:sp>
        <p:nvSpPr>
          <p:cNvPr id="18435" name="Content Placeholder 2"/>
          <p:cNvSpPr>
            <a:spLocks noGrp="1"/>
          </p:cNvSpPr>
          <p:nvPr>
            <p:ph idx="1"/>
          </p:nvPr>
        </p:nvSpPr>
        <p:spPr>
          <a:xfrm>
            <a:off x="762000" y="1828800"/>
            <a:ext cx="7008813" cy="4751388"/>
          </a:xfrm>
        </p:spPr>
        <p:txBody>
          <a:bodyPr/>
          <a:lstStyle/>
          <a:p>
            <a:pPr>
              <a:buClr>
                <a:schemeClr val="tx1"/>
              </a:buClr>
            </a:pPr>
            <a:r>
              <a:rPr lang="en-US" sz="2400" u="sng" dirty="0" smtClean="0">
                <a:cs typeface="Arial" charset="0"/>
              </a:rPr>
              <a:t>Attract Employees </a:t>
            </a:r>
            <a:r>
              <a:rPr lang="en-US" sz="2400" dirty="0" smtClean="0">
                <a:cs typeface="Arial" charset="0"/>
              </a:rPr>
              <a:t>– through </a:t>
            </a:r>
            <a:r>
              <a:rPr lang="en-US" sz="2400" dirty="0" err="1" smtClean="0">
                <a:cs typeface="Arial" charset="0"/>
              </a:rPr>
              <a:t>FaceBook</a:t>
            </a:r>
            <a:r>
              <a:rPr lang="en-US" sz="2400" dirty="0" smtClean="0">
                <a:cs typeface="Arial" charset="0"/>
              </a:rPr>
              <a:t>® presence or advertising, LinkedIn® discussion board or YouTube®</a:t>
            </a:r>
          </a:p>
          <a:p>
            <a:pPr>
              <a:buClr>
                <a:schemeClr val="tx1"/>
              </a:buClr>
            </a:pPr>
            <a:r>
              <a:rPr lang="en-US" sz="2400" u="sng" dirty="0" smtClean="0">
                <a:cs typeface="Arial" charset="0"/>
              </a:rPr>
              <a:t>Source</a:t>
            </a:r>
            <a:r>
              <a:rPr lang="en-US" sz="2400" dirty="0" smtClean="0">
                <a:cs typeface="Arial" charset="0"/>
              </a:rPr>
              <a:t> – Twitter®, LinkedIn®</a:t>
            </a:r>
          </a:p>
          <a:p>
            <a:pPr>
              <a:buClr>
                <a:schemeClr val="tx1"/>
              </a:buClr>
            </a:pPr>
            <a:r>
              <a:rPr lang="en-US" sz="2400" u="sng" dirty="0" smtClean="0">
                <a:cs typeface="Arial" charset="0"/>
              </a:rPr>
              <a:t>Engage</a:t>
            </a:r>
            <a:r>
              <a:rPr lang="en-US" sz="2400" dirty="0" smtClean="0">
                <a:cs typeface="Arial" charset="0"/>
              </a:rPr>
              <a:t> – gather information from target employees for profiles</a:t>
            </a:r>
          </a:p>
          <a:p>
            <a:pPr>
              <a:buClr>
                <a:schemeClr val="tx1"/>
              </a:buClr>
            </a:pPr>
            <a:r>
              <a:rPr lang="en-US" sz="2400" u="sng" dirty="0" smtClean="0">
                <a:cs typeface="Arial" charset="0"/>
              </a:rPr>
              <a:t>Screen</a:t>
            </a:r>
            <a:r>
              <a:rPr lang="en-US" sz="2400" dirty="0" smtClean="0">
                <a:cs typeface="Arial" charset="0"/>
              </a:rPr>
              <a:t> – look at profiles (be careful)</a:t>
            </a:r>
          </a:p>
          <a:p>
            <a:pPr>
              <a:buClr>
                <a:schemeClr val="tx1"/>
              </a:buClr>
            </a:pPr>
            <a:r>
              <a:rPr lang="en-US" sz="2400" u="sng" dirty="0" smtClean="0">
                <a:cs typeface="Arial" charset="0"/>
              </a:rPr>
              <a:t>Close the deal </a:t>
            </a:r>
            <a:r>
              <a:rPr lang="en-US" sz="2400" dirty="0" smtClean="0">
                <a:cs typeface="Arial" charset="0"/>
              </a:rPr>
              <a:t>– welcome through conversations on social network</a:t>
            </a:r>
          </a:p>
        </p:txBody>
      </p:sp>
      <p:pic>
        <p:nvPicPr>
          <p:cNvPr id="18436" name="Picture 12" descr="C:\Documents and Settings\finnr\Local Settings\Temporary Internet Files\Content.IE5\IUNGUOCH\MPj04389030000[1].jpg"/>
          <p:cNvPicPr>
            <a:picLocks noChangeAspect="1" noChangeArrowheads="1"/>
          </p:cNvPicPr>
          <p:nvPr/>
        </p:nvPicPr>
        <p:blipFill>
          <a:blip r:embed="rId2" cstate="print"/>
          <a:srcRect/>
          <a:stretch>
            <a:fillRect/>
          </a:stretch>
        </p:blipFill>
        <p:spPr bwMode="auto">
          <a:xfrm>
            <a:off x="7543800" y="2133600"/>
            <a:ext cx="1371600" cy="1295400"/>
          </a:xfrm>
          <a:prstGeom prst="rect">
            <a:avLst/>
          </a:prstGeom>
          <a:noFill/>
          <a:ln w="9525">
            <a:noFill/>
            <a:miter lim="800000"/>
            <a:headEnd/>
            <a:tailEnd/>
          </a:ln>
        </p:spPr>
      </p:pic>
      <p:sp>
        <p:nvSpPr>
          <p:cNvPr id="6" name="Slide Number Placeholder 5"/>
          <p:cNvSpPr>
            <a:spLocks noGrp="1"/>
          </p:cNvSpPr>
          <p:nvPr>
            <p:ph type="sldNum" sz="quarter" idx="11"/>
          </p:nvPr>
        </p:nvSpPr>
        <p:spPr>
          <a:xfrm>
            <a:off x="6553200" y="6553200"/>
            <a:ext cx="2133600" cy="365125"/>
          </a:xfrm>
        </p:spPr>
        <p:txBody>
          <a:bodyPr/>
          <a:lstStyle/>
          <a:p>
            <a:pPr>
              <a:defRPr/>
            </a:pPr>
            <a:fld id="{A12A4940-900F-41F5-8B66-70DF9C01D545}" type="slidenum">
              <a:rPr lang="en-US" smtClean="0"/>
              <a:pPr>
                <a:defRPr/>
              </a:pPr>
              <a:t>3</a:t>
            </a:fld>
            <a:endParaRPr lang="en-US" dirty="0"/>
          </a:p>
        </p:txBody>
      </p:sp>
      <p:sp>
        <p:nvSpPr>
          <p:cNvPr id="7"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Developing Case Law</a:t>
            </a:r>
            <a:endParaRPr lang="en-US" sz="4000" dirty="0"/>
          </a:p>
        </p:txBody>
      </p:sp>
      <p:sp>
        <p:nvSpPr>
          <p:cNvPr id="3" name="Content Placeholder 2"/>
          <p:cNvSpPr>
            <a:spLocks noGrp="1"/>
          </p:cNvSpPr>
          <p:nvPr>
            <p:ph idx="1"/>
          </p:nvPr>
        </p:nvSpPr>
        <p:spPr>
          <a:xfrm>
            <a:off x="685800" y="2057400"/>
            <a:ext cx="7772400" cy="3810000"/>
          </a:xfrm>
        </p:spPr>
        <p:txBody>
          <a:bodyPr/>
          <a:lstStyle/>
          <a:p>
            <a:pPr lvl="1"/>
            <a:r>
              <a:rPr lang="en-US" sz="2100" dirty="0" smtClean="0"/>
              <a:t>According to the court, limiting discovery to posts that specifically referenced the mental issues and harassment alleged by the plaintiffs would be too narrow, while admitting the full profiles would include likely irrelevant-and potentially inflammatory-content.  The court held, “It is reasonable to expect severe emotional or mental injury to manifest itself in some SNS content, and an examination of that content might reveal whether onset occurred, when, and the degree of distress.  Further, information that evidences other stressors that could have produced the alleged emotional distress is also relevant.”</a:t>
            </a:r>
            <a:endParaRPr lang="en-US" sz="2100" b="0" dirty="0" smtClean="0"/>
          </a:p>
          <a:p>
            <a:pPr lvl="1"/>
            <a:endParaRPr lang="en-US" b="0" u="sng"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30</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Developing Case Law</a:t>
            </a:r>
            <a:endParaRPr lang="en-US" sz="4000" dirty="0"/>
          </a:p>
        </p:txBody>
      </p:sp>
      <p:sp>
        <p:nvSpPr>
          <p:cNvPr id="3" name="Content Placeholder 2"/>
          <p:cNvSpPr>
            <a:spLocks noGrp="1"/>
          </p:cNvSpPr>
          <p:nvPr>
            <p:ph idx="1"/>
          </p:nvPr>
        </p:nvSpPr>
        <p:spPr>
          <a:xfrm>
            <a:off x="381000" y="1828800"/>
            <a:ext cx="6934200" cy="4267200"/>
          </a:xfrm>
        </p:spPr>
        <p:txBody>
          <a:bodyPr/>
          <a:lstStyle/>
          <a:p>
            <a:pPr lvl="1"/>
            <a:r>
              <a:rPr lang="en-US" sz="2100" dirty="0" smtClean="0"/>
              <a:t>Defined the relevant scope of discovery as including “any profiles, postings, or messages (including status updates, wall comments, causes joined, groups joined, activity streams, blog entries)… that reveal, refer, or relate to any emotion, feeling, or mental state, as well as communications that reveal, refer, or relate to events that could reasonably be expected to produce a significant emotion, feeling, or mental state.”</a:t>
            </a:r>
          </a:p>
          <a:p>
            <a:pPr lvl="1"/>
            <a:r>
              <a:rPr lang="en-US" sz="2100" b="0" dirty="0" smtClean="0"/>
              <a:t>Discovery</a:t>
            </a:r>
          </a:p>
          <a:p>
            <a:pPr lvl="1"/>
            <a:endParaRPr lang="en-US" b="0" u="sng"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31</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762000" y="-152400"/>
            <a:ext cx="8305800" cy="1143000"/>
          </a:xfrm>
        </p:spPr>
        <p:txBody>
          <a:bodyPr/>
          <a:lstStyle/>
          <a:p>
            <a:pPr>
              <a:defRPr/>
            </a:pPr>
            <a:r>
              <a:rPr lang="en-US" b="1" dirty="0" smtClean="0">
                <a:effectLst>
                  <a:outerShdw blurRad="38100" dist="38100" dir="2700000" algn="tl">
                    <a:srgbClr val="C0C0C0"/>
                  </a:outerShdw>
                </a:effectLst>
                <a:ea typeface="+mn-ea"/>
              </a:rPr>
              <a:t/>
            </a:r>
            <a:br>
              <a:rPr lang="en-US" b="1" dirty="0" smtClean="0">
                <a:effectLst>
                  <a:outerShdw blurRad="38100" dist="38100" dir="2700000" algn="tl">
                    <a:srgbClr val="C0C0C0"/>
                  </a:outerShdw>
                </a:effectLst>
                <a:ea typeface="+mn-ea"/>
              </a:rPr>
            </a:br>
            <a:r>
              <a:rPr lang="en-US" dirty="0" smtClean="0">
                <a:effectLst>
                  <a:outerShdw blurRad="38100" dist="38100" dir="2700000" algn="tl">
                    <a:srgbClr val="C0C0C0"/>
                  </a:outerShdw>
                </a:effectLst>
                <a:ea typeface="+mn-ea"/>
              </a:rPr>
              <a:t>	</a:t>
            </a:r>
            <a:r>
              <a:rPr b="1" dirty="0" smtClean="0">
                <a:effectLst>
                  <a:outerShdw blurRad="38100" dist="38100" dir="2700000" algn="tl">
                    <a:srgbClr val="C0C0C0"/>
                  </a:outerShdw>
                </a:effectLst>
                <a:ea typeface="+mn-ea"/>
              </a:rPr>
              <a:t>Methods to Minimize Risk</a:t>
            </a:r>
            <a:r>
              <a:rPr lang="en-US" b="1" dirty="0" smtClean="0">
                <a:effectLst>
                  <a:outerShdw blurRad="38100" dist="38100" dir="2700000" algn="tl">
                    <a:srgbClr val="C0C0C0"/>
                  </a:outerShdw>
                </a:effectLst>
                <a:ea typeface="+mn-ea"/>
              </a:rPr>
              <a:t>s</a:t>
            </a:r>
            <a:endParaRPr b="1" dirty="0" smtClean="0">
              <a:effectLst>
                <a:outerShdw blurRad="38100" dist="38100" dir="2700000" algn="tl">
                  <a:srgbClr val="C0C0C0"/>
                </a:outerShdw>
              </a:effectLst>
              <a:ea typeface="+mn-ea"/>
            </a:endParaRPr>
          </a:p>
        </p:txBody>
      </p:sp>
      <p:sp>
        <p:nvSpPr>
          <p:cNvPr id="34819" name="Content Placeholder 2"/>
          <p:cNvSpPr>
            <a:spLocks noGrp="1"/>
          </p:cNvSpPr>
          <p:nvPr>
            <p:ph idx="1"/>
          </p:nvPr>
        </p:nvSpPr>
        <p:spPr>
          <a:xfrm>
            <a:off x="609600" y="1641475"/>
            <a:ext cx="8153400" cy="3844925"/>
          </a:xfrm>
        </p:spPr>
        <p:txBody>
          <a:bodyPr/>
          <a:lstStyle/>
          <a:p>
            <a:pPr marL="533400" indent="-533400">
              <a:spcBef>
                <a:spcPct val="50000"/>
              </a:spcBef>
              <a:buClrTx/>
            </a:pPr>
            <a:r>
              <a:rPr lang="en-US" sz="2000" dirty="0" smtClean="0"/>
              <a:t>Develop policy on whether HR/Hiring Managers can access social networking sites for job applicants/employees.</a:t>
            </a:r>
          </a:p>
          <a:p>
            <a:pPr marL="533400" indent="-533400">
              <a:spcBef>
                <a:spcPct val="50000"/>
              </a:spcBef>
              <a:buClrTx/>
            </a:pPr>
            <a:r>
              <a:rPr lang="en-US" sz="2000" dirty="0" smtClean="0"/>
              <a:t>HR/IT personnel responsible for monitoring/using electronic information are properly trained to avoid improper access and to screen out information that cannot be lawfully considered in the application and/or disciplinary decision-making process</a:t>
            </a:r>
          </a:p>
          <a:p>
            <a:pPr marL="533400" indent="-533400">
              <a:spcBef>
                <a:spcPct val="50000"/>
              </a:spcBef>
              <a:buClrTx/>
            </a:pPr>
            <a:r>
              <a:rPr lang="en-US" sz="2000" dirty="0" smtClean="0"/>
              <a:t>Consider prohibiting access to private password social networking sites without proper authorization.  Do not allow third party to “friend” an applicant to gain access to site.</a:t>
            </a:r>
          </a:p>
          <a:p>
            <a:pPr marL="533400" indent="-533400">
              <a:spcBef>
                <a:spcPct val="50000"/>
              </a:spcBef>
              <a:buClrTx/>
            </a:pPr>
            <a:r>
              <a:rPr lang="en-US" sz="2000" dirty="0" smtClean="0"/>
              <a:t>Ensure appropriate employment decisions are made based on lawful verified information.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32</a:t>
            </a:fld>
            <a:endParaRPr lang="en-US" dirty="0"/>
          </a:p>
        </p:txBody>
      </p:sp>
      <p:sp>
        <p:nvSpPr>
          <p:cNvPr id="6" name="Footer Placeholder 7"/>
          <p:cNvSpPr txBox="1">
            <a:spLocks/>
          </p:cNvSpPr>
          <p:nvPr/>
        </p:nvSpPr>
        <p:spPr>
          <a:xfrm>
            <a:off x="381000" y="5638800"/>
            <a:ext cx="8305800" cy="10509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76200" y="152400"/>
            <a:ext cx="8305800" cy="1143000"/>
          </a:xfrm>
        </p:spPr>
        <p:txBody>
          <a:bodyPr/>
          <a:lstStyle/>
          <a:p>
            <a:pPr marL="533400" indent="-533400">
              <a:defRPr/>
            </a:pPr>
            <a:r>
              <a:rPr b="1" dirty="0" smtClean="0">
                <a:effectLst>
                  <a:outerShdw blurRad="38100" dist="38100" dir="2700000" algn="tl">
                    <a:srgbClr val="C0C0C0"/>
                  </a:outerShdw>
                </a:effectLst>
                <a:ea typeface="+mn-ea"/>
              </a:rPr>
              <a:t>Methods to Minimize Risk</a:t>
            </a:r>
            <a:r>
              <a:rPr lang="en-US" b="1" dirty="0" smtClean="0">
                <a:effectLst>
                  <a:outerShdw blurRad="38100" dist="38100" dir="2700000" algn="tl">
                    <a:srgbClr val="C0C0C0"/>
                  </a:outerShdw>
                </a:effectLst>
                <a:ea typeface="+mn-ea"/>
              </a:rPr>
              <a:t>s</a:t>
            </a:r>
            <a:endParaRPr b="1" dirty="0" smtClean="0">
              <a:effectLst>
                <a:outerShdw blurRad="38100" dist="38100" dir="2700000" algn="tl">
                  <a:srgbClr val="C0C0C0"/>
                </a:outerShdw>
              </a:effectLst>
              <a:ea typeface="+mn-ea"/>
            </a:endParaRPr>
          </a:p>
        </p:txBody>
      </p:sp>
      <p:sp>
        <p:nvSpPr>
          <p:cNvPr id="35843" name="Content Placeholder 2"/>
          <p:cNvSpPr>
            <a:spLocks noGrp="1"/>
          </p:cNvSpPr>
          <p:nvPr>
            <p:ph idx="1"/>
          </p:nvPr>
        </p:nvSpPr>
        <p:spPr>
          <a:xfrm>
            <a:off x="838200" y="1874837"/>
            <a:ext cx="7315200" cy="4525963"/>
          </a:xfrm>
        </p:spPr>
        <p:txBody>
          <a:bodyPr/>
          <a:lstStyle/>
          <a:p>
            <a:pPr>
              <a:buClrTx/>
            </a:pPr>
            <a:r>
              <a:rPr lang="en-US" sz="2000" dirty="0" smtClean="0"/>
              <a:t>Consider whether to block employee access to social networking sites through company computers or to limit access during working hours. </a:t>
            </a:r>
          </a:p>
          <a:p>
            <a:pPr>
              <a:buClrTx/>
            </a:pPr>
            <a:r>
              <a:rPr lang="en-US" sz="2000" dirty="0" smtClean="0"/>
              <a:t>Consider restriction on professional references via LinkedIn.</a:t>
            </a:r>
          </a:p>
          <a:p>
            <a:pPr>
              <a:buClrTx/>
            </a:pPr>
            <a:r>
              <a:rPr lang="en-US" sz="2000" dirty="0" smtClean="0"/>
              <a:t>Investigate complaints of discrimination/harassment stemming from posts on social networking/blogs.</a:t>
            </a:r>
          </a:p>
          <a:p>
            <a:pPr>
              <a:buClrTx/>
            </a:pPr>
            <a:r>
              <a:rPr lang="en-US" sz="2000" dirty="0" smtClean="0"/>
              <a:t>Ensure security of employer sponsored blogs.</a:t>
            </a:r>
          </a:p>
          <a:p>
            <a:pPr>
              <a:buClrTx/>
            </a:pPr>
            <a:r>
              <a:rPr lang="en-US" sz="2000" dirty="0" smtClean="0"/>
              <a:t>Provide guidelines on appropriate “Terms of Use” of employer sponsored sites/blogs.</a:t>
            </a:r>
          </a:p>
          <a:p>
            <a:pPr>
              <a:buClrTx/>
            </a:pPr>
            <a:r>
              <a:rPr lang="en-US" sz="2000" dirty="0" smtClean="0"/>
              <a:t>Implement a social networking/blogging policy which explains diminished right to privacy.</a:t>
            </a:r>
          </a:p>
          <a:p>
            <a:pPr>
              <a:buClrTx/>
            </a:pPr>
            <a:endParaRPr lang="en-US" sz="20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33</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2438400" y="76200"/>
            <a:ext cx="91440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glow" dir="tl">
                <a:rot lat="0" lon="0" rev="5400000"/>
              </a:lightRig>
            </a:scene3d>
            <a:sp3d extrusionH="57150" contourW="12700">
              <a:bevelT w="25400" h="25400"/>
              <a:contourClr>
                <a:schemeClr val="accent6">
                  <a:shade val="73000"/>
                </a:schemeClr>
              </a:contourClr>
            </a:sp3d>
          </a:bodyPr>
          <a:lstStyle/>
          <a:p>
            <a:pPr marL="533400" marR="0" lvl="0" indent="-53340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t/>
            </a:r>
            <a:b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br>
            <a: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t>			Key Elements of Electronic </a:t>
            </a:r>
            <a:b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br>
            <a: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t>			Communications Policies</a:t>
            </a:r>
          </a:p>
        </p:txBody>
      </p:sp>
      <p:sp>
        <p:nvSpPr>
          <p:cNvPr id="7" name="Rectangle 5"/>
          <p:cNvSpPr>
            <a:spLocks noChangeArrowheads="1"/>
          </p:cNvSpPr>
          <p:nvPr/>
        </p:nvSpPr>
        <p:spPr bwMode="auto">
          <a:xfrm>
            <a:off x="228600" y="1600200"/>
            <a:ext cx="8915400" cy="4297363"/>
          </a:xfrm>
          <a:prstGeom prst="rect">
            <a:avLst/>
          </a:prstGeom>
          <a:noFill/>
          <a:ln w="9525">
            <a:noFill/>
            <a:miter lim="800000"/>
            <a:headEnd/>
            <a:tailEnd/>
          </a:ln>
        </p:spPr>
        <p:txBody>
          <a:bodyPr/>
          <a:lstStyle/>
          <a:p>
            <a:pPr marL="414338" indent="-414338">
              <a:spcBef>
                <a:spcPct val="50000"/>
              </a:spcBef>
              <a:buFont typeface="Arial" pitchFamily="34" charset="0"/>
              <a:buChar char="•"/>
              <a:defRPr/>
            </a:pPr>
            <a:r>
              <a:rPr lang="en-US" sz="2300" dirty="0">
                <a:latin typeface="Arial" pitchFamily="34" charset="0"/>
                <a:cs typeface="Arial" pitchFamily="34" charset="0"/>
              </a:rPr>
              <a:t>Consider Company philosophy – business.  </a:t>
            </a:r>
          </a:p>
          <a:p>
            <a:pPr marL="414338" indent="-414338">
              <a:spcBef>
                <a:spcPct val="50000"/>
              </a:spcBef>
              <a:buFont typeface="Arial" pitchFamily="34" charset="0"/>
              <a:buChar char="•"/>
              <a:defRPr/>
            </a:pPr>
            <a:r>
              <a:rPr lang="en-US" sz="2300" dirty="0">
                <a:latin typeface="Arial" pitchFamily="34" charset="0"/>
                <a:cs typeface="Arial" pitchFamily="34" charset="0"/>
              </a:rPr>
              <a:t>No expectation of privacy when using company equipment.</a:t>
            </a:r>
          </a:p>
          <a:p>
            <a:pPr marL="414338" indent="-414338">
              <a:spcBef>
                <a:spcPct val="50000"/>
              </a:spcBef>
              <a:buFont typeface="Arial" pitchFamily="34" charset="0"/>
              <a:buChar char="•"/>
              <a:defRPr/>
            </a:pPr>
            <a:r>
              <a:rPr lang="en-US" sz="2300" dirty="0">
                <a:latin typeface="Arial" pitchFamily="34" charset="0"/>
                <a:cs typeface="Arial" pitchFamily="34" charset="0"/>
              </a:rPr>
              <a:t>Employees must abide by non-disclosure and confidentiality agreements/policies.</a:t>
            </a:r>
          </a:p>
          <a:p>
            <a:pPr marL="414338" indent="-414338">
              <a:spcBef>
                <a:spcPct val="50000"/>
              </a:spcBef>
              <a:buFont typeface="Arial" pitchFamily="34" charset="0"/>
              <a:buChar char="•"/>
              <a:defRPr/>
            </a:pPr>
            <a:r>
              <a:rPr lang="en-US" sz="2300" dirty="0">
                <a:latin typeface="Arial" pitchFamily="34" charset="0"/>
                <a:cs typeface="Arial" pitchFamily="34" charset="0"/>
              </a:rPr>
              <a:t>Only individuals officially designated may speak on behalf of the </a:t>
            </a:r>
            <a:r>
              <a:rPr lang="en-US" sz="2300" dirty="0" smtClean="0">
                <a:latin typeface="Arial" pitchFamily="34" charset="0"/>
                <a:cs typeface="Arial" pitchFamily="34" charset="0"/>
              </a:rPr>
              <a:t>Company – FTC Endorsement</a:t>
            </a:r>
            <a:endParaRPr lang="en-US" sz="2300" u="sng" dirty="0">
              <a:latin typeface="Arial" pitchFamily="34" charset="0"/>
              <a:cs typeface="Arial" pitchFamily="34" charset="0"/>
            </a:endParaRPr>
          </a:p>
          <a:p>
            <a:pPr marL="414338" indent="-414338">
              <a:spcBef>
                <a:spcPct val="50000"/>
              </a:spcBef>
              <a:buFont typeface="Arial" pitchFamily="34" charset="0"/>
              <a:buChar char="•"/>
              <a:defRPr/>
            </a:pPr>
            <a:r>
              <a:rPr lang="en-US" sz="2300" dirty="0">
                <a:latin typeface="Arial" pitchFamily="34" charset="0"/>
                <a:cs typeface="Arial" pitchFamily="34" charset="0"/>
              </a:rPr>
              <a:t>“Bloggers Beware”   - Require a disclaimer:</a:t>
            </a:r>
          </a:p>
          <a:p>
            <a:pPr>
              <a:defRPr/>
            </a:pPr>
            <a:r>
              <a:rPr lang="en-US" sz="2300" dirty="0">
                <a:latin typeface="Arial" pitchFamily="34" charset="0"/>
                <a:cs typeface="Arial" pitchFamily="34" charset="0"/>
              </a:rPr>
              <a:t>	“The views expressed in this blog are my </a:t>
            </a:r>
            <a:r>
              <a:rPr lang="en-US" sz="2300" dirty="0" smtClean="0">
                <a:latin typeface="Arial" pitchFamily="34" charset="0"/>
                <a:cs typeface="Arial" pitchFamily="34" charset="0"/>
              </a:rPr>
              <a:t>personal </a:t>
            </a:r>
            <a:r>
              <a:rPr lang="en-US" sz="2300" dirty="0">
                <a:latin typeface="Arial" pitchFamily="34" charset="0"/>
                <a:cs typeface="Arial" pitchFamily="34" charset="0"/>
              </a:rPr>
              <a:t>views and opinions and do not </a:t>
            </a:r>
            <a:r>
              <a:rPr lang="en-US" sz="2300" dirty="0" smtClean="0">
                <a:latin typeface="Arial" pitchFamily="34" charset="0"/>
                <a:cs typeface="Arial" pitchFamily="34" charset="0"/>
              </a:rPr>
              <a:t> necessarily </a:t>
            </a:r>
            <a:r>
              <a:rPr lang="en-US" sz="2300" dirty="0">
                <a:latin typeface="Arial" pitchFamily="34" charset="0"/>
                <a:cs typeface="Arial" pitchFamily="34" charset="0"/>
              </a:rPr>
              <a:t>represent </a:t>
            </a:r>
            <a:r>
              <a:rPr lang="en-US" sz="2400" dirty="0">
                <a:latin typeface="Arial" pitchFamily="34" charset="0"/>
                <a:cs typeface="Arial" pitchFamily="34" charset="0"/>
              </a:rPr>
              <a:t>the views </a:t>
            </a:r>
            <a:r>
              <a:rPr lang="en-US" sz="2400" dirty="0" smtClean="0">
                <a:latin typeface="Arial" pitchFamily="34" charset="0"/>
                <a:cs typeface="Arial" pitchFamily="34" charset="0"/>
              </a:rPr>
              <a:t>or opinions of my employer.”</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34</a:t>
            </a:fld>
            <a:endParaRPr lang="en-US" dirty="0"/>
          </a:p>
        </p:txBody>
      </p:sp>
      <p:sp>
        <p:nvSpPr>
          <p:cNvPr id="9" name="Footer Placeholder 7"/>
          <p:cNvSpPr txBox="1">
            <a:spLocks/>
          </p:cNvSpPr>
          <p:nvPr/>
        </p:nvSpPr>
        <p:spPr>
          <a:xfrm>
            <a:off x="3048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2438400" y="76200"/>
            <a:ext cx="91440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glow" dir="tl">
                <a:rot lat="0" lon="0" rev="5400000"/>
              </a:lightRig>
            </a:scene3d>
            <a:sp3d extrusionH="57150" contourW="12700">
              <a:bevelT w="25400" h="25400"/>
              <a:contourClr>
                <a:schemeClr val="accent6">
                  <a:shade val="73000"/>
                </a:schemeClr>
              </a:contourClr>
            </a:sp3d>
          </a:bodyPr>
          <a:lstStyle/>
          <a:p>
            <a:pPr marL="533400" marR="0" lvl="0" indent="-53340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t/>
            </a:r>
            <a:b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br>
            <a:r>
              <a:rPr kumimoji="0" lang="en-US" sz="3600" b="1" i="0" u="none" strike="noStrike" kern="1200" cap="none" spc="0" normalizeH="0" baseline="0" noProof="0" dirty="0" smtClean="0">
                <a:ln w="11430">
                  <a:solidFill>
                    <a:schemeClr val="accent6">
                      <a:lumMod val="75000"/>
                    </a:schemeClr>
                  </a:solidFill>
                </a:ln>
                <a:solidFill>
                  <a:srgbClr val="F16517"/>
                </a:solidFill>
                <a:effectLst>
                  <a:outerShdw blurRad="38100" dist="38100" dir="2700000" algn="tl">
                    <a:srgbClr val="C0C0C0"/>
                  </a:outerShdw>
                </a:effectLst>
                <a:uLnTx/>
                <a:uFillTx/>
                <a:latin typeface="+mj-lt"/>
                <a:ea typeface="+mn-ea"/>
                <a:cs typeface="+mj-cs"/>
              </a:rPr>
              <a:t>			</a:t>
            </a:r>
          </a:p>
        </p:txBody>
      </p:sp>
      <p:sp>
        <p:nvSpPr>
          <p:cNvPr id="7" name="Rectangle 5"/>
          <p:cNvSpPr>
            <a:spLocks noChangeArrowheads="1"/>
          </p:cNvSpPr>
          <p:nvPr/>
        </p:nvSpPr>
        <p:spPr bwMode="auto">
          <a:xfrm>
            <a:off x="758825" y="1752600"/>
            <a:ext cx="7394575" cy="4221163"/>
          </a:xfrm>
          <a:prstGeom prst="rect">
            <a:avLst/>
          </a:prstGeom>
          <a:noFill/>
          <a:ln w="9525">
            <a:noFill/>
            <a:miter lim="800000"/>
            <a:headEnd/>
            <a:tailEnd/>
          </a:ln>
        </p:spPr>
        <p:txBody>
          <a:bodyPr/>
          <a:lstStyle/>
          <a:p>
            <a:pPr marL="414338" indent="-414338">
              <a:spcBef>
                <a:spcPct val="50000"/>
              </a:spcBef>
              <a:buFont typeface="Arial" pitchFamily="34" charset="0"/>
              <a:buChar char="•"/>
              <a:defRPr/>
            </a:pPr>
            <a:endParaRPr lang="en-US" sz="2400" dirty="0">
              <a:latin typeface="Arial" pitchFamily="34" charset="0"/>
              <a:cs typeface="Arial" pitchFamily="34" charset="0"/>
            </a:endParaRPr>
          </a:p>
        </p:txBody>
      </p:sp>
      <p:sp>
        <p:nvSpPr>
          <p:cNvPr id="8" name="Rectangle 4"/>
          <p:cNvSpPr>
            <a:spLocks noGrp="1" noChangeArrowheads="1"/>
          </p:cNvSpPr>
          <p:nvPr>
            <p:ph type="title"/>
          </p:nvPr>
        </p:nvSpPr>
        <p:spPr>
          <a:xfrm>
            <a:off x="-1981200" y="76200"/>
            <a:ext cx="9144000" cy="741363"/>
          </a:xfrm>
        </p:spPr>
        <p:txBody>
          <a:bodyPr>
            <a:noAutofit/>
          </a:bodyPr>
          <a:lstStyle/>
          <a:p>
            <a:pPr marL="533400" indent="-533400">
              <a:defRPr/>
            </a:pPr>
            <a:r>
              <a:rPr lang="en-US" sz="3200" dirty="0" smtClean="0">
                <a:effectLst>
                  <a:outerShdw blurRad="38100" dist="38100" dir="2700000" algn="tl">
                    <a:srgbClr val="C0C0C0"/>
                  </a:outerShdw>
                </a:effectLst>
                <a:ea typeface="+mn-ea"/>
              </a:rPr>
              <a:t/>
            </a:r>
            <a:br>
              <a:rPr lang="en-US" sz="3200"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Key Elements of Electronic </a:t>
            </a:r>
            <a:br>
              <a:rPr sz="3200" b="1" dirty="0" smtClean="0">
                <a:effectLst>
                  <a:outerShdw blurRad="38100" dist="38100" dir="2700000" algn="tl">
                    <a:srgbClr val="C0C0C0"/>
                  </a:outerShdw>
                </a:effectLst>
                <a:ea typeface="+mn-ea"/>
              </a:rPr>
            </a:br>
            <a:r>
              <a:rPr lang="en-US" sz="3200" b="1"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Communications Policies</a:t>
            </a:r>
          </a:p>
        </p:txBody>
      </p:sp>
      <p:sp>
        <p:nvSpPr>
          <p:cNvPr id="9" name="Rectangle 5"/>
          <p:cNvSpPr>
            <a:spLocks noChangeArrowheads="1"/>
          </p:cNvSpPr>
          <p:nvPr/>
        </p:nvSpPr>
        <p:spPr bwMode="auto">
          <a:xfrm>
            <a:off x="533400" y="1941513"/>
            <a:ext cx="8305800" cy="4230687"/>
          </a:xfrm>
          <a:prstGeom prst="rect">
            <a:avLst/>
          </a:prstGeom>
          <a:noFill/>
          <a:ln w="9525">
            <a:noFill/>
            <a:miter lim="800000"/>
            <a:headEnd/>
            <a:tailEnd/>
          </a:ln>
        </p:spPr>
        <p:txBody>
          <a:bodyPr/>
          <a:lstStyle/>
          <a:p>
            <a:pPr marL="533400" indent="-533400">
              <a:spcBef>
                <a:spcPct val="50000"/>
              </a:spcBef>
              <a:buFont typeface="Arial" pitchFamily="34" charset="0"/>
              <a:buChar char="•"/>
              <a:defRPr/>
            </a:pPr>
            <a:r>
              <a:rPr lang="en-US" sz="2150" dirty="0">
                <a:latin typeface="Arial" pitchFamily="34" charset="0"/>
                <a:cs typeface="Arial" pitchFamily="34" charset="0"/>
              </a:rPr>
              <a:t>Company policies governing corporate logos, branding, and identity apply to all electronic communications</a:t>
            </a:r>
            <a:r>
              <a:rPr lang="en-US" sz="2150" dirty="0" smtClean="0">
                <a:latin typeface="Arial" pitchFamily="34" charset="0"/>
                <a:cs typeface="Arial" pitchFamily="34" charset="0"/>
              </a:rPr>
              <a:t>. – </a:t>
            </a:r>
            <a:r>
              <a:rPr lang="en-US" sz="2150" u="sng" dirty="0" smtClean="0">
                <a:latin typeface="Arial" pitchFamily="34" charset="0"/>
                <a:cs typeface="Arial" pitchFamily="34" charset="0"/>
              </a:rPr>
              <a:t>Examples</a:t>
            </a:r>
            <a:r>
              <a:rPr lang="en-US" sz="2150" dirty="0" smtClean="0">
                <a:latin typeface="Arial" pitchFamily="34" charset="0"/>
                <a:cs typeface="Arial" pitchFamily="34" charset="0"/>
              </a:rPr>
              <a:t>!</a:t>
            </a:r>
            <a:endParaRPr lang="en-US" sz="2150" dirty="0">
              <a:latin typeface="Arial" pitchFamily="34" charset="0"/>
              <a:cs typeface="Arial" pitchFamily="34" charset="0"/>
            </a:endParaRPr>
          </a:p>
          <a:p>
            <a:pPr marL="533400" indent="-533400">
              <a:spcBef>
                <a:spcPct val="50000"/>
              </a:spcBef>
              <a:buFont typeface="Arial" pitchFamily="34" charset="0"/>
              <a:buChar char="•"/>
              <a:defRPr/>
            </a:pPr>
            <a:r>
              <a:rPr lang="en-US" sz="2150" dirty="0">
                <a:latin typeface="Arial" pitchFamily="34" charset="0"/>
                <a:cs typeface="Arial" pitchFamily="34" charset="0"/>
              </a:rPr>
              <a:t>Employees are prohibited from making defamatory comments when discussing the employer, superiors, co-workers, products, services and/or competitors</a:t>
            </a:r>
            <a:r>
              <a:rPr lang="en-US" sz="2150" dirty="0" smtClean="0">
                <a:latin typeface="Arial" pitchFamily="34" charset="0"/>
                <a:cs typeface="Arial" pitchFamily="34" charset="0"/>
              </a:rPr>
              <a:t>. – </a:t>
            </a:r>
            <a:r>
              <a:rPr lang="en-US" sz="2150" u="sng" dirty="0" smtClean="0">
                <a:latin typeface="Arial" pitchFamily="34" charset="0"/>
                <a:cs typeface="Arial" pitchFamily="34" charset="0"/>
              </a:rPr>
              <a:t>Examples</a:t>
            </a:r>
            <a:r>
              <a:rPr lang="en-US" sz="2150" dirty="0" smtClean="0">
                <a:latin typeface="Arial" pitchFamily="34" charset="0"/>
                <a:cs typeface="Arial" pitchFamily="34" charset="0"/>
              </a:rPr>
              <a:t>!</a:t>
            </a:r>
            <a:endParaRPr lang="en-US" sz="2150" dirty="0">
              <a:latin typeface="Arial" pitchFamily="34" charset="0"/>
              <a:cs typeface="Arial" pitchFamily="34" charset="0"/>
            </a:endParaRPr>
          </a:p>
          <a:p>
            <a:pPr marL="533400" indent="-533400">
              <a:spcBef>
                <a:spcPct val="50000"/>
              </a:spcBef>
              <a:buFont typeface="Arial" pitchFamily="34" charset="0"/>
              <a:buChar char="•"/>
              <a:defRPr/>
            </a:pPr>
            <a:r>
              <a:rPr lang="en-US" sz="2150" dirty="0">
                <a:latin typeface="Arial" pitchFamily="34" charset="0"/>
                <a:cs typeface="Arial" pitchFamily="34" charset="0"/>
              </a:rPr>
              <a:t>Employees must comply with company policies with respect to their electronic communications, such as policies prohibiting harassment and standards of conduct.</a:t>
            </a:r>
          </a:p>
          <a:p>
            <a:pPr marL="533400" indent="-533400">
              <a:spcBef>
                <a:spcPct val="50000"/>
              </a:spcBef>
              <a:buFont typeface="Arial" pitchFamily="34" charset="0"/>
              <a:buChar char="•"/>
              <a:defRPr/>
            </a:pPr>
            <a:r>
              <a:rPr lang="en-US" sz="2150" dirty="0">
                <a:latin typeface="Arial" pitchFamily="34" charset="0"/>
                <a:cs typeface="Arial" pitchFamily="34" charset="0"/>
              </a:rPr>
              <a:t>Company reserves the right to take disciplinary action if the employee's communications violate company policy.</a:t>
            </a:r>
          </a:p>
        </p:txBody>
      </p:sp>
      <p:sp>
        <p:nvSpPr>
          <p:cNvPr id="10" name="Slide Number Placeholder 9"/>
          <p:cNvSpPr>
            <a:spLocks noGrp="1"/>
          </p:cNvSpPr>
          <p:nvPr>
            <p:ph type="sldNum" sz="quarter" idx="11"/>
          </p:nvPr>
        </p:nvSpPr>
        <p:spPr/>
        <p:txBody>
          <a:bodyPr/>
          <a:lstStyle/>
          <a:p>
            <a:pPr>
              <a:defRPr/>
            </a:pPr>
            <a:fld id="{A12A4940-900F-41F5-8B66-70DF9C01D545}" type="slidenum">
              <a:rPr lang="en-US" smtClean="0"/>
              <a:pPr>
                <a:defRPr/>
              </a:pPr>
              <a:t>35</a:t>
            </a:fld>
            <a:endParaRPr lang="en-US" dirty="0"/>
          </a:p>
        </p:txBody>
      </p:sp>
      <p:sp>
        <p:nvSpPr>
          <p:cNvPr id="11"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219200" y="-76200"/>
            <a:ext cx="8305800" cy="1143000"/>
          </a:xfrm>
        </p:spPr>
        <p:txBody>
          <a:bodyPr>
            <a:noAutofit/>
          </a:bodyPr>
          <a:lstStyle/>
          <a:p>
            <a:pPr marL="533400" indent="-533400">
              <a:defRPr/>
            </a:pPr>
            <a:r>
              <a:rPr lang="en-US" sz="3200" b="1" dirty="0" smtClean="0">
                <a:effectLst>
                  <a:outerShdw blurRad="38100" dist="38100" dir="2700000" algn="tl">
                    <a:srgbClr val="C0C0C0"/>
                  </a:outerShdw>
                </a:effectLst>
                <a:ea typeface="+mn-ea"/>
              </a:rPr>
              <a:t>	</a:t>
            </a:r>
            <a:br>
              <a:rPr lang="en-US" sz="3200" b="1" dirty="0" smtClean="0">
                <a:effectLst>
                  <a:outerShdw blurRad="38100" dist="38100" dir="2700000" algn="tl">
                    <a:srgbClr val="C0C0C0"/>
                  </a:outerShdw>
                </a:effectLst>
                <a:ea typeface="+mn-ea"/>
              </a:rPr>
            </a:br>
            <a:r>
              <a:rPr lang="en-US" sz="3200"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Key Elements of Electronic </a:t>
            </a:r>
            <a:r>
              <a:rPr lang="en-US" sz="3200" b="1" dirty="0" smtClean="0">
                <a:effectLst>
                  <a:outerShdw blurRad="38100" dist="38100" dir="2700000" algn="tl">
                    <a:srgbClr val="C0C0C0"/>
                  </a:outerShdw>
                </a:effectLst>
                <a:ea typeface="+mn-ea"/>
              </a:rPr>
              <a:t>			</a:t>
            </a:r>
            <a:r>
              <a:rPr sz="3200" b="1" dirty="0" smtClean="0">
                <a:effectLst>
                  <a:outerShdw blurRad="38100" dist="38100" dir="2700000" algn="tl">
                    <a:srgbClr val="C0C0C0"/>
                  </a:outerShdw>
                </a:effectLst>
                <a:ea typeface="+mn-ea"/>
              </a:rPr>
              <a:t>Communications Policies</a:t>
            </a:r>
          </a:p>
        </p:txBody>
      </p:sp>
      <p:sp>
        <p:nvSpPr>
          <p:cNvPr id="38915" name="Content Placeholder 2"/>
          <p:cNvSpPr>
            <a:spLocks noGrp="1"/>
          </p:cNvSpPr>
          <p:nvPr>
            <p:ph idx="1"/>
          </p:nvPr>
        </p:nvSpPr>
        <p:spPr>
          <a:xfrm>
            <a:off x="762000" y="1752600"/>
            <a:ext cx="7620000" cy="4343400"/>
          </a:xfrm>
        </p:spPr>
        <p:txBody>
          <a:bodyPr/>
          <a:lstStyle/>
          <a:p>
            <a:pPr>
              <a:buClr>
                <a:schemeClr val="tx1"/>
              </a:buClr>
            </a:pPr>
            <a:r>
              <a:rPr lang="en-US" sz="2400" dirty="0" smtClean="0"/>
              <a:t>Do not prohibit employees from discussing terms and conditions of employment</a:t>
            </a:r>
            <a:r>
              <a:rPr lang="en-US" dirty="0" smtClean="0"/>
              <a:t> --- NLRA</a:t>
            </a:r>
            <a:endParaRPr lang="en-US" sz="2400" dirty="0" smtClean="0"/>
          </a:p>
          <a:p>
            <a:pPr>
              <a:buClr>
                <a:schemeClr val="tx1"/>
              </a:buClr>
            </a:pPr>
            <a:r>
              <a:rPr lang="en-US" sz="2400" dirty="0" smtClean="0"/>
              <a:t>If allowed at work, time spent social networking/blogging/texting should not interfere with job duties.</a:t>
            </a:r>
          </a:p>
          <a:p>
            <a:pPr>
              <a:buClr>
                <a:schemeClr val="tx1"/>
              </a:buClr>
            </a:pPr>
            <a:r>
              <a:rPr lang="en-US" sz="2400" dirty="0" smtClean="0"/>
              <a:t>Remind employees that off-duty conversations can have significant workplace affects.</a:t>
            </a:r>
          </a:p>
          <a:p>
            <a:pPr>
              <a:buClr>
                <a:schemeClr val="tx1"/>
              </a:buClr>
            </a:pPr>
            <a:r>
              <a:rPr lang="en-US" sz="2400" dirty="0" smtClean="0"/>
              <a:t>Avoid “Big Brother” image while protecting the Company and its employees.</a:t>
            </a:r>
          </a:p>
          <a:p>
            <a:pPr>
              <a:buClr>
                <a:schemeClr val="tx1"/>
              </a:buClr>
            </a:pPr>
            <a:r>
              <a:rPr lang="en-US" sz="2400" dirty="0" smtClean="0"/>
              <a:t>Get a signed acknowledgment of the policy.</a:t>
            </a:r>
          </a:p>
          <a:p>
            <a:pPr>
              <a:buFont typeface="Wingdings" pitchFamily="2" charset="2"/>
              <a:buNone/>
            </a:pPr>
            <a:endParaRPr lang="en-US" sz="2400" dirty="0" smtClean="0"/>
          </a:p>
          <a:p>
            <a:endParaRPr lang="en-US" sz="24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36</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62000" y="1905000"/>
            <a:ext cx="7391400" cy="4343400"/>
          </a:xfrm>
        </p:spPr>
        <p:txBody>
          <a:bodyPr/>
          <a:lstStyle/>
          <a:p>
            <a:pPr>
              <a:buFont typeface="Wingdings" pitchFamily="2" charset="2"/>
              <a:buNone/>
            </a:pPr>
            <a:endParaRPr lang="en-US" sz="2400" dirty="0" smtClean="0"/>
          </a:p>
          <a:p>
            <a:endParaRPr lang="en-US" sz="2400" dirty="0" smtClean="0"/>
          </a:p>
        </p:txBody>
      </p:sp>
      <p:sp>
        <p:nvSpPr>
          <p:cNvPr id="6" name="Rectangle 2"/>
          <p:cNvSpPr>
            <a:spLocks/>
          </p:cNvSpPr>
          <p:nvPr/>
        </p:nvSpPr>
        <p:spPr bwMode="auto">
          <a:xfrm>
            <a:off x="228600" y="381000"/>
            <a:ext cx="6705600" cy="635000"/>
          </a:xfrm>
          <a:prstGeom prst="rect">
            <a:avLst/>
          </a:prstGeom>
          <a:noFill/>
          <a:ln w="12700">
            <a:noFill/>
            <a:miter lim="800000"/>
            <a:headEnd/>
            <a:tailEnd/>
          </a:ln>
        </p:spPr>
        <p:txBody>
          <a:bodyPr lIns="0" tIns="0" rIns="40639" bIns="0"/>
          <a:lstStyle/>
          <a:p>
            <a:pPr marL="39688" algn="ctr"/>
            <a:r>
              <a:rPr lang="en-US" altLang="en-US" sz="4400" b="1" dirty="0">
                <a:solidFill>
                  <a:srgbClr val="F48242"/>
                </a:solidFill>
                <a:effectLst>
                  <a:outerShdw blurRad="38100" dist="38100" dir="2700000" algn="tl">
                    <a:srgbClr val="000000">
                      <a:alpha val="43137"/>
                    </a:srgbClr>
                  </a:outerShdw>
                </a:effectLst>
                <a:latin typeface="Arial" pitchFamily="34" charset="0"/>
                <a:cs typeface="Arial" pitchFamily="34" charset="0"/>
                <a:sym typeface="Arial Narrow" pitchFamily="34" charset="0"/>
              </a:rPr>
              <a:t>Take </a:t>
            </a:r>
            <a:r>
              <a:rPr lang="en-US" altLang="en-US" sz="4400" b="1" dirty="0" err="1">
                <a:solidFill>
                  <a:srgbClr val="F48242"/>
                </a:solidFill>
                <a:effectLst>
                  <a:outerShdw blurRad="38100" dist="38100" dir="2700000" algn="tl">
                    <a:srgbClr val="000000">
                      <a:alpha val="43137"/>
                    </a:srgbClr>
                  </a:outerShdw>
                </a:effectLst>
                <a:latin typeface="Arial" pitchFamily="34" charset="0"/>
                <a:cs typeface="Arial" pitchFamily="34" charset="0"/>
                <a:sym typeface="Arial Narrow" pitchFamily="34" charset="0"/>
              </a:rPr>
              <a:t>Aways</a:t>
            </a:r>
            <a:endParaRPr lang="en-US" altLang="en-US" sz="4400" b="1" dirty="0">
              <a:solidFill>
                <a:srgbClr val="F48242"/>
              </a:solidFill>
              <a:effectLst>
                <a:outerShdw blurRad="38100" dist="38100" dir="2700000" algn="tl">
                  <a:srgbClr val="000000">
                    <a:alpha val="43137"/>
                  </a:srgbClr>
                </a:outerShdw>
              </a:effectLst>
              <a:latin typeface="Arial" pitchFamily="34" charset="0"/>
              <a:cs typeface="Arial" pitchFamily="34" charset="0"/>
              <a:sym typeface="Arial Narrow" pitchFamily="34" charset="0"/>
            </a:endParaRPr>
          </a:p>
          <a:p>
            <a:pPr marL="39688"/>
            <a:endParaRPr lang="en-US" altLang="en-US" sz="4400" b="1" dirty="0">
              <a:solidFill>
                <a:srgbClr val="F48242"/>
              </a:solidFill>
              <a:effectLst>
                <a:outerShdw blurRad="38100" dist="38100" dir="2700000" algn="tl">
                  <a:srgbClr val="000000">
                    <a:alpha val="43137"/>
                  </a:srgbClr>
                </a:outerShdw>
              </a:effectLst>
              <a:latin typeface="Arial" pitchFamily="34" charset="0"/>
              <a:cs typeface="Arial" pitchFamily="34" charset="0"/>
              <a:sym typeface="Arial Narrow" pitchFamily="34" charset="0"/>
            </a:endParaRPr>
          </a:p>
        </p:txBody>
      </p:sp>
      <p:sp>
        <p:nvSpPr>
          <p:cNvPr id="7" name="Rectangle 3"/>
          <p:cNvSpPr>
            <a:spLocks/>
          </p:cNvSpPr>
          <p:nvPr/>
        </p:nvSpPr>
        <p:spPr bwMode="auto">
          <a:xfrm>
            <a:off x="838200" y="1143000"/>
            <a:ext cx="7086600" cy="5334000"/>
          </a:xfrm>
          <a:prstGeom prst="rect">
            <a:avLst/>
          </a:prstGeom>
          <a:noFill/>
          <a:ln w="12700">
            <a:noFill/>
            <a:miter lim="800000"/>
            <a:headEnd/>
            <a:tailEnd/>
          </a:ln>
        </p:spPr>
        <p:txBody>
          <a:bodyPr lIns="0" tIns="0" rIns="40639" bIns="0"/>
          <a:lstStyle/>
          <a:p>
            <a:pPr marL="347663" indent="-347663">
              <a:lnSpc>
                <a:spcPct val="80000"/>
              </a:lnSpc>
              <a:spcAft>
                <a:spcPct val="50000"/>
              </a:spcAft>
              <a:buClr>
                <a:srgbClr val="FF0000"/>
              </a:buClr>
              <a:buSzPct val="70000"/>
            </a:pPr>
            <a:r>
              <a:rPr lang="en-US" altLang="en-US" sz="2400" b="1" dirty="0">
                <a:latin typeface="Arial Narrow" pitchFamily="34" charset="0"/>
              </a:rPr>
              <a:t> </a:t>
            </a:r>
          </a:p>
          <a:p>
            <a:pPr marL="347663" indent="-347663">
              <a:lnSpc>
                <a:spcPct val="80000"/>
              </a:lnSpc>
              <a:spcAft>
                <a:spcPct val="50000"/>
              </a:spcAft>
              <a:buClr>
                <a:srgbClr val="FF0000"/>
              </a:buClr>
              <a:buSzPct val="70000"/>
              <a:buFont typeface="Wingdings" pitchFamily="2" charset="2"/>
              <a:buNone/>
            </a:pPr>
            <a:endParaRPr lang="en-US" altLang="en-US" sz="2400" b="1" dirty="0">
              <a:latin typeface="Arial Narrow" pitchFamily="34" charset="0"/>
            </a:endParaRPr>
          </a:p>
          <a:p>
            <a:pPr marL="347663" indent="-347663">
              <a:spcBef>
                <a:spcPts val="1450"/>
              </a:spcBef>
              <a:buClr>
                <a:schemeClr val="tx1"/>
              </a:buClr>
              <a:buSzPct val="69000"/>
              <a:buFont typeface="Arial" pitchFamily="34" charset="0"/>
              <a:buChar char="•"/>
            </a:pPr>
            <a:r>
              <a:rPr lang="en-US" altLang="en-US" sz="2800" b="1" dirty="0" smtClean="0">
                <a:latin typeface="+mn-lt"/>
              </a:rPr>
              <a:t>Monitor Legal Developments</a:t>
            </a:r>
          </a:p>
          <a:p>
            <a:pPr marL="347663" indent="-347663">
              <a:spcBef>
                <a:spcPts val="1450"/>
              </a:spcBef>
              <a:buClr>
                <a:schemeClr val="tx1"/>
              </a:buClr>
              <a:buSzPct val="69000"/>
            </a:pPr>
            <a:endParaRPr lang="en-US" altLang="en-US" sz="2800" b="1" dirty="0" smtClean="0">
              <a:latin typeface="+mn-lt"/>
            </a:endParaRPr>
          </a:p>
          <a:p>
            <a:pPr marL="347663" indent="-347663">
              <a:spcBef>
                <a:spcPts val="1450"/>
              </a:spcBef>
              <a:buClr>
                <a:schemeClr val="tx1"/>
              </a:buClr>
              <a:buSzPct val="69000"/>
              <a:buFont typeface="Arial" pitchFamily="34" charset="0"/>
              <a:buChar char="•"/>
            </a:pPr>
            <a:r>
              <a:rPr lang="en-US" altLang="en-US" sz="2800" b="1" dirty="0" smtClean="0">
                <a:latin typeface="+mn-lt"/>
              </a:rPr>
              <a:t>Don’t </a:t>
            </a:r>
            <a:r>
              <a:rPr lang="en-US" altLang="en-US" sz="2800" b="1" dirty="0">
                <a:latin typeface="+mn-lt"/>
              </a:rPr>
              <a:t>Be Left Without A Good Story to Tell!</a:t>
            </a:r>
            <a:r>
              <a:rPr lang="en-US" altLang="en-US" sz="2400" b="1" dirty="0">
                <a:latin typeface="+mn-lt"/>
              </a:rPr>
              <a:t> </a:t>
            </a:r>
            <a:endParaRPr lang="en-US" altLang="en-US" sz="2200" b="1" dirty="0">
              <a:latin typeface="+mn-lt"/>
            </a:endParaRPr>
          </a:p>
          <a:p>
            <a:pPr marL="347663" indent="-347663">
              <a:lnSpc>
                <a:spcPct val="80000"/>
              </a:lnSpc>
              <a:spcAft>
                <a:spcPct val="50000"/>
              </a:spcAft>
              <a:buClr>
                <a:srgbClr val="FF0000"/>
              </a:buClr>
              <a:buSzPct val="70000"/>
              <a:buFont typeface="Wingdings" pitchFamily="2" charset="2"/>
              <a:buChar char="n"/>
            </a:pPr>
            <a:endParaRPr lang="en-US" altLang="en-US" sz="2400" b="1" dirty="0">
              <a:latin typeface="Arial Narrow" pitchFamily="34" charset="0"/>
            </a:endParaRPr>
          </a:p>
        </p:txBody>
      </p:sp>
      <p:sp>
        <p:nvSpPr>
          <p:cNvPr id="8" name="Rectangle 7"/>
          <p:cNvSpPr/>
          <p:nvPr/>
        </p:nvSpPr>
        <p:spPr>
          <a:xfrm>
            <a:off x="2057400" y="5297269"/>
            <a:ext cx="4572000" cy="646331"/>
          </a:xfrm>
          <a:prstGeom prst="rect">
            <a:avLst/>
          </a:prstGeom>
        </p:spPr>
        <p:txBody>
          <a:bodyPr>
            <a:spAutoFit/>
          </a:bodyPr>
          <a:lstStyle/>
          <a:p>
            <a:pPr algn="ctr" fontAlgn="auto">
              <a:spcAft>
                <a:spcPts val="0"/>
              </a:spcAft>
              <a:buFont typeface="Arial" pitchFamily="34" charset="0"/>
              <a:buNone/>
              <a:defRPr/>
            </a:pPr>
            <a:r>
              <a:rPr lang="en-US" b="1" dirty="0" smtClean="0">
                <a:latin typeface="Arial" pitchFamily="34" charset="0"/>
                <a:cs typeface="Arial" pitchFamily="34" charset="0"/>
              </a:rPr>
              <a:t>Visit our blog: </a:t>
            </a:r>
            <a:r>
              <a:rPr lang="en-US" b="1" dirty="0" smtClean="0">
                <a:latin typeface="Arial" pitchFamily="34" charset="0"/>
                <a:cs typeface="Arial" pitchFamily="34" charset="0"/>
                <a:hlinkClick r:id="rId2"/>
              </a:rPr>
              <a:t>http://www.workplaceprivacyreport.com</a:t>
            </a:r>
            <a:endParaRPr lang="en-US" dirty="0">
              <a:latin typeface="Arial" pitchFamily="34" charset="0"/>
              <a:cs typeface="Arial" pitchFamily="34" charset="0"/>
            </a:endParaRPr>
          </a:p>
        </p:txBody>
      </p:sp>
      <p:sp>
        <p:nvSpPr>
          <p:cNvPr id="9" name="Slide Number Placeholder 8"/>
          <p:cNvSpPr>
            <a:spLocks noGrp="1"/>
          </p:cNvSpPr>
          <p:nvPr>
            <p:ph type="sldNum" sz="quarter" idx="11"/>
          </p:nvPr>
        </p:nvSpPr>
        <p:spPr/>
        <p:txBody>
          <a:bodyPr/>
          <a:lstStyle/>
          <a:p>
            <a:pPr>
              <a:defRPr/>
            </a:pPr>
            <a:fld id="{A12A4940-900F-41F5-8B66-70DF9C01D545}" type="slidenum">
              <a:rPr lang="en-US" smtClean="0"/>
              <a:pPr>
                <a:defRPr/>
              </a:pPr>
              <a:t>37</a:t>
            </a:fld>
            <a:endParaRPr lang="en-US" dirty="0"/>
          </a:p>
        </p:txBody>
      </p:sp>
      <p:sp>
        <p:nvSpPr>
          <p:cNvPr id="10"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066800" y="1600200"/>
            <a:ext cx="7010400" cy="4953000"/>
          </a:xfrm>
        </p:spPr>
        <p:txBody>
          <a:bodyPr/>
          <a:lstStyle/>
          <a:p>
            <a:pPr algn="ctr"/>
            <a:r>
              <a:rPr lang="en-US" sz="4000" dirty="0" smtClean="0">
                <a:latin typeface="+mn-lt"/>
                <a:cs typeface="Arial" charset="0"/>
              </a:rPr>
              <a:t>THE EEOC’S NEW ENFORCEMENT GUIDANCE ON USE OF ARREST &amp; CONVICTION RECORDS IN EMPLOYMENT DECISIONS</a:t>
            </a:r>
          </a:p>
        </p:txBody>
      </p:sp>
      <p:sp>
        <p:nvSpPr>
          <p:cNvPr id="4" name="Slide Number Placeholder 3"/>
          <p:cNvSpPr>
            <a:spLocks noGrp="1"/>
          </p:cNvSpPr>
          <p:nvPr>
            <p:ph type="sldNum" sz="quarter" idx="12"/>
          </p:nvPr>
        </p:nvSpPr>
        <p:spPr/>
        <p:txBody>
          <a:bodyPr/>
          <a:lstStyle/>
          <a:p>
            <a:pPr>
              <a:defRPr/>
            </a:pPr>
            <a:fld id="{F3CE46BA-0D3A-4553-88B1-CFE8992B1AC5}"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96200" cy="1295400"/>
          </a:xfrm>
        </p:spPr>
        <p:txBody>
          <a:bodyPr/>
          <a:lstStyle/>
          <a:p>
            <a:pPr algn="ctr"/>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457200" y="2057400"/>
            <a:ext cx="8153400" cy="3810000"/>
          </a:xfrm>
        </p:spPr>
        <p:txBody>
          <a:bodyPr/>
          <a:lstStyle/>
          <a:p>
            <a:r>
              <a:rPr lang="en-US" sz="2600" dirty="0" smtClean="0"/>
              <a:t>Effective on April 25, 2012, when the EEOC published its </a:t>
            </a:r>
            <a:r>
              <a:rPr lang="en-US" sz="2600" u="sng" dirty="0" smtClean="0"/>
              <a:t>Enforcement Guidance on the Consideration of Arrest and Conviction Records in Employment Decisions under Title VII of the Civil Rights Act of 1964</a:t>
            </a:r>
            <a:endParaRPr lang="en-US" sz="2600" dirty="0" smtClean="0"/>
          </a:p>
          <a:p>
            <a:r>
              <a:rPr lang="en-US" sz="2600" dirty="0" smtClean="0"/>
              <a:t>Replaced (1) 1987 EEOC Policy Statement regarding Conviction Records and (2) 1990 Policy Guidance on the Consideration of Arrest Records </a:t>
            </a:r>
          </a:p>
          <a:p>
            <a:endParaRPr lang="en-US" sz="2600" b="1" dirty="0" smtClean="0"/>
          </a:p>
          <a:p>
            <a:endParaRPr lang="en-US" sz="20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39</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pPr eaLnBrk="1" hangingPunct="1"/>
            <a:r>
              <a:rPr lang="en-US" b="1" dirty="0" smtClean="0">
                <a:effectLst>
                  <a:outerShdw blurRad="38100" dist="38100" dir="2700000" algn="tl">
                    <a:srgbClr val="000000">
                      <a:alpha val="43137"/>
                    </a:srgbClr>
                  </a:outerShdw>
                </a:effectLst>
                <a:latin typeface="Arial" charset="0"/>
                <a:cs typeface="Arial" charset="0"/>
              </a:rPr>
              <a:t>Hiring &amp; </a:t>
            </a:r>
            <a:r>
              <a:rPr lang="en-US" b="1" dirty="0" smtClean="0">
                <a:effectLst>
                  <a:outerShdw blurRad="38100" dist="38100" dir="2700000" algn="tl">
                    <a:srgbClr val="000000">
                      <a:alpha val="43137"/>
                    </a:srgbClr>
                  </a:outerShdw>
                </a:effectLst>
                <a:cs typeface="Arial" charset="0"/>
              </a:rPr>
              <a:t>Social</a:t>
            </a:r>
            <a:r>
              <a:rPr lang="en-US" b="1" dirty="0" smtClean="0">
                <a:effectLst>
                  <a:outerShdw blurRad="38100" dist="38100" dir="2700000" algn="tl">
                    <a:srgbClr val="000000">
                      <a:alpha val="43137"/>
                    </a:srgbClr>
                  </a:outerShdw>
                </a:effectLst>
                <a:latin typeface="Arial" charset="0"/>
                <a:cs typeface="Arial" charset="0"/>
              </a:rPr>
              <a:t> Networking</a:t>
            </a:r>
          </a:p>
        </p:txBody>
      </p:sp>
      <p:sp>
        <p:nvSpPr>
          <p:cNvPr id="41986" name="Content Placeholder 2"/>
          <p:cNvSpPr>
            <a:spLocks noGrp="1"/>
          </p:cNvSpPr>
          <p:nvPr>
            <p:ph idx="1"/>
          </p:nvPr>
        </p:nvSpPr>
        <p:spPr>
          <a:xfrm>
            <a:off x="990600" y="1828800"/>
            <a:ext cx="6477000" cy="5029200"/>
          </a:xfrm>
        </p:spPr>
        <p:txBody>
          <a:bodyPr/>
          <a:lstStyle/>
          <a:p>
            <a:pPr eaLnBrk="1" hangingPunct="1">
              <a:buClr>
                <a:schemeClr val="tx1"/>
              </a:buClr>
            </a:pPr>
            <a:r>
              <a:rPr lang="en-US" sz="2400" dirty="0" smtClean="0">
                <a:cs typeface="Arial" charset="0"/>
              </a:rPr>
              <a:t>In one survey by CareerBuilder.com, 37% of participating employers said they use social networking sites to research job candidates</a:t>
            </a:r>
            <a:r>
              <a:rPr lang="en-US" sz="2400" dirty="0" smtClean="0">
                <a:latin typeface="Arial" charset="0"/>
                <a:cs typeface="Arial" charset="0"/>
              </a:rPr>
              <a:t>.</a:t>
            </a:r>
          </a:p>
          <a:p>
            <a:pPr lvl="1">
              <a:buClr>
                <a:schemeClr val="tx1"/>
              </a:buClr>
            </a:pPr>
            <a:r>
              <a:rPr lang="en-US" sz="2000" dirty="0" smtClean="0">
                <a:cs typeface="Arial" charset="0"/>
              </a:rPr>
              <a:t>Present professionally - 65%</a:t>
            </a:r>
          </a:p>
          <a:p>
            <a:pPr lvl="1">
              <a:buClr>
                <a:schemeClr val="tx1"/>
              </a:buClr>
            </a:pPr>
            <a:r>
              <a:rPr lang="en-US" sz="2000" dirty="0" smtClean="0">
                <a:cs typeface="Arial" charset="0"/>
              </a:rPr>
              <a:t>Good Fit - 51%</a:t>
            </a:r>
          </a:p>
          <a:p>
            <a:pPr lvl="1">
              <a:buClr>
                <a:schemeClr val="tx1"/>
              </a:buClr>
            </a:pPr>
            <a:r>
              <a:rPr lang="en-US" sz="2000" dirty="0" smtClean="0">
                <a:cs typeface="Arial" charset="0"/>
              </a:rPr>
              <a:t>Qualifications - 45%</a:t>
            </a:r>
          </a:p>
          <a:p>
            <a:pPr lvl="1">
              <a:buClr>
                <a:schemeClr val="tx1"/>
              </a:buClr>
            </a:pPr>
            <a:r>
              <a:rPr lang="en-US" sz="2000" dirty="0" smtClean="0">
                <a:cs typeface="Arial" charset="0"/>
              </a:rPr>
              <a:t>Why not to hire – 12%</a:t>
            </a:r>
          </a:p>
          <a:p>
            <a:pPr>
              <a:buClr>
                <a:schemeClr val="tx1"/>
              </a:buClr>
            </a:pPr>
            <a:r>
              <a:rPr lang="en-US" sz="2400" dirty="0" smtClean="0">
                <a:cs typeface="Arial" charset="0"/>
              </a:rPr>
              <a:t>Promotion</a:t>
            </a:r>
          </a:p>
          <a:p>
            <a:pPr lvl="1">
              <a:buClr>
                <a:schemeClr val="tx1"/>
              </a:buClr>
              <a:buNone/>
            </a:pPr>
            <a:endParaRPr lang="en-US" sz="2000" dirty="0" smtClean="0">
              <a:latin typeface="Arial" charset="0"/>
              <a:cs typeface="Arial" charset="0"/>
            </a:endParaRPr>
          </a:p>
          <a:p>
            <a:pPr lvl="1">
              <a:buClr>
                <a:schemeClr val="tx1"/>
              </a:buClr>
              <a:buNone/>
            </a:pPr>
            <a:r>
              <a:rPr lang="en-US" sz="1800" dirty="0" smtClean="0">
                <a:latin typeface="Arial" charset="0"/>
                <a:cs typeface="Arial" charset="0"/>
              </a:rPr>
              <a:t>Source:  CareerBuilder Survey dated April 18, 2012</a:t>
            </a:r>
          </a:p>
          <a:p>
            <a:pPr lvl="1">
              <a:buClr>
                <a:schemeClr val="tx1"/>
              </a:buClr>
              <a:buNone/>
            </a:pPr>
            <a:endParaRPr lang="en-US" sz="2000" dirty="0" smtClean="0">
              <a:latin typeface="Arial" charset="0"/>
              <a:cs typeface="Arial" charset="0"/>
            </a:endParaRPr>
          </a:p>
          <a:p>
            <a:pPr lvl="1">
              <a:buClr>
                <a:schemeClr val="tx1"/>
              </a:buClr>
            </a:pPr>
            <a:endParaRPr lang="en-US" sz="2000" dirty="0" smtClean="0">
              <a:latin typeface="Arial" charset="0"/>
              <a:cs typeface="Arial" charset="0"/>
            </a:endParaRPr>
          </a:p>
          <a:p>
            <a:pPr lvl="1">
              <a:buClr>
                <a:schemeClr val="tx1"/>
              </a:buClr>
              <a:buNone/>
            </a:pPr>
            <a:r>
              <a:rPr lang="en-US" sz="2000" dirty="0" smtClean="0">
                <a:latin typeface="Arial" charset="0"/>
                <a:cs typeface="Arial" charset="0"/>
              </a:rPr>
              <a:t>		</a:t>
            </a:r>
          </a:p>
          <a:p>
            <a:pPr lvl="1">
              <a:buClr>
                <a:schemeClr val="tx1"/>
              </a:buClr>
              <a:buNone/>
            </a:pPr>
            <a:r>
              <a:rPr lang="en-US" sz="2000" dirty="0" smtClean="0">
                <a:latin typeface="Arial" charset="0"/>
                <a:cs typeface="Arial" charset="0"/>
              </a:rPr>
              <a:t>	</a:t>
            </a:r>
            <a:r>
              <a:rPr lang="en-US" dirty="0" smtClean="0">
                <a:latin typeface="Arial" charset="0"/>
                <a:cs typeface="Arial" charset="0"/>
              </a:rPr>
              <a:t>			</a:t>
            </a:r>
            <a:r>
              <a:rPr lang="en-US" sz="1000" dirty="0" smtClean="0">
                <a:latin typeface="Arial" charset="0"/>
                <a:cs typeface="Arial" charset="0"/>
              </a:rPr>
              <a:t>	</a:t>
            </a:r>
            <a:br>
              <a:rPr lang="en-US" sz="1000" dirty="0" smtClean="0">
                <a:latin typeface="Arial" charset="0"/>
                <a:cs typeface="Arial" charset="0"/>
              </a:rPr>
            </a:br>
            <a:r>
              <a:rPr lang="en-US" sz="1000" dirty="0" smtClean="0">
                <a:latin typeface="Arial" charset="0"/>
                <a:cs typeface="Arial" charset="0"/>
              </a:rPr>
              <a:t/>
            </a:r>
            <a:br>
              <a:rPr lang="en-US" sz="1000" dirty="0" smtClean="0">
                <a:latin typeface="Arial" charset="0"/>
                <a:cs typeface="Arial" charset="0"/>
              </a:rPr>
            </a:br>
            <a:r>
              <a:rPr lang="en-US" sz="1000" dirty="0" smtClean="0">
                <a:latin typeface="Arial" charset="0"/>
                <a:cs typeface="Arial" charset="0"/>
              </a:rPr>
              <a:t>Source: CareerBuilder Survey dated April 18, 2012</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4</a:t>
            </a:fld>
            <a:endParaRPr lang="en-US" dirty="0"/>
          </a:p>
        </p:txBody>
      </p:sp>
      <p:sp>
        <p:nvSpPr>
          <p:cNvPr id="7"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7620000" cy="914400"/>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914400" y="2514600"/>
            <a:ext cx="7010400" cy="3581399"/>
          </a:xfrm>
        </p:spPr>
        <p:txBody>
          <a:bodyPr/>
          <a:lstStyle/>
          <a:p>
            <a:pPr algn="ctr">
              <a:buNone/>
            </a:pPr>
            <a:r>
              <a:rPr lang="en-US" sz="6000" dirty="0" smtClean="0"/>
              <a:t>	What does this mean for employers? </a:t>
            </a:r>
          </a:p>
          <a:p>
            <a:pPr lvl="1">
              <a:buNone/>
            </a:pPr>
            <a:endParaRPr lang="en-US" dirty="0" smtClean="0"/>
          </a:p>
          <a:p>
            <a:endParaRPr lang="en-US" sz="2800" dirty="0" smtClean="0"/>
          </a:p>
          <a:p>
            <a:endParaRPr lang="en-US" sz="2800" dirty="0" smtClean="0"/>
          </a:p>
          <a:p>
            <a:pPr lvl="1">
              <a:buNone/>
            </a:pPr>
            <a:endParaRPr lang="en-US" dirty="0" smtClean="0"/>
          </a:p>
          <a:p>
            <a:pPr>
              <a:buNone/>
            </a:pPr>
            <a:endParaRPr lang="en-US" sz="2800" dirty="0" smtClean="0"/>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914400"/>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762000" y="2133600"/>
            <a:ext cx="7543800" cy="4419600"/>
          </a:xfrm>
        </p:spPr>
        <p:txBody>
          <a:bodyPr/>
          <a:lstStyle/>
          <a:p>
            <a:pPr>
              <a:spcBef>
                <a:spcPts val="0"/>
              </a:spcBef>
            </a:pPr>
            <a:endParaRPr lang="en-US" dirty="0" smtClean="0"/>
          </a:p>
          <a:p>
            <a:pPr>
              <a:spcBef>
                <a:spcPts val="0"/>
              </a:spcBef>
              <a:buNone/>
            </a:pPr>
            <a:r>
              <a:rPr lang="en-US" sz="2600" dirty="0" smtClean="0"/>
              <a:t>	</a:t>
            </a:r>
            <a:r>
              <a:rPr lang="en-US" sz="2800" b="1" dirty="0" smtClean="0"/>
              <a:t>In most cases, before disqualifying an individual with a criminal record from employment, employers should engage in an </a:t>
            </a:r>
            <a:r>
              <a:rPr lang="en-US" sz="2800" b="1" u="sng" dirty="0" smtClean="0"/>
              <a:t>individualized assessment </a:t>
            </a:r>
            <a:r>
              <a:rPr lang="en-US" sz="2800" b="1" dirty="0" smtClean="0"/>
              <a:t>involving a dialogue with that individual.  Employers should also implement a policy of </a:t>
            </a:r>
            <a:r>
              <a:rPr lang="en-US" sz="2800" b="1" u="sng" dirty="0" smtClean="0"/>
              <a:t>targeted screening</a:t>
            </a:r>
            <a:r>
              <a:rPr lang="en-US" sz="2800" b="1" dirty="0" smtClean="0"/>
              <a:t>.</a:t>
            </a:r>
          </a:p>
          <a:p>
            <a:pPr>
              <a:spcBef>
                <a:spcPts val="0"/>
              </a:spcBef>
            </a:pPr>
            <a:endParaRPr lang="en-US" dirty="0" smtClean="0"/>
          </a:p>
          <a:p>
            <a:pPr>
              <a:spcBef>
                <a:spcPts val="0"/>
              </a:spcBef>
            </a:pPr>
            <a:endParaRPr lang="en-US" dirty="0" smtClean="0"/>
          </a:p>
          <a:p>
            <a:pPr>
              <a:spcBef>
                <a:spcPts val="0"/>
              </a:spcBef>
            </a:pPr>
            <a:endParaRPr lang="en-US" dirty="0" smtClean="0"/>
          </a:p>
          <a:p>
            <a:pPr>
              <a:spcBef>
                <a:spcPts val="0"/>
              </a:spcBef>
            </a:pPr>
            <a:endParaRPr lang="en-US" dirty="0" smtClean="0"/>
          </a:p>
          <a:p>
            <a:pPr>
              <a:spcBef>
                <a:spcPts val="0"/>
              </a:spcBef>
            </a:pPr>
            <a:endParaRPr lang="en-US" dirty="0" smtClean="0"/>
          </a:p>
          <a:p>
            <a:pPr>
              <a:spcBef>
                <a:spcPts val="0"/>
              </a:spcBef>
            </a:pPr>
            <a:endParaRPr lang="en-US" sz="2200" dirty="0"/>
          </a:p>
        </p:txBody>
      </p:sp>
      <p:sp>
        <p:nvSpPr>
          <p:cNvPr id="5" name="Slide Number Placeholder 4"/>
          <p:cNvSpPr>
            <a:spLocks noGrp="1"/>
          </p:cNvSpPr>
          <p:nvPr>
            <p:ph type="sldNum" sz="quarter" idx="11"/>
          </p:nvPr>
        </p:nvSpPr>
        <p:spPr>
          <a:xfrm>
            <a:off x="6553200" y="6477000"/>
            <a:ext cx="2133600" cy="365125"/>
          </a:xfrm>
        </p:spPr>
        <p:txBody>
          <a:bodyPr/>
          <a:lstStyle/>
          <a:p>
            <a:pPr>
              <a:defRPr/>
            </a:pPr>
            <a:fld id="{A12A4940-900F-41F5-8B66-70DF9C01D545}"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772400" cy="762000"/>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533400" y="1524000"/>
            <a:ext cx="7010400" cy="4525963"/>
          </a:xfrm>
        </p:spPr>
        <p:txBody>
          <a:bodyPr/>
          <a:lstStyle/>
          <a:p>
            <a:endParaRPr lang="en-US" dirty="0" smtClean="0"/>
          </a:p>
          <a:p>
            <a:pPr>
              <a:buNone/>
            </a:pPr>
            <a:r>
              <a:rPr lang="en-US" sz="2600" dirty="0" smtClean="0"/>
              <a:t>	</a:t>
            </a:r>
            <a:r>
              <a:rPr lang="en-US" sz="3200" dirty="0" smtClean="0"/>
              <a:t>Employers who use criminal background checks on a regular basis and have a “one size </a:t>
            </a:r>
          </a:p>
          <a:p>
            <a:pPr>
              <a:buNone/>
            </a:pPr>
            <a:r>
              <a:rPr lang="en-US" sz="3200" dirty="0" smtClean="0"/>
              <a:t>	fits all” criminal background </a:t>
            </a:r>
          </a:p>
          <a:p>
            <a:pPr>
              <a:buNone/>
            </a:pPr>
            <a:r>
              <a:rPr lang="en-US" sz="3200" dirty="0" smtClean="0"/>
              <a:t>	check policy need to pay </a:t>
            </a:r>
          </a:p>
          <a:p>
            <a:pPr>
              <a:buNone/>
            </a:pPr>
            <a:r>
              <a:rPr lang="en-US" sz="3200" dirty="0" smtClean="0"/>
              <a:t>	particular attention to the </a:t>
            </a:r>
          </a:p>
          <a:p>
            <a:pPr>
              <a:buNone/>
            </a:pPr>
            <a:r>
              <a:rPr lang="en-US" sz="3200" dirty="0" smtClean="0"/>
              <a:t>	new Guidance.</a:t>
            </a:r>
          </a:p>
          <a:p>
            <a:endParaRPr lang="en-US" sz="2600" dirty="0" smtClean="0"/>
          </a:p>
        </p:txBody>
      </p:sp>
      <p:pic>
        <p:nvPicPr>
          <p:cNvPr id="5" name="Picture 4" descr="application.WMF"/>
          <p:cNvPicPr>
            <a:picLocks noChangeAspect="1"/>
          </p:cNvPicPr>
          <p:nvPr/>
        </p:nvPicPr>
        <p:blipFill>
          <a:blip r:embed="rId2" cstate="print"/>
          <a:stretch>
            <a:fillRect/>
          </a:stretch>
        </p:blipFill>
        <p:spPr>
          <a:xfrm>
            <a:off x="5715000" y="3048000"/>
            <a:ext cx="2869194" cy="3421532"/>
          </a:xfrm>
          <a:prstGeom prst="rect">
            <a:avLst/>
          </a:prstGeom>
        </p:spPr>
      </p:pic>
      <p:sp>
        <p:nvSpPr>
          <p:cNvPr id="6" name="Slide Number Placeholder 5"/>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772400" cy="762000"/>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76200" y="1600200"/>
            <a:ext cx="8229600" cy="4267200"/>
          </a:xfrm>
        </p:spPr>
        <p:txBody>
          <a:bodyPr/>
          <a:lstStyle/>
          <a:p>
            <a:endParaRPr lang="en-US" dirty="0" smtClean="0"/>
          </a:p>
          <a:p>
            <a:pPr>
              <a:buNone/>
            </a:pPr>
            <a:r>
              <a:rPr lang="en-US" sz="2600" dirty="0" smtClean="0"/>
              <a:t>	</a:t>
            </a:r>
            <a:r>
              <a:rPr lang="en-US" sz="3200" dirty="0" smtClean="0"/>
              <a:t>Can lead to liability under Title VII (disparate impact - where a facially neutral policy may disproportionately </a:t>
            </a:r>
          </a:p>
          <a:p>
            <a:pPr>
              <a:buNone/>
            </a:pPr>
            <a:r>
              <a:rPr lang="en-US" sz="3200" dirty="0" smtClean="0"/>
              <a:t>	impact a protected </a:t>
            </a:r>
          </a:p>
          <a:p>
            <a:pPr>
              <a:buNone/>
            </a:pPr>
            <a:r>
              <a:rPr lang="en-US" sz="3200" dirty="0" smtClean="0"/>
              <a:t>	group under Title VII)</a:t>
            </a:r>
            <a:endParaRPr lang="en-US" sz="3200" dirty="0"/>
          </a:p>
        </p:txBody>
      </p:sp>
      <p:pic>
        <p:nvPicPr>
          <p:cNvPr id="5" name="Picture 4" descr="liability.JPG"/>
          <p:cNvPicPr>
            <a:picLocks noChangeAspect="1"/>
          </p:cNvPicPr>
          <p:nvPr/>
        </p:nvPicPr>
        <p:blipFill>
          <a:blip r:embed="rId2" cstate="print"/>
          <a:stretch>
            <a:fillRect/>
          </a:stretch>
        </p:blipFill>
        <p:spPr>
          <a:xfrm>
            <a:off x="5334000" y="3657600"/>
            <a:ext cx="2057400" cy="2362200"/>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43</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001000" cy="655638"/>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0" y="1524000"/>
            <a:ext cx="9144000" cy="4572000"/>
          </a:xfrm>
        </p:spPr>
        <p:txBody>
          <a:bodyPr/>
          <a:lstStyle/>
          <a:p>
            <a:pPr algn="ctr">
              <a:buNone/>
            </a:pPr>
            <a:r>
              <a:rPr lang="en-US" u="sng" dirty="0" smtClean="0"/>
              <a:t>Disparate Impact Refresher</a:t>
            </a:r>
          </a:p>
          <a:p>
            <a:pPr algn="ctr">
              <a:buNone/>
            </a:pPr>
            <a:r>
              <a:rPr lang="en-US" i="1" dirty="0" smtClean="0"/>
              <a:t>Burden-Shifting Framework:</a:t>
            </a:r>
          </a:p>
          <a:p>
            <a:r>
              <a:rPr lang="en-US" sz="2200" dirty="0" smtClean="0"/>
              <a:t>Plaintiff (or EEOC) must demonstrate the employer’s facially neutral policy has a statistically significant disparate impact on a protected group</a:t>
            </a:r>
          </a:p>
          <a:p>
            <a:r>
              <a:rPr lang="en-US" sz="2200" dirty="0" smtClean="0"/>
              <a:t>Burden then shifts to employer to demonstrate the policy is job-related and consistent with business necessity (and consistently applied)</a:t>
            </a:r>
          </a:p>
          <a:p>
            <a:r>
              <a:rPr lang="en-US" sz="2200" dirty="0" smtClean="0"/>
              <a:t>Even if the employer proves business necessity, the plaintiff (or EEOC) may prevail by showing the employer refused to adopt an alternative practice that would satisfy the employer’s legitimate interests without having a disparate impact on a protected class.</a:t>
            </a:r>
            <a:endParaRPr lang="en-US" sz="2200"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44</a:t>
            </a:fld>
            <a:endParaRPr lang="en-US" dirty="0"/>
          </a:p>
        </p:txBody>
      </p:sp>
      <p:sp>
        <p:nvSpPr>
          <p:cNvPr id="6" name="Footer Placeholder 7"/>
          <p:cNvSpPr txBox="1">
            <a:spLocks/>
          </p:cNvSpPr>
          <p:nvPr/>
        </p:nvSpPr>
        <p:spPr>
          <a:xfrm>
            <a:off x="152400" y="64928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i="1" dirty="0" smtClean="0">
              <a:solidFill>
                <a:srgbClr val="F16517"/>
              </a:solidFill>
              <a:latin typeface="Arial" charset="0"/>
              <a:cs typeface="Arial" charset="0"/>
            </a:endParaRPr>
          </a:p>
        </p:txBody>
      </p:sp>
      <p:sp>
        <p:nvSpPr>
          <p:cNvPr id="40962" name="Content Placeholder 2"/>
          <p:cNvSpPr>
            <a:spLocks noGrp="1"/>
          </p:cNvSpPr>
          <p:nvPr>
            <p:ph idx="1"/>
          </p:nvPr>
        </p:nvSpPr>
        <p:spPr>
          <a:xfrm>
            <a:off x="76200" y="1676400"/>
            <a:ext cx="7543800" cy="4572000"/>
          </a:xfrm>
        </p:spPr>
        <p:txBody>
          <a:bodyPr/>
          <a:lstStyle/>
          <a:p>
            <a:r>
              <a:rPr lang="en-US" dirty="0" smtClean="0"/>
              <a:t>EEOC will seek to make out a </a:t>
            </a:r>
            <a:r>
              <a:rPr lang="en-US" i="1" dirty="0" smtClean="0"/>
              <a:t>prima facie </a:t>
            </a:r>
            <a:r>
              <a:rPr lang="en-US" dirty="0" smtClean="0"/>
              <a:t>case of disparate impact through statistical analyses of the employer’s applicant, workforce, and/or third-party background check history.</a:t>
            </a:r>
          </a:p>
          <a:p>
            <a:r>
              <a:rPr lang="en-US" b="1" dirty="0" smtClean="0"/>
              <a:t>Therefore, expect the EEOC to request applicant and background check data during investigations!</a:t>
            </a:r>
          </a:p>
          <a:p>
            <a:pPr>
              <a:buNone/>
            </a:pPr>
            <a:endParaRPr lang="en-US" dirty="0" smtClean="0"/>
          </a:p>
          <a:p>
            <a:endParaRPr lang="en-US" sz="2200" dirty="0" smtClean="0"/>
          </a:p>
          <a:p>
            <a:pPr>
              <a:buNone/>
            </a:pPr>
            <a:endParaRPr lang="en-US" sz="2200" dirty="0" smtClean="0"/>
          </a:p>
        </p:txBody>
      </p:sp>
      <p:pic>
        <p:nvPicPr>
          <p:cNvPr id="7" name="Picture 6" descr="data2.JPG"/>
          <p:cNvPicPr>
            <a:picLocks noChangeAspect="1"/>
          </p:cNvPicPr>
          <p:nvPr/>
        </p:nvPicPr>
        <p:blipFill>
          <a:blip r:embed="rId2" cstate="print"/>
          <a:stretch>
            <a:fillRect/>
          </a:stretch>
        </p:blipFill>
        <p:spPr>
          <a:xfrm>
            <a:off x="6934200" y="3429000"/>
            <a:ext cx="2209800" cy="2183547"/>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45</a:t>
            </a:fld>
            <a:endParaRPr lang="en-US" dirty="0"/>
          </a:p>
        </p:txBody>
      </p:sp>
      <p:sp>
        <p:nvSpPr>
          <p:cNvPr id="8"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i="1" dirty="0" smtClean="0">
              <a:solidFill>
                <a:srgbClr val="F16517"/>
              </a:solidFill>
              <a:latin typeface="Arial" charset="0"/>
              <a:cs typeface="Arial" charset="0"/>
            </a:endParaRPr>
          </a:p>
        </p:txBody>
      </p:sp>
      <p:sp>
        <p:nvSpPr>
          <p:cNvPr id="40962" name="Content Placeholder 2"/>
          <p:cNvSpPr>
            <a:spLocks noGrp="1"/>
          </p:cNvSpPr>
          <p:nvPr>
            <p:ph idx="1"/>
          </p:nvPr>
        </p:nvSpPr>
        <p:spPr>
          <a:xfrm>
            <a:off x="152400" y="1600200"/>
            <a:ext cx="8458200" cy="4267200"/>
          </a:xfrm>
        </p:spPr>
        <p:txBody>
          <a:bodyPr/>
          <a:lstStyle/>
          <a:p>
            <a:pPr algn="ctr">
              <a:buNone/>
            </a:pPr>
            <a:r>
              <a:rPr lang="en-US" b="1" dirty="0" smtClean="0"/>
              <a:t>	</a:t>
            </a:r>
            <a:r>
              <a:rPr lang="en-US" sz="3600" b="1" dirty="0" smtClean="0"/>
              <a:t>And remember….</a:t>
            </a:r>
          </a:p>
          <a:p>
            <a:pPr algn="ctr">
              <a:buNone/>
            </a:pPr>
            <a:r>
              <a:rPr lang="en-US" sz="3600" dirty="0" smtClean="0"/>
              <a:t>the EEOC can expand an </a:t>
            </a:r>
          </a:p>
          <a:p>
            <a:pPr algn="ctr">
              <a:buNone/>
            </a:pPr>
            <a:r>
              <a:rPr lang="en-US" sz="3600" dirty="0" smtClean="0"/>
              <a:t>individual charge into a systemic investigation </a:t>
            </a:r>
            <a:r>
              <a:rPr lang="en-US" sz="3600" i="1" dirty="0" smtClean="0"/>
              <a:t>even if the charge does not challenge a criminal background practice or allege hiring discrimination</a:t>
            </a:r>
          </a:p>
          <a:p>
            <a:endParaRPr lang="en-US" sz="2200" dirty="0" smtClean="0"/>
          </a:p>
          <a:p>
            <a:pPr>
              <a:buNone/>
            </a:pPr>
            <a:endParaRPr lang="en-US" sz="2200" dirty="0" smtClean="0"/>
          </a:p>
        </p:txBody>
      </p:sp>
      <p:pic>
        <p:nvPicPr>
          <p:cNvPr id="5" name="Picture 4" descr="magnify.WMF"/>
          <p:cNvPicPr>
            <a:picLocks noChangeAspect="1"/>
          </p:cNvPicPr>
          <p:nvPr/>
        </p:nvPicPr>
        <p:blipFill>
          <a:blip r:embed="rId2" cstate="print"/>
          <a:stretch>
            <a:fillRect/>
          </a:stretch>
        </p:blipFill>
        <p:spPr>
          <a:xfrm>
            <a:off x="7239000" y="1905000"/>
            <a:ext cx="1771193" cy="1776679"/>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46</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655638"/>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304800" y="1600200"/>
            <a:ext cx="8534400" cy="4525963"/>
          </a:xfrm>
        </p:spPr>
        <p:txBody>
          <a:bodyPr/>
          <a:lstStyle/>
          <a:p>
            <a:pPr>
              <a:buNone/>
            </a:pPr>
            <a:r>
              <a:rPr lang="en-US" dirty="0" smtClean="0"/>
              <a:t>	</a:t>
            </a:r>
            <a:r>
              <a:rPr lang="en-US" sz="2600" dirty="0" smtClean="0"/>
              <a:t>Under the 1987 Policy, employers could demonstrate “business necessity” by showing it considered 3 factors in making its decision:</a:t>
            </a:r>
          </a:p>
          <a:p>
            <a:pPr lvl="1"/>
            <a:r>
              <a:rPr lang="en-US" sz="2600" dirty="0" smtClean="0"/>
              <a:t>The nature and gravity of the criminal offense</a:t>
            </a:r>
          </a:p>
          <a:p>
            <a:pPr lvl="1"/>
            <a:r>
              <a:rPr lang="en-US" sz="2600" dirty="0" smtClean="0"/>
              <a:t>The time that has passed since the conviction and/or completion of the sentence</a:t>
            </a:r>
          </a:p>
          <a:p>
            <a:pPr lvl="1"/>
            <a:r>
              <a:rPr lang="en-US" sz="2600" dirty="0" smtClean="0"/>
              <a:t>The nature of the job held or sought</a:t>
            </a:r>
            <a:endParaRPr lang="en-US" sz="2600" dirty="0"/>
          </a:p>
          <a:p>
            <a:pPr lvl="1">
              <a:buNone/>
            </a:pPr>
            <a:endParaRPr lang="en-US" sz="1600" dirty="0" smtClean="0"/>
          </a:p>
          <a:p>
            <a:pPr lvl="1">
              <a:buNone/>
            </a:pPr>
            <a:r>
              <a:rPr lang="en-US" sz="2400" dirty="0" smtClean="0"/>
              <a:t>	</a:t>
            </a:r>
            <a:r>
              <a:rPr lang="en-US" dirty="0" smtClean="0"/>
              <a:t>(the “Green Factors”, from </a:t>
            </a:r>
            <a:r>
              <a:rPr lang="en-US" i="1" dirty="0" smtClean="0"/>
              <a:t>Green v. Missouri Pacific Railroad</a:t>
            </a:r>
            <a:r>
              <a:rPr lang="en-US" dirty="0" smtClean="0"/>
              <a:t>, 549 F.2d 1158 (8th Cir. 1977))</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47</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772400" cy="655638"/>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304800" y="1676400"/>
            <a:ext cx="8534400" cy="4525963"/>
          </a:xfrm>
        </p:spPr>
        <p:txBody>
          <a:bodyPr/>
          <a:lstStyle/>
          <a:p>
            <a:r>
              <a:rPr lang="en-US" sz="2600" dirty="0" smtClean="0"/>
              <a:t>Now, under the new Guidance, an employer may satisfy its Title VII obligations by showing that its internal policy on criminal background checks is </a:t>
            </a:r>
            <a:r>
              <a:rPr lang="en-US" sz="2600" b="1" dirty="0" smtClean="0"/>
              <a:t>“narrowly tailored”</a:t>
            </a:r>
            <a:r>
              <a:rPr lang="en-US" sz="2600" dirty="0" smtClean="0"/>
              <a:t>, meaning having a “demonstrably tight nexus to the position in question.”</a:t>
            </a:r>
          </a:p>
          <a:p>
            <a:r>
              <a:rPr lang="en-US" sz="2600" dirty="0" smtClean="0"/>
              <a:t>Best practice for employers now is </a:t>
            </a:r>
            <a:r>
              <a:rPr lang="en-US" sz="2600" b="1" i="1" dirty="0" smtClean="0"/>
              <a:t>targeted screening</a:t>
            </a:r>
            <a:r>
              <a:rPr lang="en-US" sz="2600" dirty="0" smtClean="0"/>
              <a:t> based on the Green factors </a:t>
            </a:r>
            <a:r>
              <a:rPr lang="en-US" sz="2600" b="1" i="1" dirty="0" smtClean="0"/>
              <a:t>plus individualized assessment</a:t>
            </a:r>
            <a:r>
              <a:rPr lang="en-US" sz="2600" dirty="0" smtClean="0"/>
              <a:t> for those people identified by the screening.</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48</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800" u="sng" dirty="0" smtClean="0">
              <a:solidFill>
                <a:srgbClr val="F16517"/>
              </a:solidFill>
              <a:latin typeface="Arial" charset="0"/>
              <a:cs typeface="Arial" charset="0"/>
            </a:endParaRPr>
          </a:p>
        </p:txBody>
      </p:sp>
      <p:sp>
        <p:nvSpPr>
          <p:cNvPr id="40962" name="Content Placeholder 2"/>
          <p:cNvSpPr>
            <a:spLocks noGrp="1"/>
          </p:cNvSpPr>
          <p:nvPr>
            <p:ph idx="1"/>
          </p:nvPr>
        </p:nvSpPr>
        <p:spPr>
          <a:xfrm>
            <a:off x="304800" y="1295400"/>
            <a:ext cx="8153400" cy="4876800"/>
          </a:xfrm>
        </p:spPr>
        <p:txBody>
          <a:bodyPr/>
          <a:lstStyle/>
          <a:p>
            <a:pPr algn="just">
              <a:buFontTx/>
              <a:buChar char="•"/>
            </a:pPr>
            <a:endParaRPr lang="en-US" sz="2200" dirty="0" smtClean="0"/>
          </a:p>
          <a:p>
            <a:pPr algn="just">
              <a:buNone/>
            </a:pPr>
            <a:r>
              <a:rPr lang="en-US" sz="2600" b="1" dirty="0" smtClean="0"/>
              <a:t>	9 Areas to Consider in the individualized Assessment:</a:t>
            </a:r>
          </a:p>
          <a:p>
            <a:pPr lvl="2" algn="just">
              <a:buFontTx/>
              <a:buChar char="-"/>
            </a:pPr>
            <a:r>
              <a:rPr lang="en-US" sz="2600" dirty="0" smtClean="0"/>
              <a:t>The facts and circumstances surrounding the offense </a:t>
            </a:r>
          </a:p>
          <a:p>
            <a:pPr lvl="2" algn="just">
              <a:buFontTx/>
              <a:buChar char="-"/>
            </a:pPr>
            <a:r>
              <a:rPr lang="en-US" sz="2600" dirty="0" smtClean="0"/>
              <a:t>The number of offenses for which the individual was convicted</a:t>
            </a:r>
          </a:p>
          <a:p>
            <a:pPr lvl="2" algn="just">
              <a:buFontTx/>
              <a:buChar char="-"/>
            </a:pPr>
            <a:r>
              <a:rPr lang="en-US" sz="2600" dirty="0" smtClean="0"/>
              <a:t>Age at time of conviction or release from prison</a:t>
            </a:r>
          </a:p>
          <a:p>
            <a:pPr lvl="2" algn="just">
              <a:buFontTx/>
              <a:buChar char="-"/>
            </a:pPr>
            <a:r>
              <a:rPr lang="en-US" sz="2600" dirty="0" smtClean="0"/>
              <a:t>Criminal record may be inaccurate</a:t>
            </a:r>
          </a:p>
          <a:p>
            <a:pPr lvl="2" algn="just">
              <a:buFontTx/>
              <a:buChar char="-"/>
            </a:pPr>
            <a:endParaRPr lang="en-US" sz="1600" dirty="0" smtClean="0"/>
          </a:p>
          <a:p>
            <a:pPr lvl="1" algn="just">
              <a:buFontTx/>
              <a:buChar char="•"/>
            </a:pPr>
            <a:endParaRPr lang="en-US" sz="1800" dirty="0" smtClean="0"/>
          </a:p>
          <a:p>
            <a:pPr algn="just">
              <a:buFontTx/>
              <a:buChar char="•"/>
            </a:pPr>
            <a:endParaRPr lang="en-US" sz="2200" dirty="0" smtClean="0"/>
          </a:p>
          <a:p>
            <a:pPr algn="just">
              <a:buFontTx/>
              <a:buChar char="•"/>
            </a:pPr>
            <a:endParaRPr lang="en-US" sz="18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49</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and Social Networking</a:t>
            </a:r>
            <a:endParaRPr lang="en-US" dirty="0"/>
          </a:p>
        </p:txBody>
      </p:sp>
      <p:sp>
        <p:nvSpPr>
          <p:cNvPr id="3" name="Content Placeholder 2"/>
          <p:cNvSpPr>
            <a:spLocks noGrp="1"/>
          </p:cNvSpPr>
          <p:nvPr>
            <p:ph idx="1"/>
          </p:nvPr>
        </p:nvSpPr>
        <p:spPr/>
        <p:txBody>
          <a:bodyPr/>
          <a:lstStyle/>
          <a:p>
            <a:r>
              <a:rPr lang="en-US" dirty="0" smtClean="0"/>
              <a:t>Of this group, 34% rejected potential job candidates because of content they found on social media.</a:t>
            </a:r>
          </a:p>
          <a:p>
            <a:pPr lvl="1"/>
            <a:r>
              <a:rPr lang="en-US" dirty="0" smtClean="0"/>
              <a:t>Provocative/inappropriate photos – 49%</a:t>
            </a:r>
          </a:p>
          <a:p>
            <a:pPr lvl="1"/>
            <a:r>
              <a:rPr lang="en-US" dirty="0" smtClean="0"/>
              <a:t>Drinking or using drugs – 45%</a:t>
            </a:r>
          </a:p>
          <a:p>
            <a:pPr lvl="1"/>
            <a:r>
              <a:rPr lang="en-US" dirty="0" smtClean="0"/>
              <a:t>Discriminatory comments – 28%</a:t>
            </a:r>
          </a:p>
          <a:p>
            <a:pPr lvl="1"/>
            <a:r>
              <a:rPr lang="en-US" dirty="0" smtClean="0"/>
              <a:t>Bad mouthed previous employer – 33%</a:t>
            </a:r>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5</a:t>
            </a:fld>
            <a:endParaRPr lang="en-US" dirty="0"/>
          </a:p>
        </p:txBody>
      </p:sp>
      <p:sp>
        <p:nvSpPr>
          <p:cNvPr id="6" name="Footer Placeholder 7"/>
          <p:cNvSpPr txBox="1">
            <a:spLocks/>
          </p:cNvSpPr>
          <p:nvPr/>
        </p:nvSpPr>
        <p:spPr>
          <a:xfrm>
            <a:off x="381000" y="5858728"/>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2286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800" u="sng" dirty="0" smtClean="0">
              <a:solidFill>
                <a:srgbClr val="F16517"/>
              </a:solidFill>
              <a:latin typeface="Arial" charset="0"/>
              <a:cs typeface="Arial" charset="0"/>
            </a:endParaRPr>
          </a:p>
        </p:txBody>
      </p:sp>
      <p:sp>
        <p:nvSpPr>
          <p:cNvPr id="40962" name="Content Placeholder 2"/>
          <p:cNvSpPr>
            <a:spLocks noGrp="1"/>
          </p:cNvSpPr>
          <p:nvPr>
            <p:ph idx="1"/>
          </p:nvPr>
        </p:nvSpPr>
        <p:spPr>
          <a:xfrm>
            <a:off x="-76200" y="1219200"/>
            <a:ext cx="8839200" cy="4876800"/>
          </a:xfrm>
        </p:spPr>
        <p:txBody>
          <a:bodyPr/>
          <a:lstStyle/>
          <a:p>
            <a:pPr algn="just">
              <a:buFontTx/>
              <a:buChar char="•"/>
            </a:pPr>
            <a:endParaRPr lang="en-US" sz="2200" dirty="0" smtClean="0"/>
          </a:p>
          <a:p>
            <a:pPr lvl="2" algn="just">
              <a:buFontTx/>
              <a:buChar char="-"/>
            </a:pPr>
            <a:r>
              <a:rPr lang="en-US" sz="2600" dirty="0" smtClean="0"/>
              <a:t>Evidence that the individual performed the same type of work, post-conviction, with the same or a different employer, without incidents of criminal conduct</a:t>
            </a:r>
          </a:p>
          <a:p>
            <a:pPr lvl="2" algn="just">
              <a:buFontTx/>
              <a:buChar char="-"/>
            </a:pPr>
            <a:r>
              <a:rPr lang="en-US" sz="2600" dirty="0" smtClean="0"/>
              <a:t>The length and consistency of employment history before and after the offense</a:t>
            </a:r>
          </a:p>
          <a:p>
            <a:pPr lvl="2" algn="just">
              <a:buFontTx/>
              <a:buChar char="-"/>
            </a:pPr>
            <a:r>
              <a:rPr lang="en-US" sz="2600" dirty="0" smtClean="0"/>
              <a:t>Risk of recidivism </a:t>
            </a:r>
          </a:p>
          <a:p>
            <a:pPr lvl="2" algn="just">
              <a:buFontTx/>
              <a:buChar char="-"/>
            </a:pPr>
            <a:r>
              <a:rPr lang="en-US" sz="2600" dirty="0" smtClean="0"/>
              <a:t>Employment or character references; other information regarding the individual’s fitness</a:t>
            </a:r>
          </a:p>
          <a:p>
            <a:pPr lvl="2" algn="just">
              <a:buFontTx/>
              <a:buChar char="-"/>
            </a:pPr>
            <a:r>
              <a:rPr lang="en-US" sz="2600" dirty="0" smtClean="0"/>
              <a:t>Whether the individual is bonded</a:t>
            </a:r>
          </a:p>
          <a:p>
            <a:pPr lvl="1" algn="just">
              <a:buFontTx/>
              <a:buChar char="•"/>
            </a:pPr>
            <a:endParaRPr lang="en-US" sz="1800" dirty="0" smtClean="0"/>
          </a:p>
          <a:p>
            <a:pPr algn="just">
              <a:buFontTx/>
              <a:buChar char="•"/>
            </a:pPr>
            <a:endParaRPr lang="en-US" sz="2200" dirty="0" smtClean="0"/>
          </a:p>
          <a:p>
            <a:pPr algn="just">
              <a:buFontTx/>
              <a:buChar char="•"/>
            </a:pPr>
            <a:endParaRPr lang="en-US" sz="18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50</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2286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dirty="0" smtClean="0">
              <a:solidFill>
                <a:srgbClr val="F16517"/>
              </a:solidFill>
              <a:latin typeface="Arial" charset="0"/>
              <a:cs typeface="Arial" charset="0"/>
            </a:endParaRPr>
          </a:p>
        </p:txBody>
      </p:sp>
      <p:sp>
        <p:nvSpPr>
          <p:cNvPr id="40962" name="Content Placeholder 2"/>
          <p:cNvSpPr>
            <a:spLocks noGrp="1"/>
          </p:cNvSpPr>
          <p:nvPr>
            <p:ph idx="1"/>
          </p:nvPr>
        </p:nvSpPr>
        <p:spPr>
          <a:xfrm>
            <a:off x="381000" y="1905000"/>
            <a:ext cx="8305800" cy="4267200"/>
          </a:xfrm>
        </p:spPr>
        <p:txBody>
          <a:bodyPr/>
          <a:lstStyle/>
          <a:p>
            <a:r>
              <a:rPr lang="en-US" sz="2600" dirty="0" smtClean="0"/>
              <a:t>Guidance prefers </a:t>
            </a:r>
            <a:r>
              <a:rPr lang="en-US" sz="2600" u="sng" dirty="0" smtClean="0"/>
              <a:t>notice to the individual </a:t>
            </a:r>
            <a:r>
              <a:rPr lang="en-US" sz="2600" dirty="0" smtClean="0"/>
              <a:t>under scrutiny </a:t>
            </a:r>
          </a:p>
          <a:p>
            <a:endParaRPr lang="en-US" sz="2600" dirty="0" smtClean="0"/>
          </a:p>
          <a:p>
            <a:r>
              <a:rPr lang="en-US" sz="2600" dirty="0" smtClean="0"/>
              <a:t>Allow the applicant/employee to explain the circumstances of the conviction</a:t>
            </a:r>
          </a:p>
          <a:p>
            <a:endParaRPr lang="en-US" sz="2600" dirty="0" smtClean="0"/>
          </a:p>
          <a:p>
            <a:pPr>
              <a:buNone/>
            </a:pPr>
            <a:endParaRPr lang="en-US" sz="2600" dirty="0" smtClean="0"/>
          </a:p>
          <a:p>
            <a:endParaRPr lang="en-US" sz="2800" dirty="0" smtClean="0"/>
          </a:p>
          <a:p>
            <a:endParaRPr lang="en-US" sz="2800" dirty="0" smtClean="0"/>
          </a:p>
          <a:p>
            <a:endParaRPr lang="en-US" sz="2800" dirty="0" smtClean="0"/>
          </a:p>
        </p:txBody>
      </p:sp>
      <p:pic>
        <p:nvPicPr>
          <p:cNvPr id="5" name="Picture 4" descr="interview.WMF"/>
          <p:cNvPicPr>
            <a:picLocks noChangeAspect="1"/>
          </p:cNvPicPr>
          <p:nvPr/>
        </p:nvPicPr>
        <p:blipFill>
          <a:blip r:embed="rId2" cstate="print"/>
          <a:stretch>
            <a:fillRect/>
          </a:stretch>
        </p:blipFill>
        <p:spPr>
          <a:xfrm>
            <a:off x="5867400" y="3886200"/>
            <a:ext cx="3048000" cy="1962339"/>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51</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dirty="0" smtClean="0">
              <a:solidFill>
                <a:srgbClr val="F16517"/>
              </a:solidFill>
              <a:latin typeface="Arial" charset="0"/>
              <a:cs typeface="Arial" charset="0"/>
            </a:endParaRPr>
          </a:p>
        </p:txBody>
      </p:sp>
      <p:sp>
        <p:nvSpPr>
          <p:cNvPr id="40962" name="Content Placeholder 2"/>
          <p:cNvSpPr>
            <a:spLocks noGrp="1"/>
          </p:cNvSpPr>
          <p:nvPr>
            <p:ph idx="1"/>
          </p:nvPr>
        </p:nvSpPr>
        <p:spPr>
          <a:xfrm>
            <a:off x="152400" y="1905000"/>
            <a:ext cx="8763000" cy="4267200"/>
          </a:xfrm>
        </p:spPr>
        <p:txBody>
          <a:bodyPr/>
          <a:lstStyle/>
          <a:p>
            <a:pPr>
              <a:buNone/>
            </a:pPr>
            <a:r>
              <a:rPr lang="en-US" sz="2600" dirty="0" smtClean="0"/>
              <a:t>	</a:t>
            </a:r>
            <a:r>
              <a:rPr lang="en-US" sz="2800" dirty="0" smtClean="0"/>
              <a:t>If the applicant/employee does not respond to the employer’s inquiries regarding the 9 factors, the employer may make its decision without the information.</a:t>
            </a:r>
          </a:p>
          <a:p>
            <a:endParaRPr lang="en-US" sz="2800" dirty="0" smtClean="0"/>
          </a:p>
          <a:p>
            <a:endParaRPr lang="en-US" sz="2800" dirty="0" smtClean="0"/>
          </a:p>
          <a:p>
            <a:endParaRPr lang="en-US" sz="2800" dirty="0" smtClean="0"/>
          </a:p>
        </p:txBody>
      </p:sp>
      <p:pic>
        <p:nvPicPr>
          <p:cNvPr id="5" name="Picture 4" descr="document.JPG"/>
          <p:cNvPicPr>
            <a:picLocks noChangeAspect="1"/>
          </p:cNvPicPr>
          <p:nvPr/>
        </p:nvPicPr>
        <p:blipFill>
          <a:blip r:embed="rId2" cstate="print"/>
          <a:stretch>
            <a:fillRect/>
          </a:stretch>
        </p:blipFill>
        <p:spPr>
          <a:xfrm>
            <a:off x="4572000" y="3429000"/>
            <a:ext cx="3733800" cy="2362200"/>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52</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dirty="0" smtClean="0">
              <a:solidFill>
                <a:srgbClr val="F16517"/>
              </a:solidFill>
              <a:latin typeface="Arial" charset="0"/>
              <a:cs typeface="Arial" charset="0"/>
            </a:endParaRPr>
          </a:p>
        </p:txBody>
      </p:sp>
      <p:sp>
        <p:nvSpPr>
          <p:cNvPr id="40962" name="Content Placeholder 2"/>
          <p:cNvSpPr>
            <a:spLocks noGrp="1"/>
          </p:cNvSpPr>
          <p:nvPr>
            <p:ph idx="1"/>
          </p:nvPr>
        </p:nvSpPr>
        <p:spPr>
          <a:xfrm>
            <a:off x="152400" y="1524000"/>
            <a:ext cx="8915400" cy="4267200"/>
          </a:xfrm>
        </p:spPr>
        <p:txBody>
          <a:bodyPr/>
          <a:lstStyle/>
          <a:p>
            <a:pPr>
              <a:buNone/>
            </a:pPr>
            <a:r>
              <a:rPr lang="en-US" sz="2800" u="sng" dirty="0" smtClean="0"/>
              <a:t>EXAMPLE</a:t>
            </a:r>
          </a:p>
          <a:p>
            <a:r>
              <a:rPr lang="en-US" sz="2800" dirty="0" smtClean="0"/>
              <a:t>John (White) and Robert (African American) are both recent graduates of State University, have similar educational backgrounds, skills, and work experience.</a:t>
            </a:r>
          </a:p>
          <a:p>
            <a:r>
              <a:rPr lang="en-US" sz="2800" dirty="0" smtClean="0"/>
              <a:t>Each previously pled guilty to charges of possessing and distributing marijuana as high school students. No subsequent contact with criminal justice system.</a:t>
            </a:r>
          </a:p>
          <a:p>
            <a:endParaRPr lang="en-US" sz="2800" dirty="0" smtClean="0"/>
          </a:p>
          <a:p>
            <a:endParaRPr lang="en-US" sz="2800" dirty="0" smtClean="0"/>
          </a:p>
          <a:p>
            <a:endParaRPr lang="en-US" sz="2800" dirty="0" smtClean="0"/>
          </a:p>
          <a:p>
            <a:endParaRPr lang="en-US" sz="28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53</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dirty="0" smtClean="0">
              <a:solidFill>
                <a:srgbClr val="F16517"/>
              </a:solidFill>
              <a:latin typeface="Arial" charset="0"/>
              <a:cs typeface="Arial" charset="0"/>
            </a:endParaRPr>
          </a:p>
        </p:txBody>
      </p:sp>
      <p:sp>
        <p:nvSpPr>
          <p:cNvPr id="40962" name="Content Placeholder 2"/>
          <p:cNvSpPr>
            <a:spLocks noGrp="1"/>
          </p:cNvSpPr>
          <p:nvPr>
            <p:ph idx="1"/>
          </p:nvPr>
        </p:nvSpPr>
        <p:spPr>
          <a:xfrm>
            <a:off x="762000" y="1828800"/>
            <a:ext cx="7543800" cy="3962400"/>
          </a:xfrm>
        </p:spPr>
        <p:txBody>
          <a:bodyPr/>
          <a:lstStyle/>
          <a:p>
            <a:pPr>
              <a:buNone/>
            </a:pPr>
            <a:r>
              <a:rPr lang="en-US" sz="2800" u="sng" dirty="0" smtClean="0"/>
              <a:t>EXAMPLE (continued)</a:t>
            </a:r>
          </a:p>
          <a:p>
            <a:r>
              <a:rPr lang="en-US" sz="2800" dirty="0" smtClean="0"/>
              <a:t>Both apply for employment with Office Jobs, Inc. and are interviewed.</a:t>
            </a:r>
          </a:p>
          <a:p>
            <a:r>
              <a:rPr lang="en-US" sz="2800" dirty="0" smtClean="0"/>
              <a:t>Office Jobs, Inc. obtains consent to conduct background checks on both applicants.</a:t>
            </a:r>
          </a:p>
          <a:p>
            <a:r>
              <a:rPr lang="en-US" sz="2800" dirty="0" smtClean="0"/>
              <a:t>Background checks reveal past drug convictions.</a:t>
            </a:r>
          </a:p>
          <a:p>
            <a:endParaRPr lang="en-US" sz="2800" dirty="0" smtClean="0"/>
          </a:p>
          <a:p>
            <a:endParaRPr lang="en-US" sz="2800" dirty="0" smtClean="0"/>
          </a:p>
          <a:p>
            <a:endParaRPr lang="en-US" sz="2800" dirty="0" smtClean="0"/>
          </a:p>
          <a:p>
            <a:endParaRPr lang="en-US" sz="2800" dirty="0" smtClean="0"/>
          </a:p>
          <a:p>
            <a:endParaRPr lang="en-US" sz="28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54</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dirty="0" smtClean="0">
              <a:solidFill>
                <a:srgbClr val="F16517"/>
              </a:solidFill>
              <a:latin typeface="Arial" charset="0"/>
              <a:cs typeface="Arial" charset="0"/>
            </a:endParaRPr>
          </a:p>
        </p:txBody>
      </p:sp>
      <p:sp>
        <p:nvSpPr>
          <p:cNvPr id="40962" name="Content Placeholder 2"/>
          <p:cNvSpPr>
            <a:spLocks noGrp="1"/>
          </p:cNvSpPr>
          <p:nvPr>
            <p:ph idx="1"/>
          </p:nvPr>
        </p:nvSpPr>
        <p:spPr>
          <a:xfrm>
            <a:off x="228600" y="1600200"/>
            <a:ext cx="8915400" cy="4419600"/>
          </a:xfrm>
        </p:spPr>
        <p:txBody>
          <a:bodyPr/>
          <a:lstStyle/>
          <a:p>
            <a:pPr>
              <a:buNone/>
            </a:pPr>
            <a:r>
              <a:rPr lang="en-US" sz="2800" dirty="0" smtClean="0"/>
              <a:t> </a:t>
            </a:r>
            <a:r>
              <a:rPr lang="en-US" sz="2800" u="sng" dirty="0" smtClean="0"/>
              <a:t>EXAMPLE (continued)</a:t>
            </a:r>
          </a:p>
          <a:p>
            <a:r>
              <a:rPr lang="en-US" sz="2600" dirty="0" smtClean="0"/>
              <a:t>Office Jobs, Inc. representative decides </a:t>
            </a:r>
            <a:r>
              <a:rPr lang="en-US" sz="2600" u="sng" dirty="0" smtClean="0"/>
              <a:t>not</a:t>
            </a:r>
            <a:r>
              <a:rPr lang="en-US" sz="2600" dirty="0" smtClean="0"/>
              <a:t> to call back Robert for a second interview</a:t>
            </a:r>
          </a:p>
          <a:p>
            <a:pPr lvl="1"/>
            <a:r>
              <a:rPr lang="en-US" dirty="0" smtClean="0"/>
              <a:t>Remarked to co-worker, “Office Jobs cannot afford to refer ‘these drug dealer types’ to client companies.”</a:t>
            </a:r>
          </a:p>
          <a:p>
            <a:r>
              <a:rPr lang="en-US" sz="2600" dirty="0" smtClean="0"/>
              <a:t>Office Jobs, Inc. representative decides to call back John for a second interview.</a:t>
            </a:r>
          </a:p>
          <a:p>
            <a:pPr lvl="1"/>
            <a:r>
              <a:rPr lang="en-US" dirty="0" smtClean="0"/>
              <a:t>Remarked to co-worker that youth at the time of conviction and no subsequent contact with criminal justice system</a:t>
            </a:r>
            <a:endParaRPr lang="en-US" sz="2600" b="1" i="1" dirty="0" smtClean="0"/>
          </a:p>
          <a:p>
            <a:pPr>
              <a:buNone/>
            </a:pPr>
            <a:r>
              <a:rPr lang="en-US" sz="2600" b="1" i="1" dirty="0" smtClean="0"/>
              <a:t>Has Title VII been violated?</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55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2286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dirty="0" smtClean="0">
              <a:solidFill>
                <a:srgbClr val="F16517"/>
              </a:solidFill>
              <a:latin typeface="Arial" charset="0"/>
              <a:cs typeface="Arial" charset="0"/>
            </a:endParaRPr>
          </a:p>
        </p:txBody>
      </p:sp>
      <p:sp>
        <p:nvSpPr>
          <p:cNvPr id="40962" name="Content Placeholder 2"/>
          <p:cNvSpPr>
            <a:spLocks noGrp="1"/>
          </p:cNvSpPr>
          <p:nvPr>
            <p:ph idx="1"/>
          </p:nvPr>
        </p:nvSpPr>
        <p:spPr>
          <a:xfrm>
            <a:off x="0" y="1524000"/>
            <a:ext cx="9144000" cy="4267200"/>
          </a:xfrm>
        </p:spPr>
        <p:txBody>
          <a:bodyPr/>
          <a:lstStyle/>
          <a:p>
            <a:pPr>
              <a:buNone/>
            </a:pPr>
            <a:r>
              <a:rPr lang="en-US" sz="2800" u="sng" dirty="0" smtClean="0"/>
              <a:t>EXAMPLE (continued)</a:t>
            </a:r>
          </a:p>
          <a:p>
            <a:r>
              <a:rPr lang="en-US" sz="2600" dirty="0" smtClean="0"/>
              <a:t>Can Robert/EEOC establish evidence of intentional discrimination?</a:t>
            </a:r>
          </a:p>
          <a:p>
            <a:pPr lvl="1"/>
            <a:r>
              <a:rPr lang="en-US" i="1" dirty="0" smtClean="0"/>
              <a:t>EEOC says YES</a:t>
            </a:r>
          </a:p>
          <a:p>
            <a:r>
              <a:rPr lang="en-US" sz="2600" dirty="0" smtClean="0"/>
              <a:t>Why?</a:t>
            </a:r>
          </a:p>
          <a:p>
            <a:pPr lvl="1"/>
            <a:r>
              <a:rPr lang="en-US" i="1" dirty="0" smtClean="0"/>
              <a:t>Statement evidencing bias</a:t>
            </a:r>
          </a:p>
          <a:p>
            <a:pPr lvl="1"/>
            <a:r>
              <a:rPr lang="en-US" i="1" dirty="0" smtClean="0"/>
              <a:t>Inconsistency in treatment of similarly-situated applicants</a:t>
            </a:r>
          </a:p>
          <a:p>
            <a:pPr lvl="1"/>
            <a:r>
              <a:rPr lang="en-US" i="1" dirty="0" smtClean="0"/>
              <a:t>These factors evidence discriminatory intent.</a:t>
            </a:r>
            <a:endParaRPr lang="en-US" sz="1400" b="1" dirty="0" smtClean="0"/>
          </a:p>
          <a:p>
            <a:pPr>
              <a:buNone/>
            </a:pPr>
            <a:r>
              <a:rPr lang="en-US" b="1" dirty="0" smtClean="0"/>
              <a:t>	Look for inconsistencies in your hiring processes, and across decision makers!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56</a:t>
            </a:fld>
            <a:endParaRPr lang="en-US" dirty="0"/>
          </a:p>
        </p:txBody>
      </p:sp>
      <p:sp>
        <p:nvSpPr>
          <p:cNvPr id="6" name="Footer Placeholder 7"/>
          <p:cNvSpPr txBox="1">
            <a:spLocks/>
          </p:cNvSpPr>
          <p:nvPr/>
        </p:nvSpPr>
        <p:spPr>
          <a:xfrm>
            <a:off x="381000" y="64770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620000" cy="655638"/>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304800" y="1524000"/>
            <a:ext cx="8458200" cy="4525963"/>
          </a:xfrm>
        </p:spPr>
        <p:txBody>
          <a:bodyPr/>
          <a:lstStyle/>
          <a:p>
            <a:pPr>
              <a:buNone/>
            </a:pPr>
            <a:endParaRPr lang="en-US" i="1" dirty="0" smtClean="0"/>
          </a:p>
          <a:p>
            <a:pPr>
              <a:buNone/>
            </a:pPr>
            <a:r>
              <a:rPr lang="en-US" b="1" i="1" u="sng" dirty="0" smtClean="0"/>
              <a:t>Arrests Distinguished From Convictions:</a:t>
            </a:r>
            <a:endParaRPr lang="en-US" b="1" u="sng" dirty="0" smtClean="0"/>
          </a:p>
          <a:p>
            <a:r>
              <a:rPr lang="en-US" sz="2600" dirty="0" smtClean="0"/>
              <a:t>Arrest record standing alone may not be used to deny an employment opportunity </a:t>
            </a:r>
          </a:p>
          <a:p>
            <a:endParaRPr lang="en-US" sz="2600" dirty="0" smtClean="0"/>
          </a:p>
          <a:p>
            <a:r>
              <a:rPr lang="en-US" sz="2600" dirty="0" smtClean="0"/>
              <a:t>The fact an arrest occurred does not establish that criminal conduct occurred. Therefore, an exclusion based on an arrest cannot be job-related and consistent with business necessity.</a:t>
            </a:r>
          </a:p>
          <a:p>
            <a:pPr lvl="1"/>
            <a:endParaRPr lang="en-US" dirty="0" smtClean="0"/>
          </a:p>
          <a:p>
            <a:endParaRPr lang="en-US" dirty="0"/>
          </a:p>
        </p:txBody>
      </p:sp>
      <p:pic>
        <p:nvPicPr>
          <p:cNvPr id="5" name="Picture 4" descr="arrest.WMF"/>
          <p:cNvPicPr>
            <a:picLocks noChangeAspect="1"/>
          </p:cNvPicPr>
          <p:nvPr/>
        </p:nvPicPr>
        <p:blipFill>
          <a:blip r:embed="rId2" cstate="print"/>
          <a:stretch>
            <a:fillRect/>
          </a:stretch>
        </p:blipFill>
        <p:spPr>
          <a:xfrm>
            <a:off x="6858000" y="4876800"/>
            <a:ext cx="1941271" cy="1261872"/>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57</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620000" cy="655638"/>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457200" y="1828801"/>
            <a:ext cx="8077200" cy="4191000"/>
          </a:xfrm>
        </p:spPr>
        <p:txBody>
          <a:bodyPr/>
          <a:lstStyle/>
          <a:p>
            <a:pPr>
              <a:buNone/>
            </a:pPr>
            <a:r>
              <a:rPr lang="en-US" b="1" i="1" dirty="0" smtClean="0"/>
              <a:t>	</a:t>
            </a:r>
            <a:r>
              <a:rPr lang="en-US" b="1" i="1" u="sng" dirty="0" smtClean="0"/>
              <a:t>Arrests Distinguished From Convictions (continued):</a:t>
            </a:r>
            <a:endParaRPr lang="en-US" b="1" u="sng" dirty="0" smtClean="0"/>
          </a:p>
          <a:p>
            <a:r>
              <a:rPr lang="en-US" sz="2600" dirty="0" smtClean="0"/>
              <a:t>However, an employer may make an employment decision based on the conduct underlying the arrest </a:t>
            </a:r>
            <a:r>
              <a:rPr lang="en-US" sz="2600" i="1" dirty="0" smtClean="0"/>
              <a:t>if the individual would be unfit for the position because of the conduct</a:t>
            </a:r>
            <a:r>
              <a:rPr lang="en-US" sz="2600" dirty="0" smtClean="0"/>
              <a:t>.</a:t>
            </a:r>
          </a:p>
          <a:p>
            <a:endParaRPr lang="en-US" sz="2600" dirty="0" smtClean="0"/>
          </a:p>
          <a:p>
            <a:r>
              <a:rPr lang="en-US" sz="2600" dirty="0" smtClean="0"/>
              <a:t>Must investigate circumstances leading to arrest.</a:t>
            </a:r>
          </a:p>
          <a:p>
            <a:pPr lvl="1"/>
            <a:endParaRPr lang="en-US" dirty="0" smtClean="0"/>
          </a:p>
          <a:p>
            <a:endParaRPr lang="en-US" dirty="0"/>
          </a:p>
        </p:txBody>
      </p:sp>
      <p:pic>
        <p:nvPicPr>
          <p:cNvPr id="5" name="Picture 4" descr="arrest.WMF"/>
          <p:cNvPicPr>
            <a:picLocks noChangeAspect="1"/>
          </p:cNvPicPr>
          <p:nvPr/>
        </p:nvPicPr>
        <p:blipFill>
          <a:blip r:embed="rId2" cstate="print"/>
          <a:stretch>
            <a:fillRect/>
          </a:stretch>
        </p:blipFill>
        <p:spPr>
          <a:xfrm>
            <a:off x="7202729" y="4800600"/>
            <a:ext cx="1941271" cy="1261872"/>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58</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304800"/>
            <a:ext cx="7848600" cy="838200"/>
          </a:xfrm>
        </p:spPr>
        <p:txBody>
          <a:bodyPr/>
          <a:lstStyle/>
          <a:p>
            <a:pPr lvl="3" algn="ctr" eaLnBrk="1" hangingPunct="1"/>
            <a:r>
              <a:rPr lang="en-US" sz="2600" i="1" dirty="0" smtClean="0">
                <a:solidFill>
                  <a:srgbClr val="F16517"/>
                </a:solidFill>
              </a:rPr>
              <a:t>EEOC’s New Enforcement Guidance on Use of Arrest &amp; Conviction Records in Employment</a:t>
            </a:r>
            <a:endParaRPr lang="en-US" sz="2600" dirty="0" smtClean="0">
              <a:solidFill>
                <a:srgbClr val="F16517"/>
              </a:solidFill>
              <a:latin typeface="Arial" charset="0"/>
              <a:cs typeface="Arial" charset="0"/>
            </a:endParaRPr>
          </a:p>
        </p:txBody>
      </p:sp>
      <p:sp>
        <p:nvSpPr>
          <p:cNvPr id="40962" name="Content Placeholder 2"/>
          <p:cNvSpPr>
            <a:spLocks noGrp="1"/>
          </p:cNvSpPr>
          <p:nvPr>
            <p:ph idx="1"/>
          </p:nvPr>
        </p:nvSpPr>
        <p:spPr>
          <a:xfrm>
            <a:off x="-76200" y="1600200"/>
            <a:ext cx="9220200" cy="4267200"/>
          </a:xfrm>
        </p:spPr>
        <p:txBody>
          <a:bodyPr/>
          <a:lstStyle/>
          <a:p>
            <a:pPr lvl="2">
              <a:buNone/>
            </a:pPr>
            <a:r>
              <a:rPr lang="en-US" sz="2600" dirty="0" smtClean="0"/>
              <a:t>	</a:t>
            </a:r>
            <a:r>
              <a:rPr lang="en-US" sz="2600" b="1" u="sng" dirty="0" smtClean="0"/>
              <a:t>Persons Subject to Federal Prohibitions or Restrictions</a:t>
            </a:r>
          </a:p>
          <a:p>
            <a:pPr lvl="2"/>
            <a:r>
              <a:rPr lang="en-US" sz="2600" dirty="0" smtClean="0"/>
              <a:t>Federal laws and regulations prohibit the employment of persons with records of certain crimes in particular positions, for example:</a:t>
            </a:r>
          </a:p>
          <a:p>
            <a:pPr lvl="4"/>
            <a:r>
              <a:rPr lang="en-US" sz="2400" dirty="0" smtClean="0"/>
              <a:t>Child care workers</a:t>
            </a:r>
          </a:p>
          <a:p>
            <a:pPr lvl="4"/>
            <a:r>
              <a:rPr lang="en-US" sz="2400" dirty="0" smtClean="0"/>
              <a:t>Bank employees</a:t>
            </a:r>
          </a:p>
          <a:p>
            <a:pPr lvl="4"/>
            <a:r>
              <a:rPr lang="en-US" sz="2400" dirty="0" smtClean="0"/>
              <a:t>Port workers </a:t>
            </a:r>
          </a:p>
          <a:p>
            <a:pPr lvl="2">
              <a:buNone/>
            </a:pPr>
            <a:endParaRPr lang="en-US" sz="1400" dirty="0" smtClean="0"/>
          </a:p>
          <a:p>
            <a:pPr lvl="2"/>
            <a:r>
              <a:rPr lang="en-US" sz="2600" dirty="0" smtClean="0"/>
              <a:t>Employers may obtain a waiver from these restrictions.</a:t>
            </a:r>
          </a:p>
          <a:p>
            <a:pPr lvl="2"/>
            <a:endParaRPr lang="en-US" sz="26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59</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pPr eaLnBrk="0" hangingPunct="0">
              <a:defRPr/>
            </a:pPr>
            <a:r>
              <a:rPr lang="en-US" dirty="0" smtClean="0">
                <a:effectLst>
                  <a:outerShdw blurRad="38100" dist="38100" dir="2700000" algn="tl">
                    <a:srgbClr val="C0C0C0"/>
                  </a:outerShdw>
                </a:effectLst>
                <a:latin typeface="Arial" pitchFamily="34" charset="0"/>
                <a:cs typeface="Arial" pitchFamily="34" charset="0"/>
              </a:rPr>
              <a:t>Information on the Web</a:t>
            </a:r>
            <a:endParaRPr lang="en-US" dirty="0">
              <a:effectLst>
                <a:outerShdw blurRad="38100" dist="38100" dir="2700000" algn="tl">
                  <a:srgbClr val="C0C0C0"/>
                </a:outerShdw>
              </a:effectLst>
              <a:latin typeface="Arial" pitchFamily="34" charset="0"/>
              <a:cs typeface="Arial" pitchFamily="34" charset="0"/>
            </a:endParaRPr>
          </a:p>
        </p:txBody>
      </p:sp>
      <p:sp>
        <p:nvSpPr>
          <p:cNvPr id="41986" name="Content Placeholder 2"/>
          <p:cNvSpPr>
            <a:spLocks noGrp="1"/>
          </p:cNvSpPr>
          <p:nvPr>
            <p:ph idx="1"/>
          </p:nvPr>
        </p:nvSpPr>
        <p:spPr>
          <a:xfrm>
            <a:off x="228600" y="1828800"/>
            <a:ext cx="6248400" cy="5029200"/>
          </a:xfrm>
        </p:spPr>
        <p:txBody>
          <a:bodyPr/>
          <a:lstStyle/>
          <a:p>
            <a:pPr marL="228600" indent="-228600">
              <a:buSzPct val="90000"/>
              <a:buFont typeface="Arial" charset="0"/>
              <a:buChar char="•"/>
              <a:defRPr/>
            </a:pPr>
            <a:endParaRPr lang="en-US" sz="2400" dirty="0" smtClean="0">
              <a:latin typeface="Arial" pitchFamily="34" charset="0"/>
              <a:cs typeface="Arial" pitchFamily="34" charset="0"/>
            </a:endParaRPr>
          </a:p>
          <a:p>
            <a:pPr marL="228600" indent="-228600">
              <a:buSzPct val="90000"/>
              <a:buFont typeface="Arial" charset="0"/>
              <a:buChar char="•"/>
              <a:defRPr/>
            </a:pPr>
            <a:endParaRPr lang="en-US" sz="2400" dirty="0" smtClean="0">
              <a:latin typeface="Arial" pitchFamily="34" charset="0"/>
              <a:cs typeface="Arial" pitchFamily="34" charset="0"/>
            </a:endParaRPr>
          </a:p>
          <a:p>
            <a:pPr marL="228600" indent="-228600">
              <a:buSzPct val="90000"/>
              <a:buFont typeface="Arial" charset="0"/>
              <a:buChar char="•"/>
              <a:defRPr/>
            </a:pPr>
            <a:endParaRPr lang="en-US" sz="2400" dirty="0" smtClean="0">
              <a:latin typeface="Arial" pitchFamily="34" charset="0"/>
              <a:cs typeface="Arial" pitchFamily="34" charset="0"/>
            </a:endParaRPr>
          </a:p>
          <a:p>
            <a:pPr marL="228600" indent="-228600">
              <a:buSzPct val="90000"/>
              <a:buFont typeface="Arial" charset="0"/>
              <a:buChar char="•"/>
              <a:defRPr/>
            </a:pPr>
            <a:r>
              <a:rPr lang="en-US" sz="2400" dirty="0" smtClean="0">
                <a:cs typeface="Arial" pitchFamily="34" charset="0"/>
              </a:rPr>
              <a:t>Largest growth </a:t>
            </a:r>
            <a:r>
              <a:rPr lang="en-US" sz="2400" u="sng" dirty="0" smtClean="0">
                <a:cs typeface="Arial" pitchFamily="34" charset="0"/>
              </a:rPr>
              <a:t>not by teenagers</a:t>
            </a:r>
            <a:r>
              <a:rPr lang="en-US" sz="2400" dirty="0" smtClean="0">
                <a:cs typeface="Arial" pitchFamily="34" charset="0"/>
              </a:rPr>
              <a:t> but by 25 to 54-year-olds</a:t>
            </a:r>
            <a:br>
              <a:rPr lang="en-US" sz="2400" dirty="0" smtClean="0">
                <a:cs typeface="Arial" pitchFamily="34" charset="0"/>
              </a:rPr>
            </a:br>
            <a:endParaRPr lang="en-US" sz="2400" dirty="0" smtClean="0">
              <a:cs typeface="Arial" pitchFamily="34" charset="0"/>
            </a:endParaRPr>
          </a:p>
          <a:p>
            <a:pPr marL="228600" indent="-228600">
              <a:buSzPct val="90000"/>
              <a:buFont typeface="Arial" charset="0"/>
              <a:buChar char="•"/>
              <a:defRPr/>
            </a:pPr>
            <a:r>
              <a:rPr lang="en-US" sz="2400" dirty="0" smtClean="0">
                <a:cs typeface="Arial" pitchFamily="34" charset="0"/>
              </a:rPr>
              <a:t>Most active users aged 18-34</a:t>
            </a:r>
          </a:p>
          <a:p>
            <a:pPr eaLnBrk="1" hangingPunct="1">
              <a:buFont typeface="Wingdings" pitchFamily="2" charset="2"/>
              <a:buNone/>
            </a:pPr>
            <a:r>
              <a:rPr lang="en-US" sz="1400" dirty="0" smtClean="0">
                <a:cs typeface="Arial" charset="0"/>
              </a:rPr>
              <a:t>	</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r>
            <a:br>
              <a:rPr lang="en-US" sz="1400" dirty="0" smtClean="0">
                <a:latin typeface="Arial" charset="0"/>
                <a:cs typeface="Arial" charset="0"/>
              </a:rPr>
            </a:br>
            <a:endParaRPr lang="en-US" sz="1400" dirty="0" smtClean="0">
              <a:latin typeface="Arial" charset="0"/>
              <a:cs typeface="Arial" charset="0"/>
            </a:endParaRPr>
          </a:p>
          <a:p>
            <a:pPr eaLnBrk="1" hangingPunct="1">
              <a:buFont typeface="Wingdings" pitchFamily="2" charset="2"/>
              <a:buNone/>
            </a:pPr>
            <a:endParaRPr lang="en-US" sz="1400" dirty="0" smtClean="0">
              <a:latin typeface="Arial" charset="0"/>
              <a:cs typeface="Arial" charset="0"/>
            </a:endParaRPr>
          </a:p>
        </p:txBody>
      </p:sp>
      <p:pic>
        <p:nvPicPr>
          <p:cNvPr id="6" name="Picture 2" descr="C:\Documents and Settings\brooksj\Local Settings\Temporary Internet Files\Content.IE5\H453IUP4\MPj04440810000[1].jpg"/>
          <p:cNvPicPr>
            <a:picLocks noChangeAspect="1" noChangeArrowheads="1"/>
          </p:cNvPicPr>
          <p:nvPr/>
        </p:nvPicPr>
        <p:blipFill>
          <a:blip r:embed="rId3" cstate="print"/>
          <a:srcRect/>
          <a:stretch>
            <a:fillRect/>
          </a:stretch>
        </p:blipFill>
        <p:spPr bwMode="auto">
          <a:xfrm>
            <a:off x="6477000" y="2590800"/>
            <a:ext cx="2362200" cy="31591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A12A4940-900F-41F5-8B66-70DF9C01D545}" type="slidenum">
              <a:rPr lang="en-US" smtClean="0"/>
              <a:pPr>
                <a:defRPr/>
              </a:pPr>
              <a:t>6</a:t>
            </a:fld>
            <a:endParaRPr lang="en-US" dirty="0"/>
          </a:p>
        </p:txBody>
      </p:sp>
      <p:sp>
        <p:nvSpPr>
          <p:cNvPr id="8" name="Footer Placeholder 7"/>
          <p:cNvSpPr txBox="1">
            <a:spLocks/>
          </p:cNvSpPr>
          <p:nvPr/>
        </p:nvSpPr>
        <p:spPr>
          <a:xfrm>
            <a:off x="381000" y="5874603"/>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4"/>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04800" y="304800"/>
            <a:ext cx="7848600" cy="990600"/>
          </a:xfrm>
        </p:spPr>
        <p:txBody>
          <a:bodyPr/>
          <a:lstStyle/>
          <a:p>
            <a:pPr lvl="3" algn="ctr" eaLnBrk="1" hangingPunct="1"/>
            <a:r>
              <a:rPr lang="en-US" sz="2400" i="1" dirty="0" smtClean="0">
                <a:solidFill>
                  <a:srgbClr val="F16517"/>
                </a:solidFill>
              </a:rPr>
              <a:t>EEOC’s New Enforcement Guidance on Use of Arrest &amp; Conviction Records in Employment</a:t>
            </a:r>
            <a:endParaRPr lang="en-US" sz="2400" dirty="0" smtClean="0">
              <a:solidFill>
                <a:srgbClr val="F16517"/>
              </a:solidFill>
              <a:latin typeface="Arial" charset="0"/>
              <a:cs typeface="Arial" charset="0"/>
            </a:endParaRPr>
          </a:p>
        </p:txBody>
      </p:sp>
      <p:sp>
        <p:nvSpPr>
          <p:cNvPr id="40962" name="Content Placeholder 2"/>
          <p:cNvSpPr>
            <a:spLocks noGrp="1"/>
          </p:cNvSpPr>
          <p:nvPr>
            <p:ph idx="1"/>
          </p:nvPr>
        </p:nvSpPr>
        <p:spPr>
          <a:xfrm>
            <a:off x="0" y="1828800"/>
            <a:ext cx="9144000" cy="4343400"/>
          </a:xfrm>
        </p:spPr>
        <p:txBody>
          <a:bodyPr/>
          <a:lstStyle/>
          <a:p>
            <a:pPr lvl="2">
              <a:buNone/>
            </a:pPr>
            <a:r>
              <a:rPr lang="en-US" sz="2400" b="1" dirty="0" smtClean="0"/>
              <a:t>	</a:t>
            </a:r>
            <a:r>
              <a:rPr lang="en-US" sz="2600" b="1" u="sng" dirty="0" smtClean="0"/>
              <a:t>Persons Subject to State or Local Prohibitions or Restrictions</a:t>
            </a:r>
          </a:p>
          <a:p>
            <a:pPr lvl="2"/>
            <a:r>
              <a:rPr lang="en-US" sz="2600" dirty="0" smtClean="0"/>
              <a:t>Not the case!</a:t>
            </a:r>
          </a:p>
          <a:p>
            <a:pPr lvl="2"/>
            <a:endParaRPr lang="en-US" sz="2600" dirty="0" smtClean="0"/>
          </a:p>
          <a:p>
            <a:pPr lvl="2"/>
            <a:r>
              <a:rPr lang="en-US" sz="2600" dirty="0" smtClean="0">
                <a:latin typeface="Arial" charset="0"/>
                <a:cs typeface="Arial" charset="0"/>
              </a:rPr>
              <a:t>The EEOC’s refusal to allow employers to establish business necessity by pointing to state or local laws or regulations means that the employer must abide by the new Guidance (targeted screening plus individualized assessment).</a:t>
            </a:r>
          </a:p>
          <a:p>
            <a:pPr marL="342900" lvl="2" indent="-342900"/>
            <a:endParaRPr lang="en-US" sz="2400" dirty="0" smtClean="0"/>
          </a:p>
          <a:p>
            <a:pPr marL="342900" lvl="2" indent="-342900"/>
            <a:endParaRPr lang="en-US" sz="2200" dirty="0" smtClean="0"/>
          </a:p>
          <a:p>
            <a:pPr marL="800100" lvl="3" indent="-342900">
              <a:buNone/>
            </a:pPr>
            <a:endParaRPr lang="en-US" sz="2000" dirty="0" smtClean="0"/>
          </a:p>
          <a:p>
            <a:pPr marL="342900" lvl="2" indent="-342900"/>
            <a:endParaRPr lang="en-US" sz="2200" dirty="0" smtClean="0"/>
          </a:p>
          <a:p>
            <a:pPr>
              <a:buNone/>
            </a:pPr>
            <a:r>
              <a:rPr lang="en-US" dirty="0" smtClean="0"/>
              <a:t> </a:t>
            </a:r>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60</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96200" cy="838200"/>
          </a:xfrm>
        </p:spPr>
        <p:txBody>
          <a:bodyPr/>
          <a:lstStyle/>
          <a:p>
            <a:r>
              <a:rPr lang="en-US" sz="2600" i="1" dirty="0" smtClean="0"/>
              <a:t>EEOC’s New Enforcement Guidance on Use of Arrest &amp; Conviction Records in Employment</a:t>
            </a:r>
            <a:endParaRPr lang="en-US" sz="2600" dirty="0"/>
          </a:p>
        </p:txBody>
      </p:sp>
      <p:sp>
        <p:nvSpPr>
          <p:cNvPr id="3" name="Content Placeholder 2"/>
          <p:cNvSpPr>
            <a:spLocks noGrp="1"/>
          </p:cNvSpPr>
          <p:nvPr>
            <p:ph idx="1"/>
          </p:nvPr>
        </p:nvSpPr>
        <p:spPr>
          <a:xfrm>
            <a:off x="228600" y="1143000"/>
            <a:ext cx="8686800" cy="4525963"/>
          </a:xfrm>
        </p:spPr>
        <p:txBody>
          <a:bodyPr/>
          <a:lstStyle/>
          <a:p>
            <a:pPr marL="342900" lvl="2" indent="-342900"/>
            <a:endParaRPr lang="en-US" sz="2200" dirty="0" smtClean="0">
              <a:latin typeface="Arial" charset="0"/>
              <a:cs typeface="Arial" charset="0"/>
            </a:endParaRPr>
          </a:p>
          <a:p>
            <a:pPr marL="342900" lvl="2" indent="-342900"/>
            <a:r>
              <a:rPr lang="en-US" sz="2600" dirty="0" smtClean="0">
                <a:latin typeface="Arial" charset="0"/>
                <a:cs typeface="Arial" charset="0"/>
              </a:rPr>
              <a:t>“</a:t>
            </a:r>
            <a:r>
              <a:rPr lang="en-US" sz="2600" dirty="0" smtClean="0">
                <a:cs typeface="Arial" charset="0"/>
              </a:rPr>
              <a:t>Ban the Box” Legislation</a:t>
            </a:r>
          </a:p>
          <a:p>
            <a:pPr marL="800100" lvl="3" indent="-342900"/>
            <a:r>
              <a:rPr lang="en-US" sz="2400" dirty="0" smtClean="0">
                <a:cs typeface="Arial" charset="0"/>
              </a:rPr>
              <a:t>City of Newark &amp; Atlantic City</a:t>
            </a:r>
          </a:p>
          <a:p>
            <a:pPr marL="800100" lvl="3" indent="-342900"/>
            <a:r>
              <a:rPr lang="en-US" sz="2400" dirty="0" smtClean="0">
                <a:cs typeface="Arial" charset="0"/>
              </a:rPr>
              <a:t>Limits an employer's right to </a:t>
            </a:r>
          </a:p>
          <a:p>
            <a:pPr marL="800100" lvl="3" indent="-342900">
              <a:buNone/>
            </a:pPr>
            <a:r>
              <a:rPr lang="en-US" sz="2400" dirty="0" smtClean="0">
                <a:cs typeface="Arial" charset="0"/>
              </a:rPr>
              <a:t>	inquire into a job applicant's </a:t>
            </a:r>
          </a:p>
          <a:p>
            <a:pPr marL="800100" lvl="3" indent="-342900">
              <a:buNone/>
            </a:pPr>
            <a:r>
              <a:rPr lang="en-US" sz="2400" dirty="0" smtClean="0">
                <a:cs typeface="Arial" charset="0"/>
              </a:rPr>
              <a:t>	criminal history</a:t>
            </a:r>
          </a:p>
          <a:p>
            <a:pPr marL="800100" lvl="3" indent="-342900"/>
            <a:endParaRPr lang="en-US" sz="2400" dirty="0" smtClean="0">
              <a:cs typeface="Arial" charset="0"/>
            </a:endParaRPr>
          </a:p>
          <a:p>
            <a:pPr marL="342900" lvl="2" indent="-342900"/>
            <a:r>
              <a:rPr lang="en-US" sz="2600" dirty="0" smtClean="0"/>
              <a:t>“Ban the box" movement and has been gaining momentum nationwide. Similar legislation in Philadelphia, Baltimore, Chicago, Atlanta, Seattle, and Detroit.</a:t>
            </a:r>
          </a:p>
        </p:txBody>
      </p:sp>
      <p:pic>
        <p:nvPicPr>
          <p:cNvPr id="5" name="Picture 4" descr="box.PNG"/>
          <p:cNvPicPr>
            <a:picLocks noChangeAspect="1"/>
          </p:cNvPicPr>
          <p:nvPr/>
        </p:nvPicPr>
        <p:blipFill>
          <a:blip r:embed="rId2" cstate="print"/>
          <a:stretch>
            <a:fillRect/>
          </a:stretch>
        </p:blipFill>
        <p:spPr>
          <a:xfrm>
            <a:off x="6781800" y="2438400"/>
            <a:ext cx="1714500" cy="1714500"/>
          </a:xfrm>
          <a:prstGeom prst="rect">
            <a:avLst/>
          </a:prstGeom>
        </p:spPr>
      </p:pic>
      <p:sp>
        <p:nvSpPr>
          <p:cNvPr id="6" name="Slide Number Placeholder 5"/>
          <p:cNvSpPr>
            <a:spLocks noGrp="1"/>
          </p:cNvSpPr>
          <p:nvPr>
            <p:ph type="sldNum" sz="quarter" idx="11"/>
          </p:nvPr>
        </p:nvSpPr>
        <p:spPr/>
        <p:txBody>
          <a:bodyPr/>
          <a:lstStyle/>
          <a:p>
            <a:pPr>
              <a:defRPr/>
            </a:pPr>
            <a:fld id="{A12A4940-900F-41F5-8B66-70DF9C01D545}" type="slidenum">
              <a:rPr lang="en-US" smtClean="0"/>
              <a:pPr>
                <a:defRPr/>
              </a:pPr>
              <a:t>61</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010400" cy="655638"/>
          </a:xfrm>
        </p:spPr>
        <p:txBody>
          <a:bodyPr/>
          <a:lstStyle/>
          <a:p>
            <a:pPr algn="ctr"/>
            <a:r>
              <a:rPr lang="en-US" sz="2400" i="1" dirty="0" smtClean="0"/>
              <a:t>EEOC’s New Enforcement Guidance on Use of Arrest &amp; Conviction Records in Employment</a:t>
            </a:r>
            <a:endParaRPr lang="en-US" sz="2400" i="1" dirty="0"/>
          </a:p>
        </p:txBody>
      </p:sp>
      <p:sp>
        <p:nvSpPr>
          <p:cNvPr id="3" name="Content Placeholder 2"/>
          <p:cNvSpPr>
            <a:spLocks noGrp="1"/>
          </p:cNvSpPr>
          <p:nvPr>
            <p:ph idx="1"/>
          </p:nvPr>
        </p:nvSpPr>
        <p:spPr>
          <a:xfrm>
            <a:off x="228600" y="1752601"/>
            <a:ext cx="8763000" cy="4114800"/>
          </a:xfrm>
        </p:spPr>
        <p:txBody>
          <a:bodyPr/>
          <a:lstStyle/>
          <a:p>
            <a:pPr marL="342900" lvl="2" indent="-342900" algn="ctr">
              <a:buNone/>
            </a:pPr>
            <a:r>
              <a:rPr lang="en-US" sz="2600" b="1" dirty="0" smtClean="0"/>
              <a:t>Developments expected in 2013:</a:t>
            </a:r>
          </a:p>
          <a:p>
            <a:pPr marL="342900" lvl="2" indent="-342900"/>
            <a:r>
              <a:rPr lang="en-US" sz="2600" b="1" u="sng" dirty="0" smtClean="0"/>
              <a:t>Federal</a:t>
            </a:r>
          </a:p>
          <a:p>
            <a:pPr marL="800100" lvl="3" indent="-342900"/>
            <a:r>
              <a:rPr lang="en-US" sz="2400" dirty="0" smtClean="0"/>
              <a:t>“Ban the Box Act of 2012” (H.R. 6220) introduced in House of Representatives and Referred to Committee  </a:t>
            </a:r>
          </a:p>
          <a:p>
            <a:pPr marL="342900" lvl="2" indent="-342900"/>
            <a:r>
              <a:rPr lang="en-US" sz="2600" b="1" u="sng" dirty="0" smtClean="0"/>
              <a:t>New Jersey</a:t>
            </a:r>
          </a:p>
          <a:p>
            <a:pPr marL="800100" lvl="3" indent="-342900"/>
            <a:r>
              <a:rPr lang="en-US" sz="2400" dirty="0" smtClean="0"/>
              <a:t>A2300 referred to Assembly Law and Public Safety Committee earlier this year.  </a:t>
            </a:r>
          </a:p>
          <a:p>
            <a:pPr marL="342900" lvl="2" indent="-342900"/>
            <a:r>
              <a:rPr lang="en-US" sz="2600" dirty="0" smtClean="0"/>
              <a:t>Neither expected to pass this year, but new Ban the Box Bills are expected in 2013. </a:t>
            </a:r>
          </a:p>
          <a:p>
            <a:pPr>
              <a:buNone/>
            </a:pPr>
            <a:endParaRPr lang="en-US" sz="2200" dirty="0" smtClean="0"/>
          </a:p>
          <a:p>
            <a:pPr lvl="1">
              <a:buNone/>
            </a:pPr>
            <a:endParaRPr lang="en-US" sz="1600" dirty="0" smtClean="0"/>
          </a:p>
          <a:p>
            <a:endParaRPr lang="en-US" sz="1600" dirty="0" smtClean="0"/>
          </a:p>
          <a:p>
            <a:pPr lvl="1">
              <a:buNone/>
            </a:pPr>
            <a:endParaRPr lang="en-US" sz="1600"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62</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304800"/>
            <a:ext cx="7848600" cy="838200"/>
          </a:xfrm>
        </p:spPr>
        <p:txBody>
          <a:bodyPr/>
          <a:lstStyle/>
          <a:p>
            <a:pPr lvl="3" algn="ctr" eaLnBrk="1" hangingPunct="1"/>
            <a:r>
              <a:rPr lang="en-US" sz="2400" i="1" dirty="0" smtClean="0">
                <a:solidFill>
                  <a:srgbClr val="F16517"/>
                </a:solidFill>
              </a:rPr>
              <a:t>EEOC’s New Enforcement Guidance on Use of Arrest &amp; Conviction Records in Employment</a:t>
            </a:r>
            <a:endParaRPr lang="en-US" sz="2400" dirty="0" smtClean="0">
              <a:solidFill>
                <a:srgbClr val="F16517"/>
              </a:solidFill>
              <a:latin typeface="Arial" charset="0"/>
              <a:cs typeface="Arial" charset="0"/>
            </a:endParaRPr>
          </a:p>
        </p:txBody>
      </p:sp>
      <p:sp>
        <p:nvSpPr>
          <p:cNvPr id="40962" name="Content Placeholder 2"/>
          <p:cNvSpPr>
            <a:spLocks noGrp="1"/>
          </p:cNvSpPr>
          <p:nvPr>
            <p:ph idx="1"/>
          </p:nvPr>
        </p:nvSpPr>
        <p:spPr>
          <a:xfrm>
            <a:off x="0" y="1524000"/>
            <a:ext cx="9448800" cy="4724400"/>
          </a:xfrm>
        </p:spPr>
        <p:txBody>
          <a:bodyPr/>
          <a:lstStyle/>
          <a:p>
            <a:pPr algn="ctr">
              <a:buNone/>
            </a:pPr>
            <a:r>
              <a:rPr lang="en-US" sz="2200" b="1" u="sng" dirty="0" smtClean="0"/>
              <a:t>Practical Tips</a:t>
            </a:r>
          </a:p>
          <a:p>
            <a:r>
              <a:rPr lang="en-US" sz="2200" dirty="0" smtClean="0"/>
              <a:t>Document thought process if developing general disqualifications (business purpose, past experiences, etc)</a:t>
            </a:r>
          </a:p>
          <a:p>
            <a:pPr>
              <a:buNone/>
            </a:pPr>
            <a:endParaRPr lang="en-US" sz="2200" dirty="0" smtClean="0"/>
          </a:p>
          <a:p>
            <a:r>
              <a:rPr lang="en-US" sz="2200" dirty="0" smtClean="0"/>
              <a:t>Use targeted screens</a:t>
            </a:r>
          </a:p>
          <a:p>
            <a:pPr lvl="1"/>
            <a:r>
              <a:rPr lang="en-US" sz="2200" dirty="0" smtClean="0"/>
              <a:t>If possible, use different standards for different positions</a:t>
            </a:r>
          </a:p>
          <a:p>
            <a:pPr lvl="1">
              <a:buNone/>
            </a:pPr>
            <a:endParaRPr lang="en-US" sz="2200" dirty="0" smtClean="0"/>
          </a:p>
          <a:p>
            <a:r>
              <a:rPr lang="en-US" sz="2200" dirty="0" smtClean="0"/>
              <a:t>Adopt policy of individualized assessment</a:t>
            </a:r>
          </a:p>
          <a:p>
            <a:pPr lvl="1"/>
            <a:r>
              <a:rPr lang="en-US" sz="2200" dirty="0" smtClean="0"/>
              <a:t>Avoid policies that include automatic exclusions </a:t>
            </a:r>
          </a:p>
          <a:p>
            <a:pPr lvl="1"/>
            <a:r>
              <a:rPr lang="en-US" sz="2200" dirty="0" smtClean="0"/>
              <a:t>“ABC Corp. believes the following crimes are job-related, and applicants with these offenses will be subject to individualized assessment…”</a:t>
            </a:r>
          </a:p>
          <a:p>
            <a:pPr lvl="1"/>
            <a:endParaRPr lang="en-US" sz="2200" dirty="0" smtClean="0"/>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63</a:t>
            </a:fld>
            <a:endParaRPr lang="en-US" dirty="0"/>
          </a:p>
        </p:txBody>
      </p:sp>
      <p:sp>
        <p:nvSpPr>
          <p:cNvPr id="6" name="Footer Placeholder 7"/>
          <p:cNvSpPr txBox="1">
            <a:spLocks/>
          </p:cNvSpPr>
          <p:nvPr/>
        </p:nvSpPr>
        <p:spPr>
          <a:xfrm>
            <a:off x="381000" y="6492875"/>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304800"/>
            <a:ext cx="7848600" cy="838200"/>
          </a:xfrm>
        </p:spPr>
        <p:txBody>
          <a:bodyPr/>
          <a:lstStyle/>
          <a:p>
            <a:pPr lvl="3" algn="ctr" eaLnBrk="1" hangingPunct="1"/>
            <a:r>
              <a:rPr lang="en-US" sz="2400" i="1" dirty="0" smtClean="0">
                <a:solidFill>
                  <a:srgbClr val="F16517"/>
                </a:solidFill>
              </a:rPr>
              <a:t>EEOC’s New Enforcement Guidance on Use of Arrest &amp; Conviction Records in Employment</a:t>
            </a:r>
            <a:endParaRPr lang="en-US" sz="2400" dirty="0" smtClean="0">
              <a:solidFill>
                <a:srgbClr val="F16517"/>
              </a:solidFill>
              <a:latin typeface="Arial" charset="0"/>
              <a:cs typeface="Arial" charset="0"/>
            </a:endParaRPr>
          </a:p>
        </p:txBody>
      </p:sp>
      <p:sp>
        <p:nvSpPr>
          <p:cNvPr id="40962" name="Content Placeholder 2"/>
          <p:cNvSpPr>
            <a:spLocks noGrp="1"/>
          </p:cNvSpPr>
          <p:nvPr>
            <p:ph idx="1"/>
          </p:nvPr>
        </p:nvSpPr>
        <p:spPr>
          <a:xfrm>
            <a:off x="381000" y="1600200"/>
            <a:ext cx="8763000" cy="4343400"/>
          </a:xfrm>
        </p:spPr>
        <p:txBody>
          <a:bodyPr/>
          <a:lstStyle/>
          <a:p>
            <a:pPr algn="ctr">
              <a:buNone/>
            </a:pPr>
            <a:r>
              <a:rPr lang="en-US" sz="2400" b="1" u="sng" dirty="0" smtClean="0"/>
              <a:t>Practical Tips (continued)</a:t>
            </a:r>
          </a:p>
          <a:p>
            <a:r>
              <a:rPr lang="en-US" sz="2400" dirty="0" smtClean="0"/>
              <a:t>Disqualifiers mandated by state law</a:t>
            </a:r>
          </a:p>
          <a:p>
            <a:pPr lvl="1"/>
            <a:r>
              <a:rPr lang="en-US" dirty="0" smtClean="0"/>
              <a:t>Crime must precisely meet state exclusion </a:t>
            </a:r>
          </a:p>
          <a:p>
            <a:pPr lvl="1"/>
            <a:r>
              <a:rPr lang="en-US" dirty="0" smtClean="0"/>
              <a:t>To be safe, perform individualized assessment</a:t>
            </a:r>
          </a:p>
          <a:p>
            <a:r>
              <a:rPr lang="en-US" sz="2400" dirty="0" smtClean="0"/>
              <a:t>Train HR and decision-makers</a:t>
            </a:r>
          </a:p>
          <a:p>
            <a:r>
              <a:rPr lang="en-US" sz="2400" dirty="0" smtClean="0"/>
              <a:t>Self-Audit</a:t>
            </a:r>
          </a:p>
          <a:p>
            <a:r>
              <a:rPr lang="en-US" sz="2400" dirty="0" smtClean="0"/>
              <a:t>When responding to EEOC charges unrelated to this issue, avoid providing criminal background practice and policy information in exhibits </a:t>
            </a:r>
          </a:p>
          <a:p>
            <a:endParaRPr lang="en-US" sz="2400" dirty="0" smtClean="0"/>
          </a:p>
          <a:p>
            <a:endParaRPr lang="en-US" sz="2400" dirty="0" smtClean="0"/>
          </a:p>
          <a:p>
            <a:endParaRPr lang="en-US" sz="2400" b="1"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64</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304800"/>
            <a:ext cx="7848600" cy="838200"/>
          </a:xfrm>
        </p:spPr>
        <p:txBody>
          <a:bodyPr/>
          <a:lstStyle/>
          <a:p>
            <a:pPr lvl="3" algn="ctr" eaLnBrk="1" hangingPunct="1"/>
            <a:r>
              <a:rPr lang="en-US" sz="2400" i="1" dirty="0" smtClean="0">
                <a:solidFill>
                  <a:srgbClr val="F16517"/>
                </a:solidFill>
              </a:rPr>
              <a:t>EEOC’s New Enforcement Guidance on Use of Arrest &amp; Conviction Records in Employment</a:t>
            </a:r>
            <a:endParaRPr lang="en-US" sz="2400" dirty="0" smtClean="0">
              <a:solidFill>
                <a:srgbClr val="F16517"/>
              </a:solidFill>
              <a:latin typeface="Arial" charset="0"/>
              <a:cs typeface="Arial" charset="0"/>
            </a:endParaRPr>
          </a:p>
        </p:txBody>
      </p:sp>
      <p:sp>
        <p:nvSpPr>
          <p:cNvPr id="40962" name="Content Placeholder 2"/>
          <p:cNvSpPr>
            <a:spLocks noGrp="1"/>
          </p:cNvSpPr>
          <p:nvPr>
            <p:ph idx="1"/>
          </p:nvPr>
        </p:nvSpPr>
        <p:spPr>
          <a:xfrm>
            <a:off x="685800" y="2057400"/>
            <a:ext cx="7543800" cy="4343400"/>
          </a:xfrm>
        </p:spPr>
        <p:txBody>
          <a:bodyPr/>
          <a:lstStyle/>
          <a:p>
            <a:pPr algn="ctr">
              <a:buNone/>
            </a:pPr>
            <a:endParaRPr lang="en-US" sz="6600" b="1" dirty="0" smtClean="0"/>
          </a:p>
          <a:p>
            <a:pPr algn="ctr">
              <a:buNone/>
            </a:pPr>
            <a:r>
              <a:rPr lang="en-US" sz="6600" b="1" dirty="0" smtClean="0"/>
              <a:t>QUESTIONS?</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65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905000"/>
            <a:ext cx="9144000" cy="1828799"/>
          </a:xfrm>
        </p:spPr>
        <p:txBody>
          <a:bodyPr/>
          <a:lstStyle/>
          <a:p>
            <a:pPr>
              <a:defRPr/>
            </a:pPr>
            <a:r>
              <a:rPr lang="en-US" sz="4400" dirty="0" smtClean="0"/>
              <a:t>Contingent Workers:</a:t>
            </a:r>
            <a:br>
              <a:rPr lang="en-US" sz="4400" dirty="0" smtClean="0"/>
            </a:br>
            <a:r>
              <a:rPr lang="en-US" sz="2500" i="1" dirty="0" smtClean="0"/>
              <a:t>The Continuing Dilemma of the Non-Employee Workforce</a:t>
            </a:r>
            <a:endParaRPr lang="en-US" sz="2500" i="1" dirty="0"/>
          </a:p>
        </p:txBody>
      </p:sp>
      <p:sp>
        <p:nvSpPr>
          <p:cNvPr id="4"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How Big Is This Issue?</a:t>
            </a:r>
            <a:endParaRPr lang="en-US" dirty="0">
              <a:solidFill>
                <a:schemeClr val="accent1">
                  <a:satMod val="200000"/>
                  <a:tint val="3000"/>
                </a:schemeClr>
              </a:solidFill>
            </a:endParaRPr>
          </a:p>
        </p:txBody>
      </p:sp>
      <p:sp>
        <p:nvSpPr>
          <p:cNvPr id="13315" name="Content Placeholder 2"/>
          <p:cNvSpPr>
            <a:spLocks noGrp="1"/>
          </p:cNvSpPr>
          <p:nvPr>
            <p:ph idx="1"/>
          </p:nvPr>
        </p:nvSpPr>
        <p:spPr>
          <a:xfrm>
            <a:off x="457200" y="1981200"/>
            <a:ext cx="8229600" cy="3733800"/>
          </a:xfrm>
        </p:spPr>
        <p:txBody>
          <a:bodyPr/>
          <a:lstStyle/>
          <a:p>
            <a:pPr algn="ctr">
              <a:spcAft>
                <a:spcPts val="1800"/>
              </a:spcAft>
              <a:buFontTx/>
              <a:buNone/>
            </a:pPr>
            <a:r>
              <a:rPr lang="en-US" sz="3600" dirty="0" smtClean="0"/>
              <a:t>10 million independent contractors</a:t>
            </a:r>
          </a:p>
          <a:p>
            <a:pPr algn="ctr">
              <a:spcAft>
                <a:spcPts val="1800"/>
              </a:spcAft>
              <a:buFontTx/>
              <a:buNone/>
            </a:pPr>
            <a:endParaRPr lang="en-US" sz="3200" dirty="0" smtClean="0"/>
          </a:p>
          <a:p>
            <a:pPr algn="ctr">
              <a:spcAft>
                <a:spcPts val="1800"/>
              </a:spcAft>
              <a:buFontTx/>
              <a:buNone/>
            </a:pPr>
            <a:r>
              <a:rPr lang="en-US" sz="3600" dirty="0" smtClean="0"/>
              <a:t>7% of total employment</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67</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Federal Statistics Relied Upon By IRS And DOL</a:t>
            </a:r>
            <a:endParaRPr lang="en-US" dirty="0">
              <a:solidFill>
                <a:schemeClr val="accent1">
                  <a:satMod val="200000"/>
                  <a:tint val="3000"/>
                </a:schemeClr>
              </a:solidFill>
            </a:endParaRPr>
          </a:p>
        </p:txBody>
      </p:sp>
      <p:sp>
        <p:nvSpPr>
          <p:cNvPr id="14339" name="Content Placeholder 2"/>
          <p:cNvSpPr>
            <a:spLocks noGrp="1"/>
          </p:cNvSpPr>
          <p:nvPr>
            <p:ph idx="1"/>
          </p:nvPr>
        </p:nvSpPr>
        <p:spPr/>
        <p:txBody>
          <a:bodyPr/>
          <a:lstStyle/>
          <a:p>
            <a:r>
              <a:rPr lang="en-US" dirty="0" smtClean="0"/>
              <a:t>Up to 30% of employers misclassify workers.</a:t>
            </a:r>
          </a:p>
          <a:p>
            <a:r>
              <a:rPr lang="en-US" dirty="0" smtClean="0"/>
              <a:t>3.4 million workers are contractors, when they should be employees.</a:t>
            </a:r>
          </a:p>
          <a:p>
            <a:r>
              <a:rPr lang="en-US" dirty="0" smtClean="0"/>
              <a:t>Revenue loss to U.S. Treasury is $3.4 billion, annually:</a:t>
            </a:r>
          </a:p>
          <a:p>
            <a:pPr lvl="1"/>
            <a:r>
              <a:rPr lang="en-US" dirty="0" smtClean="0"/>
              <a:t>Income tax.</a:t>
            </a:r>
          </a:p>
          <a:p>
            <a:pPr lvl="1"/>
            <a:r>
              <a:rPr lang="en-US" dirty="0" smtClean="0"/>
              <a:t>Social Security.</a:t>
            </a:r>
          </a:p>
          <a:p>
            <a:pPr lvl="1"/>
            <a:r>
              <a:rPr lang="en-US" dirty="0" smtClean="0"/>
              <a:t>Medicare.</a:t>
            </a:r>
          </a:p>
          <a:p>
            <a:pPr lvl="1"/>
            <a:r>
              <a:rPr lang="en-US" dirty="0" smtClean="0"/>
              <a:t>Unemployment Insurance Trust Fund.</a:t>
            </a:r>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68</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What Is The DOL Doing?</a:t>
            </a:r>
            <a:endParaRPr lang="en-US" dirty="0">
              <a:solidFill>
                <a:schemeClr val="accent1">
                  <a:satMod val="200000"/>
                  <a:tint val="3000"/>
                </a:schemeClr>
              </a:solidFill>
            </a:endParaRPr>
          </a:p>
        </p:txBody>
      </p:sp>
      <p:sp>
        <p:nvSpPr>
          <p:cNvPr id="15363" name="Content Placeholder 2"/>
          <p:cNvSpPr>
            <a:spLocks noGrp="1"/>
          </p:cNvSpPr>
          <p:nvPr>
            <p:ph idx="1"/>
          </p:nvPr>
        </p:nvSpPr>
        <p:spPr>
          <a:xfrm>
            <a:off x="228600" y="1676400"/>
            <a:ext cx="8915400" cy="4343400"/>
          </a:xfrm>
        </p:spPr>
        <p:txBody>
          <a:bodyPr/>
          <a:lstStyle/>
          <a:p>
            <a:pPr>
              <a:spcAft>
                <a:spcPts val="1800"/>
              </a:spcAft>
            </a:pPr>
            <a:r>
              <a:rPr lang="en-US" sz="2400" dirty="0" smtClean="0"/>
              <a:t>129 FTEs for multi-agency audit and enforcement.</a:t>
            </a:r>
          </a:p>
          <a:p>
            <a:pPr>
              <a:spcAft>
                <a:spcPts val="1800"/>
              </a:spcAft>
            </a:pPr>
            <a:r>
              <a:rPr lang="en-US" sz="2400" dirty="0" smtClean="0"/>
              <a:t>Wage and Hour Division hires 107 new investigators for targeted industry investigations.</a:t>
            </a:r>
          </a:p>
          <a:p>
            <a:pPr>
              <a:spcAft>
                <a:spcPts val="1800"/>
              </a:spcAft>
            </a:pPr>
            <a:r>
              <a:rPr lang="en-US" sz="2400" dirty="0" smtClean="0"/>
              <a:t>FY 2012 budget includes $15 million for the hiring of new personnel within </a:t>
            </a:r>
            <a:r>
              <a:rPr lang="en-US" sz="2400" dirty="0" err="1" smtClean="0"/>
              <a:t>DOL’s</a:t>
            </a:r>
            <a:r>
              <a:rPr lang="en-US" sz="2400" dirty="0" smtClean="0"/>
              <a:t> Wage and Hour Division to investigate misclassification.</a:t>
            </a:r>
          </a:p>
          <a:p>
            <a:r>
              <a:rPr lang="en-US" sz="2400" dirty="0" smtClean="0"/>
              <a:t>FY 2012 budget makes $25 million available to states to enhance their mechanisms for conducting misclassification audits.</a:t>
            </a:r>
          </a:p>
          <a:p>
            <a:endParaRPr lang="en-US" sz="2400"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69</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905000" y="-76200"/>
            <a:ext cx="9144000" cy="1066800"/>
          </a:xfrm>
        </p:spPr>
        <p:txBody>
          <a:bodyPr>
            <a:noAutofit/>
          </a:bodyPr>
          <a:lstStyle/>
          <a:p>
            <a:pPr>
              <a:defRPr/>
            </a:pPr>
            <a:r>
              <a:rPr lang="en-US" b="1" dirty="0" smtClean="0">
                <a:effectLst>
                  <a:outerShdw blurRad="38100" dist="38100" dir="2700000" algn="tl">
                    <a:srgbClr val="C0C0C0"/>
                  </a:outerShdw>
                </a:effectLst>
                <a:ea typeface="+mn-ea"/>
              </a:rPr>
              <a:t>		</a:t>
            </a:r>
            <a:br>
              <a:rPr lang="en-US" b="1" dirty="0" smtClean="0">
                <a:effectLst>
                  <a:outerShdw blurRad="38100" dist="38100" dir="2700000" algn="tl">
                    <a:srgbClr val="C0C0C0"/>
                  </a:outerShdw>
                </a:effectLst>
                <a:ea typeface="+mn-ea"/>
              </a:rPr>
            </a:br>
            <a:r>
              <a:rPr lang="en-US" dirty="0" smtClean="0">
                <a:effectLst>
                  <a:outerShdw blurRad="38100" dist="38100" dir="2700000" algn="tl">
                    <a:srgbClr val="C0C0C0"/>
                  </a:outerShdw>
                </a:effectLst>
                <a:ea typeface="+mn-ea"/>
              </a:rPr>
              <a:t>			</a:t>
            </a:r>
            <a:r>
              <a:rPr b="1" dirty="0" smtClean="0">
                <a:effectLst>
                  <a:outerShdw blurRad="38100" dist="38100" dir="2700000" algn="tl">
                    <a:srgbClr val="C0C0C0"/>
                  </a:outerShdw>
                </a:effectLst>
                <a:ea typeface="+mn-ea"/>
              </a:rPr>
              <a:t>Social </a:t>
            </a:r>
            <a:r>
              <a:rPr b="1" dirty="0" err="1" smtClean="0">
                <a:effectLst>
                  <a:outerShdw blurRad="38100" dist="38100" dir="2700000" algn="tl">
                    <a:srgbClr val="C0C0C0"/>
                  </a:outerShdw>
                </a:effectLst>
                <a:ea typeface="+mn-ea"/>
              </a:rPr>
              <a:t>NOTworking</a:t>
            </a:r>
            <a:endParaRPr b="1" dirty="0" smtClean="0">
              <a:effectLst>
                <a:outerShdw blurRad="38100" dist="38100" dir="2700000" algn="tl">
                  <a:srgbClr val="C0C0C0"/>
                </a:outerShdw>
              </a:effectLst>
              <a:ea typeface="+mn-ea"/>
            </a:endParaRPr>
          </a:p>
        </p:txBody>
      </p:sp>
      <p:sp>
        <p:nvSpPr>
          <p:cNvPr id="3" name="Content Placeholder 2"/>
          <p:cNvSpPr>
            <a:spLocks noGrp="1"/>
          </p:cNvSpPr>
          <p:nvPr>
            <p:ph idx="1"/>
          </p:nvPr>
        </p:nvSpPr>
        <p:spPr>
          <a:xfrm>
            <a:off x="914400" y="1798638"/>
            <a:ext cx="7315200" cy="4525962"/>
          </a:xfrm>
        </p:spPr>
        <p:txBody>
          <a:bodyPr/>
          <a:lstStyle/>
          <a:p>
            <a:pPr marL="228600" indent="-228600" eaLnBrk="1" hangingPunct="1">
              <a:spcBef>
                <a:spcPts val="0"/>
              </a:spcBef>
              <a:buClr>
                <a:schemeClr val="tx1"/>
              </a:buClr>
              <a:buSzPct val="90000"/>
              <a:defRPr/>
            </a:pPr>
            <a:r>
              <a:rPr lang="en-US" sz="2400" dirty="0" smtClean="0"/>
              <a:t>How many working hours are lost to social networking?</a:t>
            </a:r>
          </a:p>
          <a:p>
            <a:pPr marL="228600" indent="-228600" eaLnBrk="1" hangingPunct="1">
              <a:spcBef>
                <a:spcPts val="0"/>
              </a:spcBef>
              <a:buClr>
                <a:schemeClr val="tx1"/>
              </a:buClr>
              <a:buSzPct val="90000"/>
              <a:defRPr/>
            </a:pPr>
            <a:r>
              <a:rPr lang="en-US" sz="2400" dirty="0" err="1" smtClean="0"/>
              <a:t>Facebook</a:t>
            </a:r>
            <a:r>
              <a:rPr lang="en-US" sz="2400" dirty="0" smtClean="0"/>
              <a:t> has over 1 billion active users</a:t>
            </a:r>
          </a:p>
          <a:p>
            <a:pPr marL="228600" indent="-228600" eaLnBrk="1" hangingPunct="1">
              <a:spcBef>
                <a:spcPts val="0"/>
              </a:spcBef>
              <a:buClr>
                <a:schemeClr val="tx1"/>
              </a:buClr>
              <a:buSzPct val="90000"/>
              <a:defRPr/>
            </a:pPr>
            <a:r>
              <a:rPr lang="en-US" sz="2400" dirty="0" smtClean="0"/>
              <a:t>52% of </a:t>
            </a:r>
            <a:r>
              <a:rPr lang="en-US" sz="2400" dirty="0" err="1" smtClean="0"/>
              <a:t>Facebook</a:t>
            </a:r>
            <a:r>
              <a:rPr lang="en-US" sz="2400" dirty="0" smtClean="0"/>
              <a:t> users log on </a:t>
            </a:r>
            <a:r>
              <a:rPr lang="en-US" sz="2400" u="sng" dirty="0" smtClean="0"/>
              <a:t>every</a:t>
            </a:r>
            <a:r>
              <a:rPr lang="en-US" sz="2400" dirty="0" smtClean="0"/>
              <a:t> </a:t>
            </a:r>
            <a:r>
              <a:rPr lang="en-US" sz="2400" u="sng" dirty="0" smtClean="0"/>
              <a:t>day</a:t>
            </a:r>
            <a:r>
              <a:rPr lang="en-US" sz="2400" dirty="0" smtClean="0"/>
              <a:t>; 36% - Twitter</a:t>
            </a:r>
            <a:r>
              <a:rPr lang="en-US" sz="2400" u="sng" dirty="0" smtClean="0"/>
              <a:t> </a:t>
            </a:r>
          </a:p>
          <a:p>
            <a:pPr marL="228600" indent="-228600" eaLnBrk="1" hangingPunct="1">
              <a:spcBef>
                <a:spcPts val="0"/>
              </a:spcBef>
              <a:buClr>
                <a:schemeClr val="tx1"/>
              </a:buClr>
              <a:buSzPct val="90000"/>
              <a:defRPr/>
            </a:pPr>
            <a:r>
              <a:rPr lang="en-US" sz="2400" dirty="0" smtClean="0"/>
              <a:t>53 million minutes per year on FB</a:t>
            </a:r>
          </a:p>
          <a:p>
            <a:pPr marL="228600" indent="-228600" eaLnBrk="1" hangingPunct="1">
              <a:spcBef>
                <a:spcPts val="0"/>
              </a:spcBef>
              <a:buClr>
                <a:schemeClr val="tx1"/>
              </a:buClr>
              <a:buSzPct val="90000"/>
              <a:defRPr/>
            </a:pPr>
            <a:r>
              <a:rPr lang="en-US" sz="2400" dirty="0" smtClean="0"/>
              <a:t>22% of employees visit social networking sites 5 or more times per week; many admit to logging in </a:t>
            </a:r>
            <a:r>
              <a:rPr lang="en-US" sz="2400" i="1" dirty="0" smtClean="0"/>
              <a:t>while at work</a:t>
            </a:r>
          </a:p>
          <a:p>
            <a:pPr marL="228600" indent="-228600" eaLnBrk="1" hangingPunct="1">
              <a:spcBef>
                <a:spcPts val="0"/>
              </a:spcBef>
              <a:buClr>
                <a:schemeClr val="tx1"/>
              </a:buClr>
              <a:buSzPct val="90000"/>
              <a:defRPr/>
            </a:pPr>
            <a:r>
              <a:rPr lang="en-US" sz="2400" dirty="0" smtClean="0"/>
              <a:t>Over 175 million Twitter registered users</a:t>
            </a:r>
            <a:endParaRPr lang="en-US" sz="2400" i="1" dirty="0" smtClean="0"/>
          </a:p>
          <a:p>
            <a:pPr marL="228600" indent="-228600" eaLnBrk="1" hangingPunct="1">
              <a:spcBef>
                <a:spcPts val="0"/>
              </a:spcBef>
              <a:buClr>
                <a:schemeClr val="tx1"/>
              </a:buClr>
              <a:buSzPct val="90000"/>
              <a:defRPr/>
            </a:pPr>
            <a:r>
              <a:rPr lang="en-US" sz="2400" i="1" dirty="0" smtClean="0"/>
              <a:t>Texting at Work </a:t>
            </a:r>
          </a:p>
          <a:p>
            <a:pPr>
              <a:buFont typeface="Wingdings" pitchFamily="2" charset="2"/>
              <a:buNone/>
              <a:defRPr/>
            </a:pPr>
            <a:endParaRPr lang="en-US" dirty="0" smtClean="0"/>
          </a:p>
          <a:p>
            <a:pPr>
              <a:buFont typeface="Wingdings" pitchFamily="2" charset="2"/>
              <a:buNone/>
              <a:defRPr/>
            </a:pPr>
            <a:endParaRPr lang="en-US" dirty="0"/>
          </a:p>
        </p:txBody>
      </p:sp>
      <p:sp>
        <p:nvSpPr>
          <p:cNvPr id="6" name="Footer Placeholder 7"/>
          <p:cNvSpPr txBox="1">
            <a:spLocks/>
          </p:cNvSpPr>
          <p:nvPr/>
        </p:nvSpPr>
        <p:spPr>
          <a:xfrm>
            <a:off x="381000" y="5874603"/>
            <a:ext cx="8305800" cy="830997"/>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presentation provides general information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3"/>
              </a:rPr>
              <a:t>www.jacksonlewis.com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Slide Number Placeholder 6"/>
          <p:cNvSpPr>
            <a:spLocks noGrp="1"/>
          </p:cNvSpPr>
          <p:nvPr>
            <p:ph type="sldNum" sz="quarter" idx="4294967295"/>
          </p:nvPr>
        </p:nvSpPr>
        <p:spPr>
          <a:xfrm>
            <a:off x="6553200" y="6356350"/>
            <a:ext cx="2133600" cy="365125"/>
          </a:xfrm>
          <a:prstGeom prst="rect">
            <a:avLst/>
          </a:prstGeom>
        </p:spPr>
        <p:txBody>
          <a:bodyPr/>
          <a:lstStyle/>
          <a:p>
            <a:pPr algn="r">
              <a:defRPr/>
            </a:pPr>
            <a:fld id="{A12A4940-900F-41F5-8B66-70DF9C01D545}" type="slidenum">
              <a:rPr lang="en-US" sz="1200" smtClean="0">
                <a:solidFill>
                  <a:srgbClr val="FF0000"/>
                </a:solidFill>
                <a:latin typeface="+mj-lt"/>
              </a:rPr>
              <a:pPr algn="r">
                <a:defRPr/>
              </a:pPr>
              <a:t>7</a:t>
            </a:fld>
            <a:endParaRPr lang="en-US" sz="1200" dirty="0">
              <a:solidFill>
                <a:srgbClr val="FF0000"/>
              </a:solidFill>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More DOL Initiatives</a:t>
            </a:r>
            <a:endParaRPr lang="en-US" dirty="0">
              <a:solidFill>
                <a:schemeClr val="accent1">
                  <a:satMod val="200000"/>
                  <a:tint val="3000"/>
                </a:schemeClr>
              </a:solidFill>
            </a:endParaRPr>
          </a:p>
        </p:txBody>
      </p:sp>
      <p:sp>
        <p:nvSpPr>
          <p:cNvPr id="16387" name="Content Placeholder 2"/>
          <p:cNvSpPr>
            <a:spLocks noGrp="1"/>
          </p:cNvSpPr>
          <p:nvPr>
            <p:ph idx="1"/>
          </p:nvPr>
        </p:nvSpPr>
        <p:spPr>
          <a:xfrm>
            <a:off x="304800" y="1676400"/>
            <a:ext cx="8686800" cy="4267200"/>
          </a:xfrm>
        </p:spPr>
        <p:txBody>
          <a:bodyPr/>
          <a:lstStyle/>
          <a:p>
            <a:pPr>
              <a:spcAft>
                <a:spcPts val="1800"/>
              </a:spcAft>
            </a:pPr>
            <a:r>
              <a:rPr lang="en-US" sz="2600" dirty="0" smtClean="0"/>
              <a:t>OFCCP allocates $3.6 million and 11 FTEs to address misclassification in government contract operation.</a:t>
            </a:r>
          </a:p>
          <a:p>
            <a:pPr>
              <a:spcAft>
                <a:spcPts val="1800"/>
              </a:spcAft>
            </a:pPr>
            <a:r>
              <a:rPr lang="en-US" sz="2600" dirty="0" smtClean="0"/>
              <a:t>Office of the Solicitor allocates $1.4 million and 7 FTEs to bring multi-state litigation against large employers determined to “abuse” independent contractor status.</a:t>
            </a:r>
          </a:p>
          <a:p>
            <a:r>
              <a:rPr lang="en-US" sz="2600" dirty="0" smtClean="0"/>
              <a:t>OSHA adds 2 FTEs to train inspectors on worker classification issues.</a:t>
            </a:r>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70</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500" dirty="0" smtClean="0">
                <a:solidFill>
                  <a:schemeClr val="accent1">
                    <a:satMod val="200000"/>
                    <a:tint val="3000"/>
                  </a:schemeClr>
                </a:solidFill>
              </a:rPr>
              <a:t>Now That We Have Your Attention . . .</a:t>
            </a:r>
            <a:endParaRPr lang="en-US" sz="3500" dirty="0">
              <a:solidFill>
                <a:schemeClr val="accent1">
                  <a:satMod val="200000"/>
                  <a:tint val="3000"/>
                </a:schemeClr>
              </a:solidFill>
            </a:endParaRPr>
          </a:p>
        </p:txBody>
      </p:sp>
      <p:sp>
        <p:nvSpPr>
          <p:cNvPr id="3" name="Content Placeholder 2"/>
          <p:cNvSpPr>
            <a:spLocks noGrp="1"/>
          </p:cNvSpPr>
          <p:nvPr>
            <p:ph idx="1"/>
          </p:nvPr>
        </p:nvSpPr>
        <p:spPr>
          <a:xfrm>
            <a:off x="0" y="1447800"/>
            <a:ext cx="9144000" cy="4495800"/>
          </a:xfrm>
        </p:spPr>
        <p:txBody>
          <a:bodyPr/>
          <a:lstStyle/>
          <a:p>
            <a:pPr>
              <a:spcBef>
                <a:spcPts val="400"/>
              </a:spcBef>
              <a:spcAft>
                <a:spcPts val="1200"/>
              </a:spcAft>
              <a:buFontTx/>
              <a:buNone/>
              <a:defRPr/>
            </a:pPr>
            <a:r>
              <a:rPr lang="en-US" dirty="0" smtClean="0">
                <a:solidFill>
                  <a:schemeClr val="bg2">
                    <a:lumMod val="10000"/>
                  </a:schemeClr>
                </a:solidFill>
              </a:rPr>
              <a:t>Today we will be covering:  </a:t>
            </a:r>
          </a:p>
          <a:p>
            <a:pPr marL="688975" indent="-350838">
              <a:spcBef>
                <a:spcPts val="400"/>
              </a:spcBef>
              <a:spcAft>
                <a:spcPts val="400"/>
              </a:spcAft>
              <a:defRPr/>
            </a:pPr>
            <a:r>
              <a:rPr lang="en-US" sz="2000" dirty="0" smtClean="0">
                <a:solidFill>
                  <a:schemeClr val="bg2">
                    <a:lumMod val="10000"/>
                  </a:schemeClr>
                </a:solidFill>
              </a:rPr>
              <a:t>Definition of independent contractor:</a:t>
            </a:r>
          </a:p>
          <a:p>
            <a:pPr marL="1089025" lvl="1" indent="-350838">
              <a:spcBef>
                <a:spcPts val="400"/>
              </a:spcBef>
              <a:spcAft>
                <a:spcPts val="400"/>
              </a:spcAft>
              <a:buClr>
                <a:schemeClr val="accent6">
                  <a:lumMod val="50000"/>
                </a:schemeClr>
              </a:buClr>
              <a:defRPr/>
            </a:pPr>
            <a:r>
              <a:rPr lang="en-US" sz="1800" dirty="0" smtClean="0">
                <a:solidFill>
                  <a:schemeClr val="bg2">
                    <a:lumMod val="10000"/>
                  </a:schemeClr>
                </a:solidFill>
              </a:rPr>
              <a:t>Understand and recognize the factors that differentiate between “contractors” and “employees;”   </a:t>
            </a:r>
          </a:p>
          <a:p>
            <a:pPr marL="1089025" lvl="1" indent="-350838">
              <a:spcBef>
                <a:spcPts val="400"/>
              </a:spcBef>
              <a:spcAft>
                <a:spcPts val="400"/>
              </a:spcAft>
              <a:buClr>
                <a:schemeClr val="accent6">
                  <a:lumMod val="50000"/>
                </a:schemeClr>
              </a:buClr>
              <a:defRPr/>
            </a:pPr>
            <a:r>
              <a:rPr lang="en-US" sz="1800" dirty="0" smtClean="0">
                <a:solidFill>
                  <a:schemeClr val="bg2">
                    <a:lumMod val="10000"/>
                  </a:schemeClr>
                </a:solidFill>
              </a:rPr>
              <a:t>Review the various laws that are impacted by improper classification of workers;</a:t>
            </a:r>
          </a:p>
          <a:p>
            <a:pPr marL="1089025" lvl="1" indent="-350838">
              <a:spcBef>
                <a:spcPts val="400"/>
              </a:spcBef>
              <a:spcAft>
                <a:spcPts val="1200"/>
              </a:spcAft>
              <a:buClr>
                <a:schemeClr val="accent6">
                  <a:lumMod val="50000"/>
                </a:schemeClr>
              </a:buClr>
              <a:defRPr/>
            </a:pPr>
            <a:r>
              <a:rPr lang="en-US" sz="1800" dirty="0" smtClean="0">
                <a:solidFill>
                  <a:schemeClr val="bg2">
                    <a:lumMod val="10000"/>
                  </a:schemeClr>
                </a:solidFill>
              </a:rPr>
              <a:t>Review the consequences of misclassification.</a:t>
            </a:r>
          </a:p>
          <a:p>
            <a:pPr marL="688975" indent="-350838">
              <a:spcBef>
                <a:spcPts val="400"/>
              </a:spcBef>
              <a:spcAft>
                <a:spcPts val="1200"/>
              </a:spcAft>
              <a:defRPr/>
            </a:pPr>
            <a:r>
              <a:rPr lang="en-US" sz="2000" dirty="0" smtClean="0">
                <a:solidFill>
                  <a:schemeClr val="bg2">
                    <a:lumMod val="10000"/>
                  </a:schemeClr>
                </a:solidFill>
              </a:rPr>
              <a:t>Joint/co-employment issues.  </a:t>
            </a:r>
          </a:p>
          <a:p>
            <a:pPr marL="688975" indent="-350838">
              <a:spcAft>
                <a:spcPts val="1200"/>
              </a:spcAft>
              <a:defRPr/>
            </a:pPr>
            <a:r>
              <a:rPr lang="en-US" sz="2000" dirty="0" smtClean="0">
                <a:solidFill>
                  <a:schemeClr val="bg2">
                    <a:lumMod val="10000"/>
                  </a:schemeClr>
                </a:solidFill>
              </a:rPr>
              <a:t>Practical takeaways.</a:t>
            </a:r>
          </a:p>
          <a:p>
            <a:pPr marL="688975" indent="-350838">
              <a:defRPr/>
            </a:pPr>
            <a:r>
              <a:rPr lang="en-US" sz="2000" dirty="0" smtClean="0">
                <a:solidFill>
                  <a:schemeClr val="bg2">
                    <a:lumMod val="10000"/>
                  </a:schemeClr>
                </a:solidFill>
              </a:rPr>
              <a:t>National Labor Relations Act initiatives regarding union organizing and quickie elections.</a:t>
            </a:r>
            <a:endParaRPr lang="en-US" sz="2000" dirty="0">
              <a:solidFill>
                <a:schemeClr val="bg2">
                  <a:lumMod val="10000"/>
                </a:schemeClr>
              </a:solidFill>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71</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077200" cy="1020762"/>
          </a:xfrm>
        </p:spPr>
        <p:txBody>
          <a:bodyPr/>
          <a:lstStyle/>
          <a:p>
            <a:pPr>
              <a:defRPr/>
            </a:pPr>
            <a:r>
              <a:rPr lang="en-US" sz="3500" dirty="0" smtClean="0">
                <a:solidFill>
                  <a:schemeClr val="accent1">
                    <a:satMod val="200000"/>
                    <a:tint val="3000"/>
                  </a:schemeClr>
                </a:solidFill>
              </a:rPr>
              <a:t>Reasons For Classifying Workers As Independent Contractors</a:t>
            </a:r>
            <a:endParaRPr lang="en-US" sz="3500" dirty="0">
              <a:solidFill>
                <a:schemeClr val="accent1">
                  <a:satMod val="200000"/>
                  <a:tint val="3000"/>
                </a:schemeClr>
              </a:solidFill>
            </a:endParaRPr>
          </a:p>
        </p:txBody>
      </p:sp>
      <p:sp>
        <p:nvSpPr>
          <p:cNvPr id="3" name="Content Placeholder 2"/>
          <p:cNvSpPr>
            <a:spLocks noGrp="1"/>
          </p:cNvSpPr>
          <p:nvPr>
            <p:ph idx="1"/>
          </p:nvPr>
        </p:nvSpPr>
        <p:spPr>
          <a:xfrm>
            <a:off x="457200" y="2133600"/>
            <a:ext cx="8382000" cy="1905000"/>
          </a:xfrm>
        </p:spPr>
        <p:txBody>
          <a:bodyPr/>
          <a:lstStyle/>
          <a:p>
            <a:pPr marL="338138" indent="-338138">
              <a:spcBef>
                <a:spcPts val="400"/>
              </a:spcBef>
              <a:spcAft>
                <a:spcPts val="1800"/>
              </a:spcAft>
              <a:defRPr/>
            </a:pPr>
            <a:r>
              <a:rPr lang="en-US" dirty="0" smtClean="0">
                <a:solidFill>
                  <a:schemeClr val="bg2">
                    <a:lumMod val="10000"/>
                  </a:schemeClr>
                </a:solidFill>
              </a:rPr>
              <a:t>“We’ve always done so.”</a:t>
            </a:r>
          </a:p>
          <a:p>
            <a:pPr marL="338138" indent="-338138">
              <a:spcBef>
                <a:spcPts val="400"/>
              </a:spcBef>
              <a:spcAft>
                <a:spcPts val="1800"/>
              </a:spcAft>
              <a:defRPr/>
            </a:pPr>
            <a:r>
              <a:rPr lang="en-US" dirty="0" smtClean="0">
                <a:solidFill>
                  <a:schemeClr val="bg2">
                    <a:lumMod val="10000"/>
                  </a:schemeClr>
                </a:solidFill>
              </a:rPr>
              <a:t>“Our business model requires it to remain competitive.”</a:t>
            </a:r>
          </a:p>
          <a:p>
            <a:pPr marL="338138" indent="-338138">
              <a:spcBef>
                <a:spcPts val="400"/>
              </a:spcBef>
              <a:spcAft>
                <a:spcPts val="400"/>
              </a:spcAft>
              <a:defRPr/>
            </a:pPr>
            <a:r>
              <a:rPr lang="en-US" dirty="0" smtClean="0">
                <a:solidFill>
                  <a:schemeClr val="bg2">
                    <a:lumMod val="10000"/>
                  </a:schemeClr>
                </a:solidFill>
              </a:rPr>
              <a:t>“That is what these workers prefer.”</a:t>
            </a:r>
          </a:p>
          <a:p>
            <a:pPr marL="338138" indent="-338138">
              <a:spcBef>
                <a:spcPts val="400"/>
              </a:spcBef>
              <a:spcAft>
                <a:spcPts val="400"/>
              </a:spcAft>
              <a:defRPr/>
            </a:pPr>
            <a:endParaRPr lang="en-US" sz="1900" dirty="0" smtClean="0">
              <a:solidFill>
                <a:schemeClr val="bg2">
                  <a:lumMod val="10000"/>
                </a:schemeClr>
              </a:solidFill>
            </a:endParaRPr>
          </a:p>
          <a:p>
            <a:pPr marL="0" indent="0">
              <a:spcBef>
                <a:spcPts val="400"/>
              </a:spcBef>
              <a:spcAft>
                <a:spcPts val="400"/>
              </a:spcAft>
              <a:buFontTx/>
              <a:buNone/>
              <a:defRPr/>
            </a:pPr>
            <a:endParaRPr lang="en-US" sz="1900" dirty="0" smtClean="0">
              <a:solidFill>
                <a:schemeClr val="bg2">
                  <a:lumMod val="10000"/>
                </a:schemeClr>
              </a:solidFill>
            </a:endParaRPr>
          </a:p>
        </p:txBody>
      </p:sp>
      <p:sp>
        <p:nvSpPr>
          <p:cNvPr id="5" name="TextBox 4"/>
          <p:cNvSpPr txBox="1"/>
          <p:nvPr/>
        </p:nvSpPr>
        <p:spPr>
          <a:xfrm>
            <a:off x="609600" y="4514850"/>
            <a:ext cx="8382000" cy="1200150"/>
          </a:xfrm>
          <a:prstGeom prst="rect">
            <a:avLst/>
          </a:prstGeom>
          <a:noFill/>
        </p:spPr>
        <p:txBody>
          <a:bodyPr>
            <a:spAutoFit/>
          </a:bodyPr>
          <a:lstStyle/>
          <a:p>
            <a:pPr>
              <a:defRPr/>
            </a:pPr>
            <a:r>
              <a:rPr lang="en-US" sz="2400" dirty="0">
                <a:solidFill>
                  <a:schemeClr val="accent1"/>
                </a:solidFill>
                <a:latin typeface="+mn-lt"/>
                <a:cs typeface="+mn-cs"/>
              </a:rPr>
              <a:t>Reality check:  The reasons are totally irrelevant to the legitimate (legal) reasons that support a valid independent contractor classification.  </a:t>
            </a:r>
          </a:p>
        </p:txBody>
      </p:sp>
      <p:sp>
        <p:nvSpPr>
          <p:cNvPr id="6" name="Slide Number Placeholder 5"/>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72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001000" cy="1020762"/>
          </a:xfrm>
        </p:spPr>
        <p:txBody>
          <a:bodyPr/>
          <a:lstStyle/>
          <a:p>
            <a:pPr>
              <a:defRPr/>
            </a:pPr>
            <a:r>
              <a:rPr lang="en-US" dirty="0" smtClean="0">
                <a:solidFill>
                  <a:schemeClr val="accent1">
                    <a:satMod val="200000"/>
                    <a:tint val="3000"/>
                  </a:schemeClr>
                </a:solidFill>
              </a:rPr>
              <a:t>Tests To Determine Status</a:t>
            </a:r>
            <a:endParaRPr lang="en-US" dirty="0">
              <a:solidFill>
                <a:schemeClr val="accent1">
                  <a:satMod val="200000"/>
                  <a:tint val="3000"/>
                </a:schemeClr>
              </a:solidFill>
            </a:endParaRPr>
          </a:p>
        </p:txBody>
      </p:sp>
      <p:sp>
        <p:nvSpPr>
          <p:cNvPr id="19459" name="Content Placeholder 2"/>
          <p:cNvSpPr>
            <a:spLocks noGrp="1"/>
          </p:cNvSpPr>
          <p:nvPr>
            <p:ph idx="1"/>
          </p:nvPr>
        </p:nvSpPr>
        <p:spPr>
          <a:xfrm>
            <a:off x="457200" y="2133600"/>
            <a:ext cx="8382000" cy="3048000"/>
          </a:xfrm>
        </p:spPr>
        <p:txBody>
          <a:bodyPr/>
          <a:lstStyle/>
          <a:p>
            <a:pPr marL="338138" indent="-338138">
              <a:spcBef>
                <a:spcPts val="400"/>
              </a:spcBef>
              <a:spcAft>
                <a:spcPts val="1800"/>
              </a:spcAft>
            </a:pPr>
            <a:r>
              <a:rPr lang="en-US" dirty="0" smtClean="0"/>
              <a:t>Common Law Right to Control Test.</a:t>
            </a:r>
          </a:p>
          <a:p>
            <a:pPr marL="338138" indent="-338138">
              <a:spcBef>
                <a:spcPts val="400"/>
              </a:spcBef>
              <a:spcAft>
                <a:spcPts val="1800"/>
              </a:spcAft>
            </a:pPr>
            <a:r>
              <a:rPr lang="en-US" dirty="0" smtClean="0"/>
              <a:t>IRS Category Test (replaced IRS “20-Factor” Test).</a:t>
            </a:r>
          </a:p>
          <a:p>
            <a:pPr marL="338138" indent="-338138">
              <a:spcBef>
                <a:spcPts val="400"/>
              </a:spcBef>
              <a:spcAft>
                <a:spcPts val="1800"/>
              </a:spcAft>
            </a:pPr>
            <a:r>
              <a:rPr lang="en-US" dirty="0" smtClean="0"/>
              <a:t>FLSA “Economic Realities” Test.</a:t>
            </a:r>
          </a:p>
          <a:p>
            <a:pPr marL="338138" indent="-338138">
              <a:spcBef>
                <a:spcPts val="400"/>
              </a:spcBef>
              <a:spcAft>
                <a:spcPts val="400"/>
              </a:spcAft>
            </a:pPr>
            <a:r>
              <a:rPr lang="en-US" dirty="0" smtClean="0"/>
              <a:t>“ABC” Test.  </a:t>
            </a:r>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73</a:t>
            </a:fld>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76200"/>
            <a:ext cx="8077200" cy="1143000"/>
          </a:xfrm>
        </p:spPr>
        <p:txBody>
          <a:bodyPr/>
          <a:lstStyle/>
          <a:p>
            <a:pPr>
              <a:defRPr/>
            </a:pPr>
            <a:r>
              <a:rPr lang="en-US" sz="3600" dirty="0" smtClean="0">
                <a:solidFill>
                  <a:schemeClr val="accent1">
                    <a:satMod val="200000"/>
                    <a:tint val="3000"/>
                  </a:schemeClr>
                </a:solidFill>
              </a:rPr>
              <a:t>Common Law Right To Control Test</a:t>
            </a:r>
            <a:endParaRPr lang="en-US" sz="3600" dirty="0">
              <a:solidFill>
                <a:schemeClr val="accent1">
                  <a:satMod val="200000"/>
                  <a:tint val="3000"/>
                </a:schemeClr>
              </a:solidFill>
            </a:endParaRPr>
          </a:p>
        </p:txBody>
      </p:sp>
      <p:sp>
        <p:nvSpPr>
          <p:cNvPr id="9" name="Content Placeholder 8"/>
          <p:cNvSpPr>
            <a:spLocks noGrp="1"/>
          </p:cNvSpPr>
          <p:nvPr>
            <p:ph sz="half" idx="1"/>
          </p:nvPr>
        </p:nvSpPr>
        <p:spPr>
          <a:xfrm>
            <a:off x="457200" y="1828800"/>
            <a:ext cx="4038600" cy="3962400"/>
          </a:xfrm>
        </p:spPr>
        <p:txBody>
          <a:bodyPr/>
          <a:lstStyle/>
          <a:p>
            <a:pPr marL="333375" indent="-333375">
              <a:lnSpc>
                <a:spcPct val="120000"/>
              </a:lnSpc>
              <a:spcBef>
                <a:spcPct val="20000"/>
              </a:spcBef>
              <a:defRPr/>
            </a:pPr>
            <a:r>
              <a:rPr lang="en-US" sz="2000" dirty="0" smtClean="0">
                <a:solidFill>
                  <a:srgbClr val="000000"/>
                </a:solidFill>
              </a:rPr>
              <a:t>Hiring party’s control over details of the work</a:t>
            </a:r>
            <a:endParaRPr lang="en-US" sz="2000" dirty="0">
              <a:solidFill>
                <a:schemeClr val="bg2">
                  <a:lumMod val="10000"/>
                </a:schemeClr>
              </a:solidFill>
            </a:endParaRPr>
          </a:p>
          <a:p>
            <a:pPr marL="333375" indent="-333375">
              <a:lnSpc>
                <a:spcPct val="120000"/>
              </a:lnSpc>
              <a:spcBef>
                <a:spcPct val="20000"/>
              </a:spcBef>
              <a:defRPr/>
            </a:pPr>
            <a:r>
              <a:rPr lang="en-US" sz="2000" dirty="0" smtClean="0">
                <a:solidFill>
                  <a:srgbClr val="000000"/>
                </a:solidFill>
              </a:rPr>
              <a:t>Worker’s occupation and skill</a:t>
            </a:r>
          </a:p>
          <a:p>
            <a:pPr marL="333375" indent="-333375">
              <a:lnSpc>
                <a:spcPct val="120000"/>
              </a:lnSpc>
              <a:spcBef>
                <a:spcPct val="20000"/>
              </a:spcBef>
              <a:defRPr/>
            </a:pPr>
            <a:r>
              <a:rPr lang="en-US" sz="2000" dirty="0" smtClean="0">
                <a:solidFill>
                  <a:srgbClr val="000000"/>
                </a:solidFill>
              </a:rPr>
              <a:t>Relevance of work to company’s business</a:t>
            </a:r>
          </a:p>
          <a:p>
            <a:pPr marL="333375" indent="-333375">
              <a:lnSpc>
                <a:spcPct val="120000"/>
              </a:lnSpc>
              <a:spcBef>
                <a:spcPct val="20000"/>
              </a:spcBef>
              <a:defRPr/>
            </a:pPr>
            <a:r>
              <a:rPr lang="en-US" sz="2000" dirty="0" smtClean="0">
                <a:solidFill>
                  <a:srgbClr val="000000"/>
                </a:solidFill>
              </a:rPr>
              <a:t>Worker’s investment, materials and tools</a:t>
            </a:r>
          </a:p>
          <a:p>
            <a:pPr marL="333375" indent="-333375">
              <a:lnSpc>
                <a:spcPct val="120000"/>
              </a:lnSpc>
              <a:spcBef>
                <a:spcPct val="20000"/>
              </a:spcBef>
              <a:defRPr/>
            </a:pPr>
            <a:r>
              <a:rPr lang="en-US" sz="2000" dirty="0" smtClean="0">
                <a:solidFill>
                  <a:srgbClr val="000000"/>
                </a:solidFill>
              </a:rPr>
              <a:t>Location of work</a:t>
            </a:r>
          </a:p>
        </p:txBody>
      </p:sp>
      <p:sp>
        <p:nvSpPr>
          <p:cNvPr id="10" name="Content Placeholder 9"/>
          <p:cNvSpPr>
            <a:spLocks noGrp="1"/>
          </p:cNvSpPr>
          <p:nvPr>
            <p:ph sz="half" idx="2"/>
          </p:nvPr>
        </p:nvSpPr>
        <p:spPr>
          <a:xfrm>
            <a:off x="4648200" y="1828800"/>
            <a:ext cx="4038600" cy="3733800"/>
          </a:xfrm>
        </p:spPr>
        <p:txBody>
          <a:bodyPr/>
          <a:lstStyle/>
          <a:p>
            <a:pPr marL="333375" indent="-333375">
              <a:lnSpc>
                <a:spcPct val="120000"/>
              </a:lnSpc>
              <a:spcBef>
                <a:spcPct val="20000"/>
              </a:spcBef>
              <a:defRPr/>
            </a:pPr>
            <a:r>
              <a:rPr lang="en-US" sz="2000" dirty="0" smtClean="0">
                <a:solidFill>
                  <a:srgbClr val="000000"/>
                </a:solidFill>
              </a:rPr>
              <a:t>Duration of the relationship</a:t>
            </a:r>
          </a:p>
          <a:p>
            <a:pPr marL="333375" indent="-333375">
              <a:lnSpc>
                <a:spcPct val="120000"/>
              </a:lnSpc>
              <a:spcBef>
                <a:spcPct val="20000"/>
              </a:spcBef>
              <a:defRPr/>
            </a:pPr>
            <a:r>
              <a:rPr lang="en-US" sz="2000" dirty="0" smtClean="0">
                <a:solidFill>
                  <a:srgbClr val="000000"/>
                </a:solidFill>
              </a:rPr>
              <a:t>Control of work hours</a:t>
            </a:r>
          </a:p>
          <a:p>
            <a:pPr marL="333375" indent="-333375">
              <a:lnSpc>
                <a:spcPct val="120000"/>
              </a:lnSpc>
              <a:spcBef>
                <a:spcPct val="20000"/>
              </a:spcBef>
              <a:defRPr/>
            </a:pPr>
            <a:r>
              <a:rPr lang="en-US" sz="2000" dirty="0" smtClean="0">
                <a:solidFill>
                  <a:srgbClr val="000000"/>
                </a:solidFill>
              </a:rPr>
              <a:t>Method of payment</a:t>
            </a:r>
          </a:p>
          <a:p>
            <a:pPr marL="333375" indent="-333375">
              <a:lnSpc>
                <a:spcPct val="120000"/>
              </a:lnSpc>
              <a:spcBef>
                <a:spcPct val="20000"/>
              </a:spcBef>
              <a:defRPr/>
            </a:pPr>
            <a:r>
              <a:rPr lang="en-US" sz="2000" dirty="0" smtClean="0">
                <a:solidFill>
                  <a:srgbClr val="000000"/>
                </a:solidFill>
              </a:rPr>
              <a:t>Right to hire assistants</a:t>
            </a:r>
          </a:p>
          <a:p>
            <a:pPr marL="333375" indent="-333375">
              <a:lnSpc>
                <a:spcPct val="120000"/>
              </a:lnSpc>
              <a:spcBef>
                <a:spcPct val="20000"/>
              </a:spcBef>
              <a:defRPr/>
            </a:pPr>
            <a:r>
              <a:rPr lang="en-US" sz="2000" dirty="0" smtClean="0">
                <a:solidFill>
                  <a:srgbClr val="000000"/>
                </a:solidFill>
              </a:rPr>
              <a:t>Taxes, employee benefits</a:t>
            </a:r>
          </a:p>
          <a:p>
            <a:pPr marL="333375" indent="-333375">
              <a:lnSpc>
                <a:spcPct val="120000"/>
              </a:lnSpc>
              <a:spcBef>
                <a:spcPct val="20000"/>
              </a:spcBef>
              <a:defRPr/>
            </a:pPr>
            <a:r>
              <a:rPr lang="en-US" sz="2000" dirty="0" smtClean="0">
                <a:solidFill>
                  <a:srgbClr val="000000"/>
                </a:solidFill>
              </a:rPr>
              <a:t>Parties’ intentions</a:t>
            </a:r>
          </a:p>
          <a:p>
            <a:pPr marL="333375" indent="-333375">
              <a:defRPr/>
            </a:pPr>
            <a:endParaRPr lang="en-US" sz="2000" dirty="0">
              <a:solidFill>
                <a:schemeClr val="bg2">
                  <a:lumMod val="10000"/>
                </a:schemeClr>
              </a:solidFill>
              <a:latin typeface="+mj-lt"/>
            </a:endParaRPr>
          </a:p>
        </p:txBody>
      </p:sp>
      <p:sp>
        <p:nvSpPr>
          <p:cNvPr id="6" name="TextBox 5"/>
          <p:cNvSpPr txBox="1"/>
          <p:nvPr/>
        </p:nvSpPr>
        <p:spPr>
          <a:xfrm>
            <a:off x="609600" y="5726113"/>
            <a:ext cx="7954963" cy="400050"/>
          </a:xfrm>
          <a:prstGeom prst="rect">
            <a:avLst/>
          </a:prstGeom>
          <a:noFill/>
        </p:spPr>
        <p:txBody>
          <a:bodyPr>
            <a:spAutoFit/>
          </a:bodyPr>
          <a:lstStyle/>
          <a:p>
            <a:pPr>
              <a:defRPr/>
            </a:pPr>
            <a:r>
              <a:rPr lang="en-US" sz="2000" dirty="0">
                <a:solidFill>
                  <a:schemeClr val="bg2">
                    <a:lumMod val="10000"/>
                  </a:schemeClr>
                </a:solidFill>
                <a:latin typeface="+mn-lt"/>
                <a:cs typeface="+mn-cs"/>
              </a:rPr>
              <a:t>Most critical issue          </a:t>
            </a:r>
            <a:r>
              <a:rPr lang="en-US" sz="2000" dirty="0" smtClean="0">
                <a:solidFill>
                  <a:schemeClr val="bg2">
                    <a:lumMod val="10000"/>
                  </a:schemeClr>
                </a:solidFill>
                <a:latin typeface="+mn-lt"/>
                <a:cs typeface="+mn-cs"/>
              </a:rPr>
              <a:t> who </a:t>
            </a:r>
            <a:r>
              <a:rPr lang="en-US" sz="2000" dirty="0">
                <a:solidFill>
                  <a:schemeClr val="bg2">
                    <a:lumMod val="10000"/>
                  </a:schemeClr>
                </a:solidFill>
                <a:latin typeface="+mn-lt"/>
                <a:cs typeface="+mn-cs"/>
              </a:rPr>
              <a:t>controls the manner and means of work.</a:t>
            </a:r>
          </a:p>
        </p:txBody>
      </p:sp>
      <p:sp>
        <p:nvSpPr>
          <p:cNvPr id="7" name="Right Arrow 6"/>
          <p:cNvSpPr/>
          <p:nvPr/>
        </p:nvSpPr>
        <p:spPr>
          <a:xfrm>
            <a:off x="2797175" y="5791200"/>
            <a:ext cx="479425"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solidFill>
            </a:endParaRPr>
          </a:p>
        </p:txBody>
      </p:sp>
      <p:sp>
        <p:nvSpPr>
          <p:cNvPr id="11" name="Slide Number Placeholder 10"/>
          <p:cNvSpPr>
            <a:spLocks noGrp="1"/>
          </p:cNvSpPr>
          <p:nvPr>
            <p:ph type="sldNum" sz="quarter" idx="12"/>
          </p:nvPr>
        </p:nvSpPr>
        <p:spPr>
          <a:xfrm>
            <a:off x="6553200" y="6492875"/>
            <a:ext cx="2133600" cy="365125"/>
          </a:xfrm>
        </p:spPr>
        <p:txBody>
          <a:bodyPr/>
          <a:lstStyle/>
          <a:p>
            <a:pPr>
              <a:defRPr/>
            </a:pPr>
            <a:fld id="{A8517C85-D309-4B23-A928-5C498FB083B8}" type="slidenum">
              <a:rPr lang="en-US" smtClean="0"/>
              <a:pPr>
                <a:defRPr/>
              </a:pPr>
              <a:t>74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20000" cy="1143000"/>
          </a:xfrm>
        </p:spPr>
        <p:txBody>
          <a:bodyPr/>
          <a:lstStyle/>
          <a:p>
            <a:pPr>
              <a:defRPr/>
            </a:pPr>
            <a:r>
              <a:rPr lang="en-US" dirty="0" smtClean="0">
                <a:solidFill>
                  <a:schemeClr val="accent1">
                    <a:satMod val="200000"/>
                    <a:tint val="3000"/>
                  </a:schemeClr>
                </a:solidFill>
              </a:rPr>
              <a:t>Former IRS “20-Factor” Test</a:t>
            </a:r>
            <a:endParaRPr lang="en-US" dirty="0">
              <a:solidFill>
                <a:schemeClr val="accent1">
                  <a:satMod val="200000"/>
                  <a:tint val="3000"/>
                </a:schemeClr>
              </a:solidFill>
            </a:endParaRPr>
          </a:p>
        </p:txBody>
      </p:sp>
      <p:sp>
        <p:nvSpPr>
          <p:cNvPr id="21507" name="Content Placeholder 2"/>
          <p:cNvSpPr>
            <a:spLocks noGrp="1"/>
          </p:cNvSpPr>
          <p:nvPr>
            <p:ph sz="half" idx="1"/>
          </p:nvPr>
        </p:nvSpPr>
        <p:spPr>
          <a:xfrm>
            <a:off x="457200" y="1828800"/>
            <a:ext cx="4038600" cy="4419600"/>
          </a:xfrm>
        </p:spPr>
        <p:txBody>
          <a:bodyPr/>
          <a:lstStyle/>
          <a:p>
            <a:pPr marL="225425" indent="-225425">
              <a:spcBef>
                <a:spcPts val="600"/>
              </a:spcBef>
            </a:pPr>
            <a:r>
              <a:rPr lang="en-US" sz="1400" dirty="0" smtClean="0"/>
              <a:t>Instructions</a:t>
            </a:r>
          </a:p>
          <a:p>
            <a:pPr marL="225425" indent="-225425">
              <a:spcBef>
                <a:spcPts val="600"/>
              </a:spcBef>
            </a:pPr>
            <a:r>
              <a:rPr lang="en-US" sz="1400" dirty="0" smtClean="0"/>
              <a:t>Training</a:t>
            </a:r>
          </a:p>
          <a:p>
            <a:pPr marL="225425" indent="-225425">
              <a:spcBef>
                <a:spcPts val="600"/>
              </a:spcBef>
            </a:pPr>
            <a:r>
              <a:rPr lang="en-US" sz="1400" dirty="0" smtClean="0"/>
              <a:t>Integration</a:t>
            </a:r>
          </a:p>
          <a:p>
            <a:pPr marL="225425" indent="-225425">
              <a:spcBef>
                <a:spcPts val="600"/>
              </a:spcBef>
            </a:pPr>
            <a:r>
              <a:rPr lang="en-US" sz="1400" dirty="0" smtClean="0"/>
              <a:t>Services Rendered Personally </a:t>
            </a:r>
          </a:p>
          <a:p>
            <a:pPr marL="225425" indent="-225425">
              <a:spcBef>
                <a:spcPts val="600"/>
              </a:spcBef>
            </a:pPr>
            <a:r>
              <a:rPr lang="en-US" sz="1400" dirty="0" smtClean="0"/>
              <a:t>Hiring, Supervising, Paying Assistants</a:t>
            </a:r>
          </a:p>
          <a:p>
            <a:pPr marL="225425" indent="-225425">
              <a:spcBef>
                <a:spcPts val="600"/>
              </a:spcBef>
            </a:pPr>
            <a:r>
              <a:rPr lang="en-US" sz="1400" dirty="0" smtClean="0"/>
              <a:t>Continuing Relationship</a:t>
            </a:r>
          </a:p>
          <a:p>
            <a:pPr marL="225425" indent="-225425">
              <a:spcBef>
                <a:spcPts val="600"/>
              </a:spcBef>
            </a:pPr>
            <a:r>
              <a:rPr lang="en-US" sz="1400" dirty="0" smtClean="0"/>
              <a:t>Set Hours of Work</a:t>
            </a:r>
          </a:p>
          <a:p>
            <a:pPr marL="225425" indent="-225425">
              <a:spcBef>
                <a:spcPts val="600"/>
              </a:spcBef>
            </a:pPr>
            <a:r>
              <a:rPr lang="en-US" sz="1400" dirty="0" smtClean="0"/>
              <a:t>Full-Time Required</a:t>
            </a:r>
          </a:p>
          <a:p>
            <a:pPr marL="225425" indent="-225425">
              <a:spcBef>
                <a:spcPts val="600"/>
              </a:spcBef>
            </a:pPr>
            <a:r>
              <a:rPr lang="en-US" sz="1400" dirty="0" smtClean="0"/>
              <a:t>Working on Business Premises</a:t>
            </a:r>
          </a:p>
          <a:p>
            <a:pPr marL="225425" indent="-225425">
              <a:spcBef>
                <a:spcPts val="600"/>
              </a:spcBef>
            </a:pPr>
            <a:r>
              <a:rPr lang="en-US" sz="1400" dirty="0" smtClean="0"/>
              <a:t>Order or Sequence Set</a:t>
            </a:r>
          </a:p>
        </p:txBody>
      </p:sp>
      <p:sp>
        <p:nvSpPr>
          <p:cNvPr id="21508" name="Content Placeholder 3"/>
          <p:cNvSpPr>
            <a:spLocks noGrp="1"/>
          </p:cNvSpPr>
          <p:nvPr>
            <p:ph sz="half" idx="2"/>
          </p:nvPr>
        </p:nvSpPr>
        <p:spPr>
          <a:xfrm>
            <a:off x="4648200" y="1828800"/>
            <a:ext cx="4114800" cy="4419600"/>
          </a:xfrm>
        </p:spPr>
        <p:txBody>
          <a:bodyPr/>
          <a:lstStyle/>
          <a:p>
            <a:pPr marL="225425" indent="-225425">
              <a:spcBef>
                <a:spcPts val="600"/>
              </a:spcBef>
            </a:pPr>
            <a:r>
              <a:rPr lang="en-US" sz="1400" dirty="0" smtClean="0"/>
              <a:t>Oral or Written Reports</a:t>
            </a:r>
          </a:p>
          <a:p>
            <a:pPr marL="225425" indent="-225425">
              <a:spcBef>
                <a:spcPts val="600"/>
              </a:spcBef>
            </a:pPr>
            <a:r>
              <a:rPr lang="en-US" sz="1400" dirty="0" smtClean="0"/>
              <a:t>Payment by Hour, Week, Month</a:t>
            </a:r>
          </a:p>
          <a:p>
            <a:pPr marL="225425" indent="-225425">
              <a:spcBef>
                <a:spcPts val="600"/>
              </a:spcBef>
            </a:pPr>
            <a:r>
              <a:rPr lang="en-US" sz="1400" dirty="0" smtClean="0"/>
              <a:t>Payment of Business/Traveling Expenses</a:t>
            </a:r>
          </a:p>
          <a:p>
            <a:pPr marL="225425" indent="-225425">
              <a:spcBef>
                <a:spcPts val="600"/>
              </a:spcBef>
            </a:pPr>
            <a:r>
              <a:rPr lang="en-US" sz="1400" dirty="0" smtClean="0"/>
              <a:t>Furnishing Tools and Materials</a:t>
            </a:r>
          </a:p>
          <a:p>
            <a:pPr marL="225425" indent="-225425">
              <a:spcBef>
                <a:spcPts val="600"/>
              </a:spcBef>
            </a:pPr>
            <a:r>
              <a:rPr lang="en-US" sz="1400" dirty="0" smtClean="0"/>
              <a:t>Significant Investment</a:t>
            </a:r>
          </a:p>
          <a:p>
            <a:pPr marL="225425" indent="-225425">
              <a:spcBef>
                <a:spcPts val="600"/>
              </a:spcBef>
            </a:pPr>
            <a:r>
              <a:rPr lang="en-US" sz="1400" dirty="0" smtClean="0"/>
              <a:t>Realization of Profit or Loss</a:t>
            </a:r>
          </a:p>
          <a:p>
            <a:pPr marL="225425" indent="-225425">
              <a:spcBef>
                <a:spcPts val="600"/>
              </a:spcBef>
            </a:pPr>
            <a:r>
              <a:rPr lang="en-US" sz="1400" dirty="0" smtClean="0"/>
              <a:t>Working for More than One Business at a Time</a:t>
            </a:r>
          </a:p>
          <a:p>
            <a:pPr marL="225425" indent="-225425">
              <a:spcBef>
                <a:spcPts val="600"/>
              </a:spcBef>
            </a:pPr>
            <a:r>
              <a:rPr lang="en-US" sz="1400" dirty="0" smtClean="0"/>
              <a:t>Making Services Available to the General Public</a:t>
            </a:r>
          </a:p>
          <a:p>
            <a:pPr marL="225425" indent="-225425">
              <a:spcBef>
                <a:spcPts val="600"/>
              </a:spcBef>
            </a:pPr>
            <a:r>
              <a:rPr lang="en-US" sz="1400" dirty="0" smtClean="0"/>
              <a:t>Company’s Right to Discharge</a:t>
            </a:r>
          </a:p>
          <a:p>
            <a:pPr marL="225425" indent="-225425">
              <a:spcBef>
                <a:spcPts val="600"/>
              </a:spcBef>
            </a:pPr>
            <a:r>
              <a:rPr lang="en-US" sz="1400" dirty="0" smtClean="0"/>
              <a:t>Worker’s Right to Terminate</a:t>
            </a:r>
          </a:p>
        </p:txBody>
      </p:sp>
      <p:sp>
        <p:nvSpPr>
          <p:cNvPr id="6" name="Slide Number Placeholder 5"/>
          <p:cNvSpPr>
            <a:spLocks noGrp="1"/>
          </p:cNvSpPr>
          <p:nvPr>
            <p:ph type="sldNum" sz="quarter" idx="12"/>
          </p:nvPr>
        </p:nvSpPr>
        <p:spPr>
          <a:xfrm>
            <a:off x="6553200" y="6492875"/>
            <a:ext cx="2133600" cy="365125"/>
          </a:xfrm>
        </p:spPr>
        <p:txBody>
          <a:bodyPr/>
          <a:lstStyle/>
          <a:p>
            <a:pPr>
              <a:defRPr/>
            </a:pPr>
            <a:fld id="{A8517C85-D309-4B23-A928-5C498FB083B8}" type="slidenum">
              <a:rPr lang="en-US" smtClean="0"/>
              <a:pPr>
                <a:defRPr/>
              </a:pPr>
              <a:t>75</a:t>
            </a:fld>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Current IRS Category Test</a:t>
            </a:r>
            <a:endParaRPr lang="en-US" dirty="0">
              <a:solidFill>
                <a:schemeClr val="accent1">
                  <a:satMod val="200000"/>
                  <a:tint val="3000"/>
                </a:schemeClr>
              </a:solidFill>
            </a:endParaRPr>
          </a:p>
        </p:txBody>
      </p:sp>
      <p:sp>
        <p:nvSpPr>
          <p:cNvPr id="3" name="Content Placeholder 2"/>
          <p:cNvSpPr>
            <a:spLocks noGrp="1"/>
          </p:cNvSpPr>
          <p:nvPr>
            <p:ph idx="1"/>
          </p:nvPr>
        </p:nvSpPr>
        <p:spPr/>
        <p:txBody>
          <a:bodyPr/>
          <a:lstStyle/>
          <a:p>
            <a:pPr marL="390525" indent="-390525">
              <a:lnSpc>
                <a:spcPct val="120000"/>
              </a:lnSpc>
              <a:spcBef>
                <a:spcPts val="0"/>
              </a:spcBef>
              <a:spcAft>
                <a:spcPts val="1800"/>
              </a:spcAft>
              <a:defRPr/>
            </a:pPr>
            <a:r>
              <a:rPr lang="en-US" b="1" dirty="0" smtClean="0">
                <a:solidFill>
                  <a:srgbClr val="000000"/>
                </a:solidFill>
              </a:rPr>
              <a:t>Behavioral control</a:t>
            </a:r>
            <a:r>
              <a:rPr lang="en-US" dirty="0" smtClean="0">
                <a:solidFill>
                  <a:srgbClr val="000000"/>
                </a:solidFill>
              </a:rPr>
              <a:t>:  Amount of control of </a:t>
            </a:r>
            <a:r>
              <a:rPr lang="en-US" u="sng" dirty="0" smtClean="0">
                <a:solidFill>
                  <a:srgbClr val="000000"/>
                </a:solidFill>
              </a:rPr>
              <a:t>where</a:t>
            </a:r>
            <a:r>
              <a:rPr lang="en-US" dirty="0" smtClean="0">
                <a:solidFill>
                  <a:srgbClr val="000000"/>
                </a:solidFill>
              </a:rPr>
              <a:t>, </a:t>
            </a:r>
            <a:r>
              <a:rPr lang="en-US" u="sng" dirty="0" smtClean="0">
                <a:solidFill>
                  <a:srgbClr val="000000"/>
                </a:solidFill>
              </a:rPr>
              <a:t>when</a:t>
            </a:r>
            <a:r>
              <a:rPr lang="en-US" dirty="0" smtClean="0">
                <a:solidFill>
                  <a:srgbClr val="000000"/>
                </a:solidFill>
              </a:rPr>
              <a:t> and </a:t>
            </a:r>
            <a:r>
              <a:rPr lang="en-US" u="sng" dirty="0" smtClean="0">
                <a:solidFill>
                  <a:srgbClr val="000000"/>
                </a:solidFill>
              </a:rPr>
              <a:t>how</a:t>
            </a:r>
            <a:r>
              <a:rPr lang="en-US" dirty="0" smtClean="0">
                <a:solidFill>
                  <a:srgbClr val="000000"/>
                </a:solidFill>
              </a:rPr>
              <a:t> the job is done.</a:t>
            </a:r>
          </a:p>
          <a:p>
            <a:pPr marL="390525" indent="-390525">
              <a:lnSpc>
                <a:spcPct val="120000"/>
              </a:lnSpc>
              <a:spcBef>
                <a:spcPts val="0"/>
              </a:spcBef>
              <a:spcAft>
                <a:spcPts val="1800"/>
              </a:spcAft>
              <a:defRPr/>
            </a:pPr>
            <a:r>
              <a:rPr lang="en-US" b="1" dirty="0" smtClean="0">
                <a:solidFill>
                  <a:srgbClr val="000000"/>
                </a:solidFill>
              </a:rPr>
              <a:t>Financial control</a:t>
            </a:r>
            <a:r>
              <a:rPr lang="en-US" dirty="0" smtClean="0">
                <a:solidFill>
                  <a:srgbClr val="000000"/>
                </a:solidFill>
              </a:rPr>
              <a:t>:  Worker’s pay, business expenses, and facility investment.</a:t>
            </a:r>
          </a:p>
          <a:p>
            <a:pPr marL="390525" indent="-390525">
              <a:lnSpc>
                <a:spcPct val="120000"/>
              </a:lnSpc>
              <a:spcBef>
                <a:spcPts val="0"/>
              </a:spcBef>
              <a:defRPr/>
            </a:pPr>
            <a:r>
              <a:rPr lang="en-US" b="1" dirty="0" smtClean="0">
                <a:solidFill>
                  <a:srgbClr val="000000"/>
                </a:solidFill>
              </a:rPr>
              <a:t>Type of relationship of the parties</a:t>
            </a:r>
            <a:r>
              <a:rPr lang="en-US" dirty="0" smtClean="0">
                <a:solidFill>
                  <a:srgbClr val="000000"/>
                </a:solidFill>
              </a:rPr>
              <a:t>:  Written agreements, benefits, length of relationship.</a:t>
            </a:r>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76</a:t>
            </a:fld>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defRPr/>
            </a:pPr>
            <a:r>
              <a:rPr lang="en-US" sz="4000" dirty="0" smtClean="0">
                <a:solidFill>
                  <a:schemeClr val="accent1">
                    <a:satMod val="200000"/>
                    <a:tint val="3000"/>
                  </a:schemeClr>
                </a:solidFill>
              </a:rPr>
              <a:t>FLSA “Economic Realities” Test</a:t>
            </a:r>
            <a:endParaRPr lang="en-US" sz="4000" dirty="0">
              <a:solidFill>
                <a:schemeClr val="accent1">
                  <a:satMod val="200000"/>
                  <a:tint val="3000"/>
                </a:schemeClr>
              </a:solidFill>
            </a:endParaRPr>
          </a:p>
        </p:txBody>
      </p:sp>
      <p:sp>
        <p:nvSpPr>
          <p:cNvPr id="23555" name="Content Placeholder 2"/>
          <p:cNvSpPr>
            <a:spLocks noGrp="1"/>
          </p:cNvSpPr>
          <p:nvPr>
            <p:ph idx="1"/>
          </p:nvPr>
        </p:nvSpPr>
        <p:spPr>
          <a:xfrm>
            <a:off x="457200" y="1752600"/>
            <a:ext cx="8229600" cy="4495800"/>
          </a:xfrm>
        </p:spPr>
        <p:txBody>
          <a:bodyPr/>
          <a:lstStyle/>
          <a:p>
            <a:r>
              <a:rPr lang="en-US" sz="2000" smtClean="0"/>
              <a:t>“Economic reality” rather than “technical concepts.”</a:t>
            </a:r>
          </a:p>
          <a:p>
            <a:r>
              <a:rPr lang="en-US" sz="2000" smtClean="0"/>
              <a:t>The U.S. Supreme Court has held that it is the total activity or situation that controls. Significant factors:</a:t>
            </a:r>
          </a:p>
          <a:p>
            <a:pPr lvl="1"/>
            <a:r>
              <a:rPr lang="en-US" sz="1600" smtClean="0"/>
              <a:t>The extent to which the services rendered are an integral part of the principal’s business.</a:t>
            </a:r>
          </a:p>
          <a:p>
            <a:pPr lvl="1"/>
            <a:r>
              <a:rPr lang="en-US" sz="1600" smtClean="0"/>
              <a:t>The permanency of the relationship.</a:t>
            </a:r>
          </a:p>
          <a:p>
            <a:pPr lvl="1"/>
            <a:r>
              <a:rPr lang="en-US" sz="1600" smtClean="0"/>
              <a:t>The amount of the alleged contractor’s investment in facilities and equipment.</a:t>
            </a:r>
          </a:p>
          <a:p>
            <a:pPr lvl="1"/>
            <a:r>
              <a:rPr lang="en-US" sz="1600" smtClean="0"/>
              <a:t>The nature and degree of control by the principal.</a:t>
            </a:r>
          </a:p>
          <a:p>
            <a:pPr lvl="1"/>
            <a:r>
              <a:rPr lang="en-US" sz="1600" smtClean="0"/>
              <a:t>The alleged contractor’s opportunities for profit and loss.</a:t>
            </a:r>
          </a:p>
          <a:p>
            <a:pPr lvl="1"/>
            <a:r>
              <a:rPr lang="en-US" sz="1600" smtClean="0"/>
              <a:t>The amount of initiative, judgment, or foresight in open market competition with others required for the success of the claimed independent contractor.</a:t>
            </a:r>
          </a:p>
          <a:p>
            <a:pPr lvl="1"/>
            <a:r>
              <a:rPr lang="en-US" sz="1600" smtClean="0"/>
              <a:t>The degree of independent business organization and operation.</a:t>
            </a:r>
          </a:p>
          <a:p>
            <a:endParaRPr lang="en-US" smtClean="0"/>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77</a:t>
            </a:fld>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“ABC” Test</a:t>
            </a:r>
            <a:endParaRPr lang="en-US" dirty="0">
              <a:solidFill>
                <a:schemeClr val="accent1">
                  <a:satMod val="200000"/>
                  <a:tint val="3000"/>
                </a:schemeClr>
              </a:solidFill>
            </a:endParaRPr>
          </a:p>
        </p:txBody>
      </p:sp>
      <p:sp>
        <p:nvSpPr>
          <p:cNvPr id="24579" name="Content Placeholder 2"/>
          <p:cNvSpPr>
            <a:spLocks noGrp="1"/>
          </p:cNvSpPr>
          <p:nvPr>
            <p:ph idx="1"/>
          </p:nvPr>
        </p:nvSpPr>
        <p:spPr>
          <a:xfrm>
            <a:off x="381000" y="1676400"/>
            <a:ext cx="8534400" cy="4648200"/>
          </a:xfrm>
        </p:spPr>
        <p:txBody>
          <a:bodyPr/>
          <a:lstStyle/>
          <a:p>
            <a:pPr marL="0" indent="0">
              <a:lnSpc>
                <a:spcPct val="120000"/>
              </a:lnSpc>
              <a:spcBef>
                <a:spcPct val="0"/>
              </a:spcBef>
              <a:buNone/>
              <a:defRPr/>
            </a:pPr>
            <a:r>
              <a:rPr lang="en-US" dirty="0" smtClean="0">
                <a:solidFill>
                  <a:srgbClr val="000000"/>
                </a:solidFill>
              </a:rPr>
              <a:t>Under the “ABC” test, used in New Jersey to determine unemployment eligibility as </a:t>
            </a:r>
            <a:r>
              <a:rPr lang="en-US" dirty="0">
                <a:solidFill>
                  <a:srgbClr val="000000"/>
                </a:solidFill>
              </a:rPr>
              <a:t>well as wage hour coverage, a worker is an employee unless:  </a:t>
            </a:r>
            <a:endParaRPr lang="en-US" dirty="0" smtClean="0">
              <a:solidFill>
                <a:srgbClr val="000000"/>
              </a:solidFill>
            </a:endParaRPr>
          </a:p>
          <a:p>
            <a:pPr marL="463550" indent="-463550">
              <a:lnSpc>
                <a:spcPct val="120000"/>
              </a:lnSpc>
              <a:spcBef>
                <a:spcPct val="0"/>
              </a:spcBef>
              <a:buFontTx/>
              <a:buAutoNum type="alphaUcPeriod"/>
              <a:defRPr/>
            </a:pPr>
            <a:r>
              <a:rPr lang="en-US" sz="1800" dirty="0" smtClean="0">
                <a:solidFill>
                  <a:srgbClr val="000000"/>
                </a:solidFill>
              </a:rPr>
              <a:t>The worker is free from </a:t>
            </a:r>
            <a:r>
              <a:rPr lang="en-US" sz="1800" u="sng" dirty="0" smtClean="0">
                <a:solidFill>
                  <a:srgbClr val="000000"/>
                </a:solidFill>
              </a:rPr>
              <a:t>control</a:t>
            </a:r>
            <a:r>
              <a:rPr lang="en-US" sz="1800" dirty="0" smtClean="0">
                <a:solidFill>
                  <a:srgbClr val="000000"/>
                </a:solidFill>
              </a:rPr>
              <a:t> </a:t>
            </a:r>
            <a:r>
              <a:rPr lang="en-US" sz="1800" u="sng" dirty="0" smtClean="0">
                <a:solidFill>
                  <a:srgbClr val="000000"/>
                </a:solidFill>
              </a:rPr>
              <a:t>and</a:t>
            </a:r>
            <a:r>
              <a:rPr lang="en-US" sz="1800" dirty="0" smtClean="0">
                <a:solidFill>
                  <a:srgbClr val="000000"/>
                </a:solidFill>
              </a:rPr>
              <a:t> </a:t>
            </a:r>
            <a:r>
              <a:rPr lang="en-US" sz="1800" u="sng" dirty="0" smtClean="0">
                <a:solidFill>
                  <a:srgbClr val="000000"/>
                </a:solidFill>
              </a:rPr>
              <a:t>direction</a:t>
            </a:r>
            <a:r>
              <a:rPr lang="en-US" sz="1800" dirty="0" smtClean="0">
                <a:solidFill>
                  <a:srgbClr val="000000"/>
                </a:solidFill>
              </a:rPr>
              <a:t> in performing the services (by contract and in fact);</a:t>
            </a:r>
          </a:p>
          <a:p>
            <a:pPr marL="463550" indent="-463550">
              <a:lnSpc>
                <a:spcPct val="120000"/>
              </a:lnSpc>
              <a:spcBef>
                <a:spcPct val="0"/>
              </a:spcBef>
              <a:buFontTx/>
              <a:buAutoNum type="alphaUcPeriod"/>
              <a:defRPr/>
            </a:pPr>
            <a:r>
              <a:rPr lang="en-US" sz="1800" dirty="0" smtClean="0">
                <a:solidFill>
                  <a:srgbClr val="000000"/>
                </a:solidFill>
              </a:rPr>
              <a:t>The service is performed outside the usual course of the </a:t>
            </a:r>
            <a:r>
              <a:rPr lang="en-US" sz="1800" u="sng" dirty="0" smtClean="0">
                <a:solidFill>
                  <a:srgbClr val="000000"/>
                </a:solidFill>
              </a:rPr>
              <a:t>company’s</a:t>
            </a:r>
            <a:r>
              <a:rPr lang="en-US" sz="1800" dirty="0" smtClean="0">
                <a:solidFill>
                  <a:srgbClr val="000000"/>
                </a:solidFill>
              </a:rPr>
              <a:t> </a:t>
            </a:r>
            <a:r>
              <a:rPr lang="en-US" sz="1800" u="sng" dirty="0" smtClean="0">
                <a:solidFill>
                  <a:srgbClr val="000000"/>
                </a:solidFill>
              </a:rPr>
              <a:t>business</a:t>
            </a:r>
            <a:r>
              <a:rPr lang="en-US" sz="1800" dirty="0" smtClean="0">
                <a:solidFill>
                  <a:srgbClr val="000000"/>
                </a:solidFill>
              </a:rPr>
              <a:t> or outside places where such service is performed; and</a:t>
            </a:r>
          </a:p>
          <a:p>
            <a:pPr marL="463550" indent="-463550">
              <a:lnSpc>
                <a:spcPct val="120000"/>
              </a:lnSpc>
              <a:spcBef>
                <a:spcPct val="0"/>
              </a:spcBef>
              <a:buFontTx/>
              <a:buAutoNum type="alphaUcPeriod"/>
              <a:defRPr/>
            </a:pPr>
            <a:r>
              <a:rPr lang="en-US" sz="1800" dirty="0" smtClean="0">
                <a:solidFill>
                  <a:srgbClr val="000000"/>
                </a:solidFill>
              </a:rPr>
              <a:t>The worker is customarily engaged in an </a:t>
            </a:r>
            <a:r>
              <a:rPr lang="en-US" sz="1800" u="sng" dirty="0" smtClean="0">
                <a:solidFill>
                  <a:srgbClr val="000000"/>
                </a:solidFill>
              </a:rPr>
              <a:t>independently</a:t>
            </a:r>
            <a:r>
              <a:rPr lang="en-US" sz="1800" dirty="0" smtClean="0">
                <a:solidFill>
                  <a:srgbClr val="000000"/>
                </a:solidFill>
              </a:rPr>
              <a:t> </a:t>
            </a:r>
            <a:r>
              <a:rPr lang="en-US" sz="1800" u="sng" dirty="0" smtClean="0">
                <a:solidFill>
                  <a:srgbClr val="000000"/>
                </a:solidFill>
              </a:rPr>
              <a:t>established</a:t>
            </a:r>
            <a:r>
              <a:rPr lang="en-US" sz="1800" dirty="0" smtClean="0">
                <a:solidFill>
                  <a:srgbClr val="000000"/>
                </a:solidFill>
              </a:rPr>
              <a:t> trade, occupation, profession or business of the same nature as that involved in the service performed.  </a:t>
            </a:r>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78</a:t>
            </a:fld>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“ABC” Test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25603" name="Content Placeholder 2"/>
          <p:cNvSpPr>
            <a:spLocks noGrp="1"/>
          </p:cNvSpPr>
          <p:nvPr>
            <p:ph idx="1"/>
          </p:nvPr>
        </p:nvSpPr>
        <p:spPr/>
        <p:txBody>
          <a:bodyPr/>
          <a:lstStyle/>
          <a:p>
            <a:pPr marL="463550" indent="-463550">
              <a:lnSpc>
                <a:spcPct val="120000"/>
              </a:lnSpc>
              <a:spcBef>
                <a:spcPct val="0"/>
              </a:spcBef>
              <a:spcAft>
                <a:spcPts val="1800"/>
              </a:spcAft>
              <a:buFontTx/>
              <a:buAutoNum type="alphaUcPeriod"/>
              <a:defRPr/>
            </a:pPr>
            <a:r>
              <a:rPr lang="en-US" b="1" dirty="0" smtClean="0">
                <a:solidFill>
                  <a:srgbClr val="000000"/>
                </a:solidFill>
              </a:rPr>
              <a:t>“Freedom from Control”</a:t>
            </a:r>
          </a:p>
          <a:p>
            <a:pPr marL="463550" indent="0">
              <a:lnSpc>
                <a:spcPct val="120000"/>
              </a:lnSpc>
              <a:spcBef>
                <a:spcPct val="0"/>
              </a:spcBef>
              <a:spcAft>
                <a:spcPts val="1800"/>
              </a:spcAft>
              <a:buFontTx/>
              <a:buNone/>
              <a:defRPr/>
            </a:pPr>
            <a:r>
              <a:rPr lang="en-US" sz="2000" dirty="0" smtClean="0">
                <a:solidFill>
                  <a:srgbClr val="000000"/>
                </a:solidFill>
              </a:rPr>
              <a:t>“Free from control and direction in connection with the performance of the service, both under the contract for the performance of service and in fact.”</a:t>
            </a:r>
          </a:p>
          <a:p>
            <a:pPr marL="801688" indent="-338138">
              <a:spcBef>
                <a:spcPts val="400"/>
              </a:spcBef>
              <a:spcAft>
                <a:spcPts val="1800"/>
              </a:spcAft>
              <a:defRPr/>
            </a:pPr>
            <a:r>
              <a:rPr lang="en-US" sz="1800" dirty="0" smtClean="0"/>
              <a:t>Employment contract/job description indicating that individual is free from supervisory direction of control is insufficient.</a:t>
            </a:r>
          </a:p>
          <a:p>
            <a:pPr marL="801688" indent="-338138">
              <a:spcBef>
                <a:spcPts val="400"/>
              </a:spcBef>
              <a:spcAft>
                <a:spcPts val="1800"/>
              </a:spcAft>
              <a:defRPr/>
            </a:pPr>
            <a:r>
              <a:rPr lang="en-US" sz="1800" dirty="0" smtClean="0"/>
              <a:t>Look at actual activities and duties, which should be carried out with minimal instruction.</a:t>
            </a:r>
          </a:p>
        </p:txBody>
      </p:sp>
      <p:sp>
        <p:nvSpPr>
          <p:cNvPr id="5" name="Slide Number Placeholder 4"/>
          <p:cNvSpPr>
            <a:spLocks noGrp="1"/>
          </p:cNvSpPr>
          <p:nvPr>
            <p:ph type="sldNum" sz="quarter" idx="11"/>
          </p:nvPr>
        </p:nvSpPr>
        <p:spPr>
          <a:xfrm>
            <a:off x="6553200" y="6492875"/>
            <a:ext cx="2133600" cy="365125"/>
          </a:xfrm>
        </p:spPr>
        <p:txBody>
          <a:bodyPr/>
          <a:lstStyle/>
          <a:p>
            <a:pPr>
              <a:defRPr/>
            </a:pPr>
            <a:fld id="{A12A4940-900F-41F5-8B66-70DF9C01D545}" type="slidenum">
              <a:rPr lang="en-US" smtClean="0"/>
              <a:pPr>
                <a:defRPr/>
              </a:pPr>
              <a:t>79</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457200"/>
            <a:ext cx="8305800" cy="1143000"/>
          </a:xfrm>
        </p:spPr>
        <p:txBody>
          <a:bodyPr>
            <a:noAutofit/>
          </a:bodyPr>
          <a:lstStyle/>
          <a:p>
            <a:pPr>
              <a:defRPr/>
            </a:pPr>
            <a:r>
              <a:rPr lang="en-US" sz="3600" b="1" dirty="0" smtClean="0">
                <a:effectLst>
                  <a:outerShdw blurRad="38100" dist="38100" dir="2700000" algn="tl">
                    <a:srgbClr val="C0C0C0"/>
                  </a:outerShdw>
                </a:effectLst>
                <a:ea typeface="+mn-ea"/>
              </a:rPr>
              <a:t/>
            </a:r>
            <a:br>
              <a:rPr lang="en-US" sz="3600" b="1" dirty="0" smtClean="0">
                <a:effectLst>
                  <a:outerShdw blurRad="38100" dist="38100" dir="2700000" algn="tl">
                    <a:srgbClr val="C0C0C0"/>
                  </a:outerShdw>
                </a:effectLst>
                <a:ea typeface="+mn-ea"/>
              </a:rPr>
            </a:br>
            <a:r>
              <a:rPr lang="en-US" sz="3600" dirty="0" smtClean="0">
                <a:effectLst>
                  <a:outerShdw blurRad="38100" dist="38100" dir="2700000" algn="tl">
                    <a:srgbClr val="C0C0C0"/>
                  </a:outerShdw>
                </a:effectLst>
                <a:ea typeface="+mn-ea"/>
              </a:rPr>
              <a:t/>
            </a:r>
            <a:br>
              <a:rPr lang="en-US" sz="3600" dirty="0" smtClean="0">
                <a:effectLst>
                  <a:outerShdw blurRad="38100" dist="38100" dir="2700000" algn="tl">
                    <a:srgbClr val="C0C0C0"/>
                  </a:outerShdw>
                </a:effectLst>
                <a:ea typeface="+mn-ea"/>
              </a:rPr>
            </a:br>
            <a:r>
              <a:rPr lang="en-US" sz="3600" dirty="0" smtClean="0">
                <a:effectLst>
                  <a:outerShdw blurRad="38100" dist="38100" dir="2700000" algn="tl">
                    <a:srgbClr val="C0C0C0"/>
                  </a:outerShdw>
                </a:effectLst>
                <a:ea typeface="+mn-ea"/>
              </a:rPr>
              <a:t>	</a:t>
            </a:r>
            <a:r>
              <a:rPr sz="3600" b="1" dirty="0" smtClean="0">
                <a:effectLst>
                  <a:outerShdw blurRad="38100" dist="38100" dir="2700000" algn="tl">
                    <a:srgbClr val="C0C0C0"/>
                  </a:outerShdw>
                </a:effectLst>
                <a:ea typeface="+mn-ea"/>
              </a:rPr>
              <a:t>What are You Likely to Find on a </a:t>
            </a:r>
            <a:br>
              <a:rPr sz="3600" b="1" dirty="0" smtClean="0">
                <a:effectLst>
                  <a:outerShdw blurRad="38100" dist="38100" dir="2700000" algn="tl">
                    <a:srgbClr val="C0C0C0"/>
                  </a:outerShdw>
                </a:effectLst>
                <a:ea typeface="+mn-ea"/>
              </a:rPr>
            </a:br>
            <a:r>
              <a:rPr lang="en-US" sz="3600" b="1" dirty="0" smtClean="0">
                <a:effectLst>
                  <a:outerShdw blurRad="38100" dist="38100" dir="2700000" algn="tl">
                    <a:srgbClr val="C0C0C0"/>
                  </a:outerShdw>
                </a:effectLst>
                <a:ea typeface="+mn-ea"/>
              </a:rPr>
              <a:t>	</a:t>
            </a:r>
            <a:r>
              <a:rPr sz="3600" b="1" dirty="0" smtClean="0">
                <a:effectLst>
                  <a:outerShdw blurRad="38100" dist="38100" dir="2700000" algn="tl">
                    <a:srgbClr val="C0C0C0"/>
                  </a:outerShdw>
                </a:effectLst>
                <a:ea typeface="+mn-ea"/>
              </a:rPr>
              <a:t>Social Networking Site?</a:t>
            </a:r>
          </a:p>
        </p:txBody>
      </p:sp>
      <p:sp>
        <p:nvSpPr>
          <p:cNvPr id="3" name="Content Placeholder 2"/>
          <p:cNvSpPr>
            <a:spLocks noGrp="1"/>
          </p:cNvSpPr>
          <p:nvPr>
            <p:ph sz="half" idx="1"/>
          </p:nvPr>
        </p:nvSpPr>
        <p:spPr>
          <a:xfrm>
            <a:off x="762000" y="2057400"/>
            <a:ext cx="3810000" cy="4038600"/>
          </a:xfrm>
        </p:spPr>
        <p:txBody>
          <a:bodyPr/>
          <a:lstStyle/>
          <a:p>
            <a:pPr>
              <a:spcBef>
                <a:spcPts val="1200"/>
              </a:spcBef>
              <a:buFont typeface="Arial" pitchFamily="34" charset="0"/>
              <a:buChar char="•"/>
              <a:defRPr/>
            </a:pPr>
            <a:endParaRPr lang="en-US" sz="2400" dirty="0" smtClean="0"/>
          </a:p>
          <a:p>
            <a:pPr>
              <a:spcBef>
                <a:spcPts val="1200"/>
              </a:spcBef>
              <a:buClr>
                <a:schemeClr val="tx1"/>
              </a:buClr>
              <a:buFont typeface="Arial" pitchFamily="34" charset="0"/>
              <a:buChar char="•"/>
              <a:defRPr/>
            </a:pPr>
            <a:r>
              <a:rPr lang="en-US" sz="2400" dirty="0" smtClean="0"/>
              <a:t>Education History</a:t>
            </a:r>
          </a:p>
          <a:p>
            <a:pPr>
              <a:spcBef>
                <a:spcPts val="1200"/>
              </a:spcBef>
              <a:buClr>
                <a:schemeClr val="tx1"/>
              </a:buClr>
              <a:buFont typeface="Arial" pitchFamily="34" charset="0"/>
              <a:buChar char="•"/>
              <a:defRPr/>
            </a:pPr>
            <a:r>
              <a:rPr lang="en-US" sz="2400" dirty="0" smtClean="0"/>
              <a:t>Work History</a:t>
            </a:r>
          </a:p>
          <a:p>
            <a:pPr>
              <a:spcBef>
                <a:spcPts val="1200"/>
              </a:spcBef>
              <a:buClr>
                <a:schemeClr val="tx1"/>
              </a:buClr>
              <a:buFont typeface="Arial" pitchFamily="34" charset="0"/>
              <a:buChar char="•"/>
              <a:defRPr/>
            </a:pPr>
            <a:r>
              <a:rPr lang="en-US" sz="2400" dirty="0" smtClean="0"/>
              <a:t>Career Interests</a:t>
            </a:r>
          </a:p>
          <a:p>
            <a:pPr>
              <a:spcBef>
                <a:spcPts val="1200"/>
              </a:spcBef>
              <a:buClr>
                <a:schemeClr val="tx1"/>
              </a:buClr>
              <a:buFont typeface="Arial" pitchFamily="34" charset="0"/>
              <a:buChar char="•"/>
              <a:defRPr/>
            </a:pPr>
            <a:r>
              <a:rPr lang="en-US" sz="2400" dirty="0" smtClean="0"/>
              <a:t>Hobbies</a:t>
            </a:r>
          </a:p>
          <a:p>
            <a:pPr>
              <a:spcBef>
                <a:spcPts val="1200"/>
              </a:spcBef>
              <a:buClr>
                <a:schemeClr val="tx1"/>
              </a:buClr>
              <a:buFont typeface="Arial" pitchFamily="34" charset="0"/>
              <a:buChar char="•"/>
              <a:defRPr/>
            </a:pPr>
            <a:r>
              <a:rPr lang="en-US" sz="2400" dirty="0" smtClean="0"/>
              <a:t>Favorite Music</a:t>
            </a:r>
          </a:p>
          <a:p>
            <a:pPr>
              <a:spcBef>
                <a:spcPts val="1200"/>
              </a:spcBef>
              <a:buClr>
                <a:schemeClr val="tx1"/>
              </a:buClr>
              <a:buFont typeface="Arial" pitchFamily="34" charset="0"/>
              <a:buChar char="•"/>
              <a:defRPr/>
            </a:pPr>
            <a:r>
              <a:rPr lang="en-US" sz="2400" dirty="0" smtClean="0"/>
              <a:t>Favorite Movies		</a:t>
            </a:r>
          </a:p>
        </p:txBody>
      </p:sp>
      <p:sp>
        <p:nvSpPr>
          <p:cNvPr id="112644" name="Rectangle 4"/>
          <p:cNvSpPr>
            <a:spLocks noGrp="1" noChangeArrowheads="1"/>
          </p:cNvSpPr>
          <p:nvPr>
            <p:ph sz="half" idx="2"/>
          </p:nvPr>
        </p:nvSpPr>
        <p:spPr>
          <a:xfrm>
            <a:off x="4000500" y="2057400"/>
            <a:ext cx="4305300" cy="4038600"/>
          </a:xfrm>
        </p:spPr>
        <p:txBody>
          <a:bodyPr/>
          <a:lstStyle/>
          <a:p>
            <a:pPr>
              <a:spcBef>
                <a:spcPts val="1200"/>
              </a:spcBef>
              <a:buFont typeface="Arial" pitchFamily="34" charset="0"/>
              <a:buChar char="•"/>
              <a:defRPr/>
            </a:pPr>
            <a:endParaRPr lang="en-US" sz="2400" dirty="0" smtClean="0"/>
          </a:p>
          <a:p>
            <a:pPr>
              <a:spcBef>
                <a:spcPts val="1200"/>
              </a:spcBef>
              <a:buClr>
                <a:schemeClr val="tx1"/>
              </a:buClr>
              <a:buFont typeface="Arial" pitchFamily="34" charset="0"/>
              <a:buChar char="•"/>
              <a:defRPr/>
            </a:pPr>
            <a:r>
              <a:rPr lang="en-US" sz="2400" dirty="0" smtClean="0"/>
              <a:t>Vacation Photos</a:t>
            </a:r>
          </a:p>
          <a:p>
            <a:pPr>
              <a:spcBef>
                <a:spcPts val="1200"/>
              </a:spcBef>
              <a:buClr>
                <a:schemeClr val="tx1"/>
              </a:buClr>
              <a:buFont typeface="Arial" pitchFamily="34" charset="0"/>
              <a:buChar char="•"/>
              <a:defRPr/>
            </a:pPr>
            <a:r>
              <a:rPr lang="en-US" sz="2400" dirty="0" smtClean="0"/>
              <a:t>Party Photos</a:t>
            </a:r>
          </a:p>
          <a:p>
            <a:pPr>
              <a:spcBef>
                <a:spcPts val="1200"/>
              </a:spcBef>
              <a:buClr>
                <a:schemeClr val="tx1"/>
              </a:buClr>
              <a:buFont typeface="Arial" pitchFamily="34" charset="0"/>
              <a:buChar char="•"/>
              <a:defRPr/>
            </a:pPr>
            <a:r>
              <a:rPr lang="en-US" sz="2400" dirty="0" smtClean="0"/>
              <a:t>Family Information</a:t>
            </a:r>
          </a:p>
          <a:p>
            <a:pPr>
              <a:spcBef>
                <a:spcPts val="1200"/>
              </a:spcBef>
              <a:buClr>
                <a:schemeClr val="tx1"/>
              </a:buClr>
              <a:buFont typeface="Arial" pitchFamily="34" charset="0"/>
              <a:buChar char="•"/>
              <a:defRPr/>
            </a:pPr>
            <a:r>
              <a:rPr lang="en-US" sz="2400" dirty="0" smtClean="0"/>
              <a:t>Links to Profiles of Friends</a:t>
            </a:r>
          </a:p>
          <a:p>
            <a:pPr>
              <a:spcBef>
                <a:spcPts val="1200"/>
              </a:spcBef>
              <a:buClr>
                <a:schemeClr val="tx1"/>
              </a:buClr>
              <a:buFont typeface="Arial" pitchFamily="34" charset="0"/>
              <a:buChar char="•"/>
              <a:defRPr/>
            </a:pPr>
            <a:r>
              <a:rPr lang="en-US" sz="2400" dirty="0" smtClean="0"/>
              <a:t>Links to Blogs</a:t>
            </a:r>
          </a:p>
          <a:p>
            <a:pPr>
              <a:spcBef>
                <a:spcPts val="1200"/>
              </a:spcBef>
              <a:buClr>
                <a:schemeClr val="tx1"/>
              </a:buClr>
              <a:buFont typeface="Arial" pitchFamily="34" charset="0"/>
              <a:buChar char="•"/>
              <a:defRPr/>
            </a:pPr>
            <a:r>
              <a:rPr lang="en-US" sz="2400" dirty="0" smtClean="0"/>
              <a:t>Political Views</a:t>
            </a:r>
          </a:p>
        </p:txBody>
      </p:sp>
      <p:sp>
        <p:nvSpPr>
          <p:cNvPr id="6" name="Slide Number Placeholder 5"/>
          <p:cNvSpPr>
            <a:spLocks noGrp="1"/>
          </p:cNvSpPr>
          <p:nvPr>
            <p:ph type="sldNum" sz="quarter" idx="12"/>
          </p:nvPr>
        </p:nvSpPr>
        <p:spPr/>
        <p:txBody>
          <a:bodyPr/>
          <a:lstStyle/>
          <a:p>
            <a:pPr>
              <a:defRPr/>
            </a:pPr>
            <a:fld id="{A8517C85-D309-4B23-A928-5C498FB083B8}"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“ABC” Test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3" name="Content Placeholder 2"/>
          <p:cNvSpPr>
            <a:spLocks noGrp="1"/>
          </p:cNvSpPr>
          <p:nvPr>
            <p:ph idx="1"/>
          </p:nvPr>
        </p:nvSpPr>
        <p:spPr/>
        <p:txBody>
          <a:bodyPr/>
          <a:lstStyle/>
          <a:p>
            <a:pPr marL="463550" indent="-463550">
              <a:lnSpc>
                <a:spcPct val="120000"/>
              </a:lnSpc>
              <a:spcBef>
                <a:spcPts val="0"/>
              </a:spcBef>
              <a:spcAft>
                <a:spcPts val="1800"/>
              </a:spcAft>
              <a:buFontTx/>
              <a:buAutoNum type="alphaUcPeriod" startAt="2"/>
              <a:defRPr/>
            </a:pPr>
            <a:r>
              <a:rPr lang="en-US" b="1" dirty="0" smtClean="0">
                <a:solidFill>
                  <a:srgbClr val="000000"/>
                </a:solidFill>
              </a:rPr>
              <a:t>“Service Outside Usual Course of Employer’s Business”</a:t>
            </a:r>
          </a:p>
          <a:p>
            <a:pPr marL="801688" indent="-338138">
              <a:spcBef>
                <a:spcPts val="400"/>
              </a:spcBef>
              <a:spcAft>
                <a:spcPts val="1800"/>
              </a:spcAft>
              <a:defRPr/>
            </a:pPr>
            <a:r>
              <a:rPr lang="en-US" sz="2000" dirty="0" smtClean="0">
                <a:solidFill>
                  <a:schemeClr val="bg2">
                    <a:lumMod val="10000"/>
                  </a:schemeClr>
                </a:solidFill>
              </a:rPr>
              <a:t>If the worker’s services form a regular and continuing part of employer’s business, then individual is considered employee.</a:t>
            </a:r>
          </a:p>
          <a:p>
            <a:pPr marL="801688" indent="-338138">
              <a:spcBef>
                <a:spcPts val="400"/>
              </a:spcBef>
              <a:spcAft>
                <a:spcPts val="400"/>
              </a:spcAft>
              <a:defRPr/>
            </a:pPr>
            <a:r>
              <a:rPr lang="en-US" sz="2000" dirty="0" smtClean="0">
                <a:solidFill>
                  <a:schemeClr val="bg2">
                    <a:lumMod val="10000"/>
                  </a:schemeClr>
                </a:solidFill>
              </a:rPr>
              <a:t>Almost impossible to meet in many cases.</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80</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“ABC” Test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3" name="Content Placeholder 2"/>
          <p:cNvSpPr>
            <a:spLocks noGrp="1"/>
          </p:cNvSpPr>
          <p:nvPr>
            <p:ph idx="1"/>
          </p:nvPr>
        </p:nvSpPr>
        <p:spPr/>
        <p:txBody>
          <a:bodyPr/>
          <a:lstStyle/>
          <a:p>
            <a:pPr marL="463550" indent="-463550">
              <a:lnSpc>
                <a:spcPct val="120000"/>
              </a:lnSpc>
              <a:spcBef>
                <a:spcPts val="0"/>
              </a:spcBef>
              <a:spcAft>
                <a:spcPts val="1800"/>
              </a:spcAft>
              <a:buFontTx/>
              <a:buNone/>
              <a:defRPr/>
            </a:pPr>
            <a:r>
              <a:rPr lang="en-US" b="1" dirty="0" smtClean="0">
                <a:solidFill>
                  <a:srgbClr val="000000"/>
                </a:solidFill>
              </a:rPr>
              <a:t>C.	Independent Trade, Occupation, Profession or Business</a:t>
            </a:r>
          </a:p>
          <a:p>
            <a:pPr marL="801688" indent="-338138">
              <a:spcBef>
                <a:spcPts val="400"/>
              </a:spcBef>
              <a:spcAft>
                <a:spcPts val="1800"/>
              </a:spcAft>
              <a:defRPr/>
            </a:pPr>
            <a:r>
              <a:rPr lang="en-US" sz="2000" dirty="0" smtClean="0">
                <a:solidFill>
                  <a:schemeClr val="bg2">
                    <a:lumMod val="10000"/>
                  </a:schemeClr>
                </a:solidFill>
              </a:rPr>
              <a:t>The worker has to be engaged in independent trade or business. </a:t>
            </a:r>
          </a:p>
          <a:p>
            <a:pPr marL="801688" indent="-338138">
              <a:spcBef>
                <a:spcPts val="400"/>
              </a:spcBef>
              <a:spcAft>
                <a:spcPts val="1800"/>
              </a:spcAft>
              <a:defRPr/>
            </a:pPr>
            <a:r>
              <a:rPr lang="en-US" sz="2000" dirty="0" smtClean="0">
                <a:solidFill>
                  <a:schemeClr val="bg2">
                    <a:lumMod val="10000"/>
                  </a:schemeClr>
                </a:solidFill>
              </a:rPr>
              <a:t>The worker can sell his services to a number of entities in community.</a:t>
            </a:r>
          </a:p>
          <a:p>
            <a:pPr marL="801688" indent="-338138">
              <a:spcBef>
                <a:spcPts val="400"/>
              </a:spcBef>
              <a:spcAft>
                <a:spcPts val="400"/>
              </a:spcAft>
              <a:defRPr/>
            </a:pPr>
            <a:r>
              <a:rPr lang="en-US" sz="2000" dirty="0" smtClean="0">
                <a:solidFill>
                  <a:schemeClr val="bg2">
                    <a:lumMod val="10000"/>
                  </a:schemeClr>
                </a:solidFill>
              </a:rPr>
              <a:t>Worker cannot be dedicated to one employer.</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81</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“ABC” Test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3" name="Content Placeholder 2"/>
          <p:cNvSpPr>
            <a:spLocks noGrp="1"/>
          </p:cNvSpPr>
          <p:nvPr>
            <p:ph idx="1"/>
          </p:nvPr>
        </p:nvSpPr>
        <p:spPr/>
        <p:txBody>
          <a:bodyPr/>
          <a:lstStyle/>
          <a:p>
            <a:pPr marL="463550" indent="-463550">
              <a:lnSpc>
                <a:spcPct val="120000"/>
              </a:lnSpc>
              <a:spcBef>
                <a:spcPts val="0"/>
              </a:spcBef>
              <a:spcAft>
                <a:spcPts val="1800"/>
              </a:spcAft>
              <a:buFontTx/>
              <a:buNone/>
              <a:defRPr/>
            </a:pPr>
            <a:r>
              <a:rPr lang="en-US" b="1" dirty="0" smtClean="0">
                <a:solidFill>
                  <a:srgbClr val="000000"/>
                </a:solidFill>
              </a:rPr>
              <a:t>Irrelevant Factors Under “ABC” Test:</a:t>
            </a:r>
          </a:p>
          <a:p>
            <a:pPr marL="801688" indent="-338138">
              <a:spcBef>
                <a:spcPts val="400"/>
              </a:spcBef>
              <a:spcAft>
                <a:spcPts val="1800"/>
              </a:spcAft>
              <a:defRPr/>
            </a:pPr>
            <a:r>
              <a:rPr lang="en-US" sz="2000" dirty="0" smtClean="0">
                <a:solidFill>
                  <a:schemeClr val="bg2">
                    <a:lumMod val="10000"/>
                  </a:schemeClr>
                </a:solidFill>
              </a:rPr>
              <a:t>Failure to withhold taxes;</a:t>
            </a:r>
          </a:p>
          <a:p>
            <a:pPr marL="801688" indent="-338138">
              <a:spcBef>
                <a:spcPts val="400"/>
              </a:spcBef>
              <a:spcAft>
                <a:spcPts val="1800"/>
              </a:spcAft>
              <a:defRPr/>
            </a:pPr>
            <a:r>
              <a:rPr lang="en-US" sz="2000" dirty="0" smtClean="0">
                <a:solidFill>
                  <a:schemeClr val="bg2">
                    <a:lumMod val="10000"/>
                  </a:schemeClr>
                </a:solidFill>
              </a:rPr>
              <a:t>Contribute to unemployment compensation;</a:t>
            </a:r>
          </a:p>
          <a:p>
            <a:pPr marL="801688" indent="-338138">
              <a:spcBef>
                <a:spcPts val="400"/>
              </a:spcBef>
              <a:spcAft>
                <a:spcPts val="1800"/>
              </a:spcAft>
              <a:defRPr/>
            </a:pPr>
            <a:r>
              <a:rPr lang="en-US" sz="2000" dirty="0" smtClean="0">
                <a:solidFill>
                  <a:schemeClr val="bg2">
                    <a:lumMod val="10000"/>
                  </a:schemeClr>
                </a:solidFill>
              </a:rPr>
              <a:t>Provide workers’ compensation;</a:t>
            </a:r>
          </a:p>
          <a:p>
            <a:pPr marL="801688" indent="-338138">
              <a:spcBef>
                <a:spcPts val="400"/>
              </a:spcBef>
              <a:spcAft>
                <a:spcPts val="400"/>
              </a:spcAft>
              <a:defRPr/>
            </a:pPr>
            <a:r>
              <a:rPr lang="en-US" sz="2000" dirty="0" smtClean="0">
                <a:solidFill>
                  <a:schemeClr val="bg2">
                    <a:lumMod val="10000"/>
                  </a:schemeClr>
                </a:solidFill>
              </a:rPr>
              <a:t>Employer’s belief/employee’s belief.</a:t>
            </a:r>
          </a:p>
          <a:p>
            <a:pPr marL="1139825" lvl="1" indent="-338138">
              <a:spcBef>
                <a:spcPts val="400"/>
              </a:spcBef>
              <a:spcAft>
                <a:spcPts val="400"/>
              </a:spcAft>
              <a:buClr>
                <a:schemeClr val="accent6">
                  <a:lumMod val="50000"/>
                </a:schemeClr>
              </a:buClr>
              <a:defRPr/>
            </a:pPr>
            <a:r>
              <a:rPr lang="en-US" sz="1800" dirty="0" smtClean="0">
                <a:solidFill>
                  <a:schemeClr val="bg2">
                    <a:lumMod val="10000"/>
                  </a:schemeClr>
                </a:solidFill>
              </a:rPr>
              <a:t>Strict liability statute.</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82</a:t>
            </a:fld>
            <a:endParaRPr lang="en-US" dirty="0"/>
          </a:p>
        </p:txBody>
      </p:sp>
      <p:sp>
        <p:nvSpPr>
          <p:cNvPr id="6" name="Footer Placeholder 7"/>
          <p:cNvSpPr txBox="1">
            <a:spLocks/>
          </p:cNvSpPr>
          <p:nvPr/>
        </p:nvSpPr>
        <p:spPr>
          <a:xfrm>
            <a:off x="419100" y="6111875"/>
            <a:ext cx="8305800" cy="365125"/>
          </a:xfrm>
          <a:prstGeom prst="rect">
            <a:avLst/>
          </a:prstGeom>
        </p:spPr>
        <p:txBody>
          <a:bodyPr vert="horz" wrap="square" lIns="91440" tIns="45720" rIns="91440" bIns="45720" rtlCol="0" anchor="b" anchorCtr="0">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State Laws</a:t>
            </a:r>
            <a:endParaRPr lang="en-US" dirty="0">
              <a:solidFill>
                <a:schemeClr val="accent1">
                  <a:satMod val="200000"/>
                  <a:tint val="3000"/>
                </a:schemeClr>
              </a:solidFill>
            </a:endParaRPr>
          </a:p>
        </p:txBody>
      </p:sp>
      <p:sp>
        <p:nvSpPr>
          <p:cNvPr id="29699" name="Content Placeholder 2"/>
          <p:cNvSpPr>
            <a:spLocks noGrp="1"/>
          </p:cNvSpPr>
          <p:nvPr>
            <p:ph idx="1"/>
          </p:nvPr>
        </p:nvSpPr>
        <p:spPr>
          <a:xfrm>
            <a:off x="457200" y="1600200"/>
            <a:ext cx="7848600" cy="4572000"/>
          </a:xfrm>
        </p:spPr>
        <p:txBody>
          <a:bodyPr/>
          <a:lstStyle/>
          <a:p>
            <a:r>
              <a:rPr lang="en-US" sz="2300" dirty="0" smtClean="0"/>
              <a:t>New Jersey:</a:t>
            </a:r>
          </a:p>
          <a:p>
            <a:pPr lvl="1">
              <a:spcBef>
                <a:spcPts val="400"/>
              </a:spcBef>
            </a:pPr>
            <a:r>
              <a:rPr lang="en-US" sz="1900" dirty="0" smtClean="0"/>
              <a:t>ABC Test – Unemployment (NJ Rev. Stat. Sec. 43:21-19(i)(6)(A)(B)(C)) and Worker’s Compensation (NJ Rev. Stat. Sec. 34-21-25 et </a:t>
            </a:r>
            <a:r>
              <a:rPr lang="en-US" sz="1900" dirty="0" err="1" smtClean="0"/>
              <a:t>seq</a:t>
            </a:r>
            <a:r>
              <a:rPr lang="en-US" sz="1900" dirty="0" smtClean="0"/>
              <a:t>). </a:t>
            </a:r>
          </a:p>
          <a:p>
            <a:pPr lvl="1">
              <a:spcBef>
                <a:spcPts val="400"/>
              </a:spcBef>
            </a:pPr>
            <a:r>
              <a:rPr lang="en-US" sz="1900" dirty="0" smtClean="0"/>
              <a:t>Presumption of Construction Workers as Employees under the Construction Industry Independent Contractor Act (N.J.S.A. 34:20-4) for purposes of: </a:t>
            </a:r>
          </a:p>
          <a:p>
            <a:pPr lvl="2">
              <a:spcBef>
                <a:spcPts val="0"/>
              </a:spcBef>
              <a:spcAft>
                <a:spcPts val="0"/>
              </a:spcAft>
            </a:pPr>
            <a:r>
              <a:rPr lang="en-US" sz="1700" dirty="0" smtClean="0"/>
              <a:t>the "New Jersey Prevailing Wage Act," P.L.1963, c.150 (C.34:11-56.25 et seq.), </a:t>
            </a:r>
          </a:p>
          <a:p>
            <a:pPr lvl="2">
              <a:spcBef>
                <a:spcPts val="0"/>
              </a:spcBef>
              <a:spcAft>
                <a:spcPts val="0"/>
              </a:spcAft>
            </a:pPr>
            <a:r>
              <a:rPr lang="en-US" sz="1700" dirty="0" smtClean="0"/>
              <a:t>the "unemployment compensation law," R.S.43:21-1 et seq., </a:t>
            </a:r>
          </a:p>
          <a:p>
            <a:pPr lvl="2">
              <a:spcBef>
                <a:spcPts val="0"/>
              </a:spcBef>
              <a:spcAft>
                <a:spcPts val="0"/>
              </a:spcAft>
            </a:pPr>
            <a:r>
              <a:rPr lang="en-US" sz="1700" dirty="0" smtClean="0"/>
              <a:t>the "Temporary Disability Benefits Law,” P.L.1948, c.110 (C.43:21-25 et seq.), </a:t>
            </a:r>
          </a:p>
          <a:p>
            <a:pPr lvl="2">
              <a:spcBef>
                <a:spcPts val="0"/>
              </a:spcBef>
              <a:spcAft>
                <a:spcPts val="0"/>
              </a:spcAft>
            </a:pPr>
            <a:r>
              <a:rPr lang="en-US" sz="1700" dirty="0" smtClean="0"/>
              <a:t>the "New Jersey Gross Income Tax Act," N.J.S.54A:1-1 et seq., </a:t>
            </a:r>
          </a:p>
          <a:p>
            <a:pPr lvl="2">
              <a:spcBef>
                <a:spcPts val="0"/>
              </a:spcBef>
              <a:spcAft>
                <a:spcPts val="0"/>
              </a:spcAft>
            </a:pPr>
            <a:r>
              <a:rPr lang="en-US" sz="1700" dirty="0" smtClean="0"/>
              <a:t>the "New Jersey State Wage and Hour Law," P.L.1966, c.113 (C.34:11-56a et seq.)</a:t>
            </a:r>
          </a:p>
          <a:p>
            <a:pPr lvl="1">
              <a:spcBef>
                <a:spcPts val="400"/>
              </a:spcBef>
              <a:buNone/>
            </a:pPr>
            <a:endParaRPr lang="en-US" sz="1900" dirty="0" smtClean="0"/>
          </a:p>
          <a:p>
            <a:pPr lvl="1"/>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83</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Pending NJ Bills</a:t>
            </a:r>
            <a:endParaRPr lang="en-US" dirty="0">
              <a:solidFill>
                <a:schemeClr val="accent1">
                  <a:satMod val="200000"/>
                  <a:tint val="3000"/>
                </a:schemeClr>
              </a:solidFill>
            </a:endParaRPr>
          </a:p>
        </p:txBody>
      </p:sp>
      <p:sp>
        <p:nvSpPr>
          <p:cNvPr id="29699" name="Content Placeholder 2"/>
          <p:cNvSpPr>
            <a:spLocks noGrp="1"/>
          </p:cNvSpPr>
          <p:nvPr>
            <p:ph idx="1"/>
          </p:nvPr>
        </p:nvSpPr>
        <p:spPr>
          <a:xfrm>
            <a:off x="457200" y="1600200"/>
            <a:ext cx="7848600" cy="4572000"/>
          </a:xfrm>
        </p:spPr>
        <p:txBody>
          <a:bodyPr/>
          <a:lstStyle/>
          <a:p>
            <a:r>
              <a:rPr lang="en-US" sz="2300" dirty="0" smtClean="0"/>
              <a:t>NJ </a:t>
            </a:r>
            <a:r>
              <a:rPr lang="en-US" sz="2300" dirty="0"/>
              <a:t>Assembly Bill </a:t>
            </a:r>
            <a:r>
              <a:rPr lang="en-US" sz="2300" dirty="0" smtClean="0"/>
              <a:t>1578 (Trucking):</a:t>
            </a:r>
          </a:p>
          <a:p>
            <a:pPr lvl="1">
              <a:spcBef>
                <a:spcPts val="400"/>
              </a:spcBef>
            </a:pPr>
            <a:r>
              <a:rPr lang="en-US" sz="1800" dirty="0" smtClean="0"/>
              <a:t>Presumption of employment relationship for work done by individuals in drayage trucking or parcel delivery trucking industries.</a:t>
            </a:r>
          </a:p>
          <a:p>
            <a:pPr lvl="1">
              <a:spcBef>
                <a:spcPts val="400"/>
              </a:spcBef>
            </a:pPr>
            <a:r>
              <a:rPr lang="en-US" sz="1800" dirty="0" smtClean="0"/>
              <a:t>Subject to ABC test to overcome presumption of employment.</a:t>
            </a:r>
          </a:p>
          <a:p>
            <a:pPr lvl="1">
              <a:spcBef>
                <a:spcPts val="400"/>
              </a:spcBef>
            </a:pPr>
            <a:r>
              <a:rPr lang="en-US" sz="1800" dirty="0" smtClean="0"/>
              <a:t>Violators subject to criminal penalties; employers not allowed to request or require individuals to enter into an agreement that would misclassify them.</a:t>
            </a:r>
          </a:p>
          <a:p>
            <a:pPr>
              <a:spcBef>
                <a:spcPts val="400"/>
              </a:spcBef>
            </a:pPr>
            <a:r>
              <a:rPr lang="en-US" sz="2300" dirty="0" smtClean="0"/>
              <a:t>NJ </a:t>
            </a:r>
            <a:r>
              <a:rPr lang="en-US" sz="2300" dirty="0"/>
              <a:t>Assembly Bill No. </a:t>
            </a:r>
            <a:r>
              <a:rPr lang="en-US" sz="2300" dirty="0" smtClean="0"/>
              <a:t>3310:</a:t>
            </a:r>
          </a:p>
          <a:p>
            <a:pPr lvl="1">
              <a:spcBef>
                <a:spcPts val="400"/>
              </a:spcBef>
            </a:pPr>
            <a:r>
              <a:rPr lang="en-US" sz="1800" dirty="0" smtClean="0"/>
              <a:t>Would require prompt full payment of independent contractors for their services, and mandate additional record keeping requirements for ALL businesses and non-profits that use certain independent contractors. </a:t>
            </a:r>
          </a:p>
          <a:p>
            <a:pPr lvl="1">
              <a:spcBef>
                <a:spcPts val="400"/>
              </a:spcBef>
            </a:pPr>
            <a:r>
              <a:rPr lang="en-US" sz="1800" dirty="0" smtClean="0"/>
              <a:t>Authorizes DOL to investigate, mediate and prosecute claims.</a:t>
            </a:r>
          </a:p>
          <a:p>
            <a:pPr lvl="1">
              <a:spcBef>
                <a:spcPts val="400"/>
              </a:spcBef>
            </a:pPr>
            <a:endParaRPr lang="en-US" sz="1900" dirty="0" smtClean="0"/>
          </a:p>
          <a:p>
            <a:pPr lvl="1">
              <a:spcBef>
                <a:spcPts val="400"/>
              </a:spcBef>
            </a:pPr>
            <a:endParaRPr lang="en-US" sz="1900" dirty="0"/>
          </a:p>
          <a:p>
            <a:pPr lvl="1">
              <a:spcBef>
                <a:spcPts val="400"/>
              </a:spcBef>
            </a:pPr>
            <a:endParaRPr lang="en-US" sz="1900" dirty="0" smtClean="0"/>
          </a:p>
          <a:p>
            <a:pPr marL="457200" lvl="1" indent="0">
              <a:spcBef>
                <a:spcPts val="400"/>
              </a:spcBef>
              <a:buNone/>
            </a:pPr>
            <a:endParaRPr lang="en-US" sz="1900" dirty="0" smtClean="0"/>
          </a:p>
          <a:p>
            <a:pPr lvl="1">
              <a:spcBef>
                <a:spcPts val="400"/>
              </a:spcBef>
              <a:buNone/>
            </a:pPr>
            <a:endParaRPr lang="en-US" sz="1900" dirty="0" smtClean="0"/>
          </a:p>
          <a:p>
            <a:pPr lvl="1"/>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84</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 xmlns:p14="http://schemas.microsoft.com/office/powerpoint/2010/main" val="356546907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Specific Laws</a:t>
            </a:r>
            <a:endParaRPr lang="en-US" sz="2800" dirty="0">
              <a:solidFill>
                <a:schemeClr val="accent1">
                  <a:satMod val="200000"/>
                  <a:tint val="3000"/>
                </a:schemeClr>
              </a:solidFill>
            </a:endParaRPr>
          </a:p>
        </p:txBody>
      </p:sp>
      <p:sp>
        <p:nvSpPr>
          <p:cNvPr id="3" name="Content Placeholder 2"/>
          <p:cNvSpPr>
            <a:spLocks noGrp="1"/>
          </p:cNvSpPr>
          <p:nvPr>
            <p:ph idx="1"/>
          </p:nvPr>
        </p:nvSpPr>
        <p:spPr>
          <a:xfrm>
            <a:off x="304800" y="1524000"/>
            <a:ext cx="8610600" cy="4495800"/>
          </a:xfrm>
        </p:spPr>
        <p:txBody>
          <a:bodyPr/>
          <a:lstStyle/>
          <a:p>
            <a:pPr marL="0" indent="0">
              <a:lnSpc>
                <a:spcPct val="120000"/>
              </a:lnSpc>
              <a:spcBef>
                <a:spcPts val="0"/>
              </a:spcBef>
              <a:buFontTx/>
              <a:buNone/>
              <a:defRPr/>
            </a:pPr>
            <a:r>
              <a:rPr lang="en-US" sz="1800" b="1" dirty="0" smtClean="0">
                <a:solidFill>
                  <a:srgbClr val="000000"/>
                </a:solidFill>
              </a:rPr>
              <a:t>Each Statute and Enforcement Agency Has Slightly Different Tests for Determining Independent Contractor Status:  </a:t>
            </a:r>
            <a:r>
              <a:rPr lang="en-US" sz="1800" dirty="0" smtClean="0">
                <a:solidFill>
                  <a:schemeClr val="bg2">
                    <a:lumMod val="10000"/>
                  </a:schemeClr>
                </a:solidFill>
              </a:rPr>
              <a:t> </a:t>
            </a:r>
          </a:p>
          <a:p>
            <a:pPr marL="801688" indent="-338138">
              <a:spcBef>
                <a:spcPts val="400"/>
              </a:spcBef>
              <a:spcAft>
                <a:spcPts val="400"/>
              </a:spcAft>
              <a:defRPr/>
            </a:pPr>
            <a:r>
              <a:rPr lang="en-US" sz="1600" dirty="0" smtClean="0">
                <a:solidFill>
                  <a:schemeClr val="bg2">
                    <a:lumMod val="10000"/>
                  </a:schemeClr>
                </a:solidFill>
              </a:rPr>
              <a:t>IRS:  U.S. Tax Code (federal income tax withholding).</a:t>
            </a:r>
          </a:p>
          <a:p>
            <a:pPr marL="801688" indent="-338138">
              <a:spcBef>
                <a:spcPts val="400"/>
              </a:spcBef>
              <a:spcAft>
                <a:spcPts val="400"/>
              </a:spcAft>
              <a:defRPr/>
            </a:pPr>
            <a:r>
              <a:rPr lang="en-US" sz="1600" dirty="0" smtClean="0">
                <a:solidFill>
                  <a:schemeClr val="bg2">
                    <a:lumMod val="10000"/>
                  </a:schemeClr>
                </a:solidFill>
              </a:rPr>
              <a:t>U.S. Department of Labor:</a:t>
            </a:r>
          </a:p>
          <a:p>
            <a:pPr marL="1201738" lvl="1" indent="-338138">
              <a:spcBef>
                <a:spcPts val="400"/>
              </a:spcBef>
              <a:spcAft>
                <a:spcPts val="400"/>
              </a:spcAft>
              <a:buClr>
                <a:schemeClr val="accent6">
                  <a:lumMod val="50000"/>
                </a:schemeClr>
              </a:buClr>
              <a:defRPr/>
            </a:pPr>
            <a:r>
              <a:rPr lang="en-US" sz="1400" dirty="0" smtClean="0">
                <a:solidFill>
                  <a:schemeClr val="bg2">
                    <a:lumMod val="10000"/>
                  </a:schemeClr>
                </a:solidFill>
              </a:rPr>
              <a:t>FLSA (Fair Labor Standards Act – minimum wage and overtime);</a:t>
            </a:r>
          </a:p>
          <a:p>
            <a:pPr marL="1201738" lvl="1" indent="-338138">
              <a:spcBef>
                <a:spcPts val="400"/>
              </a:spcBef>
              <a:spcAft>
                <a:spcPts val="400"/>
              </a:spcAft>
              <a:buClr>
                <a:schemeClr val="accent6">
                  <a:lumMod val="50000"/>
                </a:schemeClr>
              </a:buClr>
              <a:defRPr/>
            </a:pPr>
            <a:r>
              <a:rPr lang="en-US" sz="1400" dirty="0" smtClean="0">
                <a:solidFill>
                  <a:schemeClr val="bg2">
                    <a:lumMod val="10000"/>
                  </a:schemeClr>
                </a:solidFill>
              </a:rPr>
              <a:t>FMLA (Family and Medical Leave Act);</a:t>
            </a:r>
          </a:p>
          <a:p>
            <a:pPr marL="1201738" lvl="1" indent="-338138">
              <a:spcBef>
                <a:spcPts val="400"/>
              </a:spcBef>
              <a:spcAft>
                <a:spcPts val="400"/>
              </a:spcAft>
              <a:buClr>
                <a:schemeClr val="accent6">
                  <a:lumMod val="50000"/>
                </a:schemeClr>
              </a:buClr>
              <a:defRPr/>
            </a:pPr>
            <a:r>
              <a:rPr lang="en-US" sz="1400" dirty="0" smtClean="0">
                <a:solidFill>
                  <a:schemeClr val="bg2">
                    <a:lumMod val="10000"/>
                  </a:schemeClr>
                </a:solidFill>
              </a:rPr>
              <a:t>ERISA (Employee Retirement Income Security Act).</a:t>
            </a:r>
          </a:p>
          <a:p>
            <a:pPr marL="801688" indent="-338138">
              <a:spcBef>
                <a:spcPts val="400"/>
              </a:spcBef>
              <a:spcAft>
                <a:spcPts val="400"/>
              </a:spcAft>
              <a:defRPr/>
            </a:pPr>
            <a:r>
              <a:rPr lang="en-US" sz="1600" dirty="0" smtClean="0">
                <a:solidFill>
                  <a:schemeClr val="bg2">
                    <a:lumMod val="10000"/>
                  </a:schemeClr>
                </a:solidFill>
              </a:rPr>
              <a:t>State Unemployment Laws/Agencies.</a:t>
            </a:r>
          </a:p>
          <a:p>
            <a:pPr marL="801688" indent="-338138">
              <a:spcBef>
                <a:spcPts val="400"/>
              </a:spcBef>
              <a:spcAft>
                <a:spcPts val="400"/>
              </a:spcAft>
              <a:defRPr/>
            </a:pPr>
            <a:r>
              <a:rPr lang="en-US" sz="1600" dirty="0" smtClean="0">
                <a:solidFill>
                  <a:schemeClr val="bg2">
                    <a:lumMod val="10000"/>
                  </a:schemeClr>
                </a:solidFill>
              </a:rPr>
              <a:t>State Workers’ Compensation Laws/Agencies.</a:t>
            </a:r>
          </a:p>
          <a:p>
            <a:pPr marL="801688" indent="-338138">
              <a:spcBef>
                <a:spcPts val="400"/>
              </a:spcBef>
              <a:spcAft>
                <a:spcPts val="400"/>
              </a:spcAft>
              <a:defRPr/>
            </a:pPr>
            <a:r>
              <a:rPr lang="en-US" sz="1600" dirty="0" smtClean="0">
                <a:solidFill>
                  <a:schemeClr val="bg2">
                    <a:lumMod val="10000"/>
                  </a:schemeClr>
                </a:solidFill>
              </a:rPr>
              <a:t>State Income Tax Withholding.</a:t>
            </a:r>
          </a:p>
          <a:p>
            <a:pPr marL="801688" indent="-338138">
              <a:spcBef>
                <a:spcPts val="400"/>
              </a:spcBef>
              <a:spcAft>
                <a:spcPts val="400"/>
              </a:spcAft>
              <a:defRPr/>
            </a:pPr>
            <a:r>
              <a:rPr lang="en-US" sz="1600" dirty="0" smtClean="0">
                <a:solidFill>
                  <a:schemeClr val="bg2">
                    <a:lumMod val="10000"/>
                  </a:schemeClr>
                </a:solidFill>
              </a:rPr>
              <a:t>Federal Anti-Discrimination Laws (Title VII, ADA).</a:t>
            </a:r>
          </a:p>
          <a:p>
            <a:pPr marL="801688" indent="-338138">
              <a:spcBef>
                <a:spcPts val="400"/>
              </a:spcBef>
              <a:spcAft>
                <a:spcPts val="400"/>
              </a:spcAft>
              <a:defRPr/>
            </a:pPr>
            <a:r>
              <a:rPr lang="en-US" sz="1600" dirty="0" smtClean="0">
                <a:solidFill>
                  <a:schemeClr val="bg2">
                    <a:lumMod val="10000"/>
                  </a:schemeClr>
                </a:solidFill>
              </a:rPr>
              <a:t>State and Local Anti-Discrimination Laws.</a:t>
            </a:r>
          </a:p>
          <a:p>
            <a:pPr marL="801688" indent="-338138">
              <a:spcBef>
                <a:spcPts val="400"/>
              </a:spcBef>
              <a:spcAft>
                <a:spcPts val="400"/>
              </a:spcAft>
              <a:defRPr/>
            </a:pPr>
            <a:r>
              <a:rPr lang="en-US" sz="1600" dirty="0" smtClean="0">
                <a:solidFill>
                  <a:schemeClr val="bg2">
                    <a:lumMod val="10000"/>
                  </a:schemeClr>
                </a:solidFill>
              </a:rPr>
              <a:t>NLRA (National Labor Relations Act).</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Employee Benefits</a:t>
            </a:r>
            <a:endParaRPr lang="en-US" sz="2800" dirty="0">
              <a:solidFill>
                <a:schemeClr val="accent1">
                  <a:satMod val="200000"/>
                  <a:tint val="3000"/>
                </a:schemeClr>
              </a:solidFill>
            </a:endParaRPr>
          </a:p>
        </p:txBody>
      </p:sp>
      <p:sp>
        <p:nvSpPr>
          <p:cNvPr id="3" name="Content Placeholder 2"/>
          <p:cNvSpPr>
            <a:spLocks noGrp="1"/>
          </p:cNvSpPr>
          <p:nvPr>
            <p:ph idx="1"/>
          </p:nvPr>
        </p:nvSpPr>
        <p:spPr>
          <a:xfrm>
            <a:off x="457200" y="1752600"/>
            <a:ext cx="8229600" cy="4495800"/>
          </a:xfrm>
        </p:spPr>
        <p:txBody>
          <a:bodyPr/>
          <a:lstStyle/>
          <a:p>
            <a:pPr marL="0" indent="0">
              <a:lnSpc>
                <a:spcPct val="120000"/>
              </a:lnSpc>
              <a:spcBef>
                <a:spcPts val="0"/>
              </a:spcBef>
              <a:buFontTx/>
              <a:buNone/>
              <a:defRPr/>
            </a:pPr>
            <a:r>
              <a:rPr lang="en-US" b="1" dirty="0" smtClean="0">
                <a:solidFill>
                  <a:srgbClr val="000000"/>
                </a:solidFill>
              </a:rPr>
              <a:t>FLSA Liability:  </a:t>
            </a:r>
            <a:r>
              <a:rPr lang="en-US" b="1" i="1" dirty="0" smtClean="0">
                <a:solidFill>
                  <a:srgbClr val="000000"/>
                </a:solidFill>
              </a:rPr>
              <a:t>Consequences</a:t>
            </a:r>
            <a:endParaRPr lang="en-US" i="1" dirty="0" smtClean="0">
              <a:solidFill>
                <a:schemeClr val="bg2">
                  <a:lumMod val="10000"/>
                </a:schemeClr>
              </a:solidFill>
            </a:endParaRPr>
          </a:p>
          <a:p>
            <a:pPr marL="801688" indent="-338138">
              <a:spcBef>
                <a:spcPts val="400"/>
              </a:spcBef>
              <a:defRPr/>
            </a:pPr>
            <a:r>
              <a:rPr lang="en-US" sz="1700" u="sng" dirty="0" smtClean="0">
                <a:solidFill>
                  <a:schemeClr val="bg2">
                    <a:lumMod val="10000"/>
                  </a:schemeClr>
                </a:solidFill>
              </a:rPr>
              <a:t>Retroactive</a:t>
            </a:r>
            <a:r>
              <a:rPr lang="en-US" sz="1700" dirty="0" smtClean="0">
                <a:solidFill>
                  <a:schemeClr val="bg2">
                    <a:lumMod val="10000"/>
                  </a:schemeClr>
                </a:solidFill>
              </a:rPr>
              <a:t> entitlement to </a:t>
            </a:r>
            <a:r>
              <a:rPr lang="en-US" sz="1700" u="sng" dirty="0" smtClean="0">
                <a:solidFill>
                  <a:schemeClr val="bg2">
                    <a:lumMod val="10000"/>
                  </a:schemeClr>
                </a:solidFill>
              </a:rPr>
              <a:t>overtime</a:t>
            </a:r>
            <a:r>
              <a:rPr lang="en-US" sz="1700" dirty="0" smtClean="0">
                <a:solidFill>
                  <a:schemeClr val="bg2">
                    <a:lumMod val="10000"/>
                  </a:schemeClr>
                </a:solidFill>
              </a:rPr>
              <a:t> </a:t>
            </a:r>
            <a:r>
              <a:rPr lang="en-US" sz="1700" u="sng" dirty="0" smtClean="0">
                <a:solidFill>
                  <a:schemeClr val="bg2">
                    <a:lumMod val="10000"/>
                  </a:schemeClr>
                </a:solidFill>
              </a:rPr>
              <a:t>pay</a:t>
            </a:r>
            <a:r>
              <a:rPr lang="en-US" sz="1700" dirty="0" smtClean="0">
                <a:solidFill>
                  <a:schemeClr val="bg2">
                    <a:lumMod val="10000"/>
                  </a:schemeClr>
                </a:solidFill>
              </a:rPr>
              <a:t> by the contractor for two to three years.</a:t>
            </a:r>
          </a:p>
          <a:p>
            <a:pPr marL="801688" indent="-338138">
              <a:spcBef>
                <a:spcPts val="400"/>
              </a:spcBef>
              <a:defRPr/>
            </a:pPr>
            <a:r>
              <a:rPr lang="en-US" sz="1700" dirty="0" smtClean="0">
                <a:solidFill>
                  <a:schemeClr val="bg2">
                    <a:lumMod val="10000"/>
                  </a:schemeClr>
                </a:solidFill>
              </a:rPr>
              <a:t>Employer likely has not kept accurate time records, leading to inability to defend claims.</a:t>
            </a:r>
          </a:p>
          <a:p>
            <a:pPr marL="801688" indent="-338138">
              <a:spcBef>
                <a:spcPts val="400"/>
              </a:spcBef>
              <a:defRPr/>
            </a:pPr>
            <a:r>
              <a:rPr lang="en-US" sz="1700" dirty="0" smtClean="0">
                <a:solidFill>
                  <a:schemeClr val="bg2">
                    <a:lumMod val="10000"/>
                  </a:schemeClr>
                </a:solidFill>
              </a:rPr>
              <a:t>Liquidated (double) damages are applied; attorney’s fees can be awarded.  </a:t>
            </a:r>
          </a:p>
          <a:p>
            <a:pPr marL="801688" indent="-338138">
              <a:spcBef>
                <a:spcPts val="400"/>
              </a:spcBef>
              <a:defRPr/>
            </a:pPr>
            <a:r>
              <a:rPr lang="en-US" sz="1700" u="sng" dirty="0" smtClean="0">
                <a:solidFill>
                  <a:schemeClr val="bg2">
                    <a:lumMod val="10000"/>
                  </a:schemeClr>
                </a:solidFill>
              </a:rPr>
              <a:t>DOL</a:t>
            </a:r>
            <a:r>
              <a:rPr lang="en-US" sz="1700" dirty="0" smtClean="0">
                <a:solidFill>
                  <a:schemeClr val="bg2">
                    <a:lumMod val="10000"/>
                  </a:schemeClr>
                </a:solidFill>
              </a:rPr>
              <a:t> </a:t>
            </a:r>
            <a:r>
              <a:rPr lang="en-US" sz="1700" u="sng" dirty="0" smtClean="0">
                <a:solidFill>
                  <a:schemeClr val="bg2">
                    <a:lumMod val="10000"/>
                  </a:schemeClr>
                </a:solidFill>
              </a:rPr>
              <a:t>audits</a:t>
            </a:r>
            <a:r>
              <a:rPr lang="en-US" sz="1700" dirty="0" smtClean="0">
                <a:solidFill>
                  <a:schemeClr val="bg2">
                    <a:lumMod val="10000"/>
                  </a:schemeClr>
                </a:solidFill>
              </a:rPr>
              <a:t> and investigations can result.</a:t>
            </a:r>
          </a:p>
          <a:p>
            <a:pPr marL="801688" indent="-338138">
              <a:spcBef>
                <a:spcPts val="400"/>
              </a:spcBef>
              <a:defRPr/>
            </a:pPr>
            <a:r>
              <a:rPr lang="en-US" sz="1700" dirty="0" smtClean="0">
                <a:solidFill>
                  <a:schemeClr val="bg2">
                    <a:lumMod val="10000"/>
                  </a:schemeClr>
                </a:solidFill>
              </a:rPr>
              <a:t>Class actions can result in exorbitant costs and settlements.</a:t>
            </a:r>
          </a:p>
          <a:p>
            <a:pPr marL="801688" indent="-338138">
              <a:spcBef>
                <a:spcPts val="400"/>
              </a:spcBef>
              <a:defRPr/>
            </a:pPr>
            <a:r>
              <a:rPr lang="en-US" sz="1700" dirty="0" smtClean="0">
                <a:solidFill>
                  <a:schemeClr val="bg2">
                    <a:lumMod val="10000"/>
                  </a:schemeClr>
                </a:solidFill>
              </a:rPr>
              <a:t>Liability for overtime.  </a:t>
            </a:r>
          </a:p>
          <a:p>
            <a:pPr marL="801688" indent="-338138">
              <a:spcBef>
                <a:spcPts val="400"/>
              </a:spcBef>
              <a:defRPr/>
            </a:pPr>
            <a:r>
              <a:rPr lang="en-US" sz="1700" dirty="0" smtClean="0">
                <a:solidFill>
                  <a:schemeClr val="bg2">
                    <a:lumMod val="10000"/>
                  </a:schemeClr>
                </a:solidFill>
              </a:rPr>
              <a:t>Joint and several liability.  </a:t>
            </a:r>
          </a:p>
          <a:p>
            <a:pPr marL="1201738" lvl="1" indent="-338138">
              <a:spcBef>
                <a:spcPts val="400"/>
              </a:spcBef>
              <a:spcAft>
                <a:spcPts val="400"/>
              </a:spcAft>
              <a:buClr>
                <a:schemeClr val="accent6">
                  <a:lumMod val="50000"/>
                </a:schemeClr>
              </a:buClr>
              <a:defRPr/>
            </a:pPr>
            <a:r>
              <a:rPr lang="en-US" sz="1500" dirty="0" smtClean="0">
                <a:solidFill>
                  <a:schemeClr val="bg2">
                    <a:lumMod val="10000"/>
                  </a:schemeClr>
                </a:solidFill>
              </a:rPr>
              <a:t>If team with staffing agency, must be “completely disassociated with respect to the employment of a particular employee.”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86</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8686800" cy="1020762"/>
          </a:xfrm>
        </p:spPr>
        <p:txBody>
          <a:bodyPr/>
          <a:lstStyle/>
          <a:p>
            <a:pPr>
              <a:defRPr/>
            </a:pPr>
            <a:r>
              <a:rPr lang="en-US" sz="3600" dirty="0" smtClean="0">
                <a:solidFill>
                  <a:schemeClr val="accent1">
                    <a:satMod val="200000"/>
                    <a:tint val="3000"/>
                  </a:schemeClr>
                </a:solidFill>
              </a:rPr>
              <a:t>Consequences of Misclassification:</a:t>
            </a:r>
            <a:endParaRPr lang="en-US" sz="3600" dirty="0">
              <a:solidFill>
                <a:schemeClr val="accent1">
                  <a:satMod val="200000"/>
                  <a:tint val="3000"/>
                </a:schemeClr>
              </a:solidFill>
            </a:endParaRPr>
          </a:p>
        </p:txBody>
      </p:sp>
      <p:sp>
        <p:nvSpPr>
          <p:cNvPr id="3" name="Content Placeholder 2"/>
          <p:cNvSpPr>
            <a:spLocks noGrp="1"/>
          </p:cNvSpPr>
          <p:nvPr>
            <p:ph idx="1"/>
          </p:nvPr>
        </p:nvSpPr>
        <p:spPr/>
        <p:txBody>
          <a:bodyPr/>
          <a:lstStyle/>
          <a:p>
            <a:pPr marL="390525" indent="-390525">
              <a:lnSpc>
                <a:spcPct val="120000"/>
              </a:lnSpc>
              <a:spcBef>
                <a:spcPts val="0"/>
              </a:spcBef>
              <a:spcAft>
                <a:spcPts val="1200"/>
              </a:spcAft>
              <a:buFontTx/>
              <a:buNone/>
              <a:defRPr/>
            </a:pPr>
            <a:r>
              <a:rPr lang="en-US" b="1" dirty="0" smtClean="0">
                <a:solidFill>
                  <a:srgbClr val="000000"/>
                </a:solidFill>
                <a:latin typeface="+mj-lt"/>
              </a:rPr>
              <a:t>State Laws:</a:t>
            </a:r>
          </a:p>
          <a:p>
            <a:pPr marL="390525" indent="-390525">
              <a:lnSpc>
                <a:spcPct val="120000"/>
              </a:lnSpc>
              <a:spcBef>
                <a:spcPts val="0"/>
              </a:spcBef>
              <a:spcAft>
                <a:spcPts val="1200"/>
              </a:spcAft>
              <a:defRPr/>
            </a:pPr>
            <a:r>
              <a:rPr lang="en-US" sz="1800" b="1" dirty="0" smtClean="0">
                <a:solidFill>
                  <a:srgbClr val="000000"/>
                </a:solidFill>
                <a:latin typeface="+mj-lt"/>
              </a:rPr>
              <a:t>Possibility the employee’s share of taxes, which should have been withheld,</a:t>
            </a:r>
            <a:r>
              <a:rPr lang="en-US" sz="1800" dirty="0" smtClean="0">
                <a:solidFill>
                  <a:srgbClr val="000000"/>
                </a:solidFill>
                <a:latin typeface="+mj-lt"/>
              </a:rPr>
              <a:t> plus penalties and interest.  </a:t>
            </a:r>
          </a:p>
          <a:p>
            <a:pPr marL="390525" indent="-390525">
              <a:lnSpc>
                <a:spcPct val="120000"/>
              </a:lnSpc>
              <a:spcBef>
                <a:spcPts val="0"/>
              </a:spcBef>
              <a:defRPr/>
            </a:pPr>
            <a:r>
              <a:rPr lang="en-US" sz="1800" b="1" dirty="0" smtClean="0">
                <a:solidFill>
                  <a:srgbClr val="000000"/>
                </a:solidFill>
                <a:latin typeface="+mj-lt"/>
              </a:rPr>
              <a:t>State tax liability</a:t>
            </a:r>
            <a:r>
              <a:rPr lang="en-US" sz="1800" dirty="0" smtClean="0">
                <a:solidFill>
                  <a:srgbClr val="000000"/>
                </a:solidFill>
                <a:latin typeface="+mj-lt"/>
              </a:rPr>
              <a:t> often will trigger investigation into unpaid workers’ compensation and unemployment benefits.  This also can result conversely when contractors apply for such benefits after termination.  </a:t>
            </a:r>
          </a:p>
          <a:p>
            <a:pPr marL="390525" indent="-390525">
              <a:lnSpc>
                <a:spcPct val="120000"/>
              </a:lnSpc>
              <a:spcBef>
                <a:spcPts val="0"/>
              </a:spcBef>
              <a:defRPr/>
            </a:pPr>
            <a:r>
              <a:rPr lang="en-US" sz="1800" b="1" dirty="0" smtClean="0">
                <a:solidFill>
                  <a:srgbClr val="000000"/>
                </a:solidFill>
              </a:rPr>
              <a:t>Suspension or revocation of incorporation or limited liability status</a:t>
            </a:r>
            <a:r>
              <a:rPr lang="en-US" sz="1800" dirty="0" smtClean="0">
                <a:solidFill>
                  <a:srgbClr val="000000"/>
                </a:solidFill>
              </a:rPr>
              <a:t>, commissioner can revoke “licenses” for repeat offenders, and business subject to subsequent audits thereafter (See S.2773)</a:t>
            </a:r>
          </a:p>
          <a:p>
            <a:pPr marL="390525" indent="-390525">
              <a:lnSpc>
                <a:spcPct val="120000"/>
              </a:lnSpc>
              <a:spcBef>
                <a:spcPts val="0"/>
              </a:spcBef>
              <a:buNone/>
              <a:defRPr/>
            </a:pPr>
            <a:endParaRPr lang="en-US" sz="1800" dirty="0" smtClean="0">
              <a:solidFill>
                <a:srgbClr val="000000"/>
              </a:solidFill>
              <a:latin typeface="+mj-lt"/>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87</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8610600" cy="1020762"/>
          </a:xfrm>
        </p:spPr>
        <p:txBody>
          <a:bodyPr/>
          <a:lstStyle/>
          <a:p>
            <a:pPr>
              <a:defRPr/>
            </a:pPr>
            <a:r>
              <a:rPr lang="en-US" sz="3200" dirty="0" smtClean="0">
                <a:solidFill>
                  <a:schemeClr val="accent1">
                    <a:satMod val="200000"/>
                    <a:tint val="3000"/>
                  </a:schemeClr>
                </a:solidFill>
              </a:rPr>
              <a:t>Consequences of Misclassification (cont’d):</a:t>
            </a:r>
            <a:endParaRPr lang="en-US" sz="3200" dirty="0">
              <a:solidFill>
                <a:schemeClr val="accent1">
                  <a:satMod val="200000"/>
                  <a:tint val="3000"/>
                </a:schemeClr>
              </a:solidFill>
            </a:endParaRPr>
          </a:p>
        </p:txBody>
      </p:sp>
      <p:sp>
        <p:nvSpPr>
          <p:cNvPr id="3" name="Content Placeholder 2"/>
          <p:cNvSpPr>
            <a:spLocks noGrp="1"/>
          </p:cNvSpPr>
          <p:nvPr>
            <p:ph idx="1"/>
          </p:nvPr>
        </p:nvSpPr>
        <p:spPr/>
        <p:txBody>
          <a:bodyPr/>
          <a:lstStyle/>
          <a:p>
            <a:pPr marL="390525" indent="-390525">
              <a:lnSpc>
                <a:spcPct val="120000"/>
              </a:lnSpc>
              <a:spcBef>
                <a:spcPts val="0"/>
              </a:spcBef>
              <a:spcAft>
                <a:spcPts val="1200"/>
              </a:spcAft>
              <a:buFontTx/>
              <a:buNone/>
              <a:defRPr/>
            </a:pPr>
            <a:r>
              <a:rPr lang="en-US" b="1" dirty="0" smtClean="0">
                <a:solidFill>
                  <a:srgbClr val="000000"/>
                </a:solidFill>
                <a:latin typeface="+mj-lt"/>
              </a:rPr>
              <a:t>State Laws (cont’d):</a:t>
            </a:r>
          </a:p>
          <a:p>
            <a:pPr marL="390525" indent="-390525">
              <a:lnSpc>
                <a:spcPct val="120000"/>
              </a:lnSpc>
              <a:spcBef>
                <a:spcPts val="0"/>
              </a:spcBef>
              <a:spcAft>
                <a:spcPts val="1200"/>
              </a:spcAft>
              <a:defRPr/>
            </a:pPr>
            <a:r>
              <a:rPr lang="en-US" sz="1800" b="1" dirty="0" smtClean="0">
                <a:solidFill>
                  <a:srgbClr val="000000"/>
                </a:solidFill>
                <a:latin typeface="+mj-lt"/>
              </a:rPr>
              <a:t>Criminal sanctions and administrative penalties</a:t>
            </a:r>
            <a:r>
              <a:rPr lang="en-US" sz="1800" dirty="0" smtClean="0">
                <a:solidFill>
                  <a:srgbClr val="000000"/>
                </a:solidFill>
                <a:latin typeface="+mj-lt"/>
              </a:rPr>
              <a:t>, including debarment</a:t>
            </a:r>
            <a:r>
              <a:rPr lang="en-US" sz="1800" b="1" dirty="0" smtClean="0">
                <a:solidFill>
                  <a:srgbClr val="000000"/>
                </a:solidFill>
                <a:latin typeface="+mj-lt"/>
              </a:rPr>
              <a:t> </a:t>
            </a:r>
            <a:r>
              <a:rPr lang="en-US" sz="1800" dirty="0" smtClean="0">
                <a:solidFill>
                  <a:srgbClr val="000000"/>
                </a:solidFill>
                <a:latin typeface="+mj-lt"/>
              </a:rPr>
              <a:t>from public contract and stop work order under New Jersey Construction Industry Independent Contractor Act (CIICA), and significant financial penalties that are subject to increase if found to be knowing misclassification (See N.J.S.A. 34:20-5)</a:t>
            </a:r>
          </a:p>
          <a:p>
            <a:pPr marL="390525" indent="-390525">
              <a:lnSpc>
                <a:spcPct val="120000"/>
              </a:lnSpc>
              <a:spcBef>
                <a:spcPts val="0"/>
              </a:spcBef>
              <a:spcAft>
                <a:spcPts val="1200"/>
              </a:spcAft>
              <a:defRPr/>
            </a:pPr>
            <a:r>
              <a:rPr lang="en-US" sz="1800" b="1" dirty="0" smtClean="0">
                <a:solidFill>
                  <a:srgbClr val="000000"/>
                </a:solidFill>
                <a:latin typeface="+mj-lt"/>
              </a:rPr>
              <a:t>Responsible for underpaid wages, overtime, benefits or taxes </a:t>
            </a:r>
            <a:r>
              <a:rPr lang="en-US" sz="1800" dirty="0" smtClean="0">
                <a:solidFill>
                  <a:srgbClr val="000000"/>
                </a:solidFill>
                <a:latin typeface="+mj-lt"/>
              </a:rPr>
              <a:t>on behalf of misclassified workers under CIICA</a:t>
            </a:r>
          </a:p>
          <a:p>
            <a:pPr marL="390525" indent="-390525">
              <a:lnSpc>
                <a:spcPct val="120000"/>
              </a:lnSpc>
              <a:spcBef>
                <a:spcPts val="0"/>
              </a:spcBef>
              <a:buNone/>
              <a:defRPr/>
            </a:pPr>
            <a:endParaRPr lang="en-US" sz="1800" dirty="0" smtClean="0">
              <a:solidFill>
                <a:srgbClr val="000000"/>
              </a:solidFill>
              <a:latin typeface="+mj-lt"/>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88</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143000"/>
          </a:xfrm>
        </p:spPr>
        <p:txBody>
          <a:bodyPr/>
          <a:lstStyle/>
          <a:p>
            <a:pPr>
              <a:defRPr/>
            </a:pPr>
            <a:r>
              <a:rPr lang="en-US" sz="3200" dirty="0" smtClean="0">
                <a:solidFill>
                  <a:schemeClr val="accent1">
                    <a:satMod val="200000"/>
                    <a:tint val="3000"/>
                  </a:schemeClr>
                </a:solidFill>
              </a:rPr>
              <a:t>Consequences of Misclassification</a:t>
            </a:r>
            <a:r>
              <a:rPr lang="en-US" sz="3300" dirty="0" smtClean="0">
                <a:solidFill>
                  <a:schemeClr val="accent1">
                    <a:satMod val="200000"/>
                    <a:tint val="3000"/>
                  </a:schemeClr>
                </a:solidFill>
              </a:rPr>
              <a:t> </a:t>
            </a:r>
            <a:r>
              <a:rPr lang="en-US" sz="2800" dirty="0" smtClean="0">
                <a:solidFill>
                  <a:schemeClr val="accent1">
                    <a:satMod val="200000"/>
                    <a:tint val="3000"/>
                  </a:schemeClr>
                </a:solidFill>
              </a:rPr>
              <a:t>(cont’d)</a:t>
            </a:r>
            <a:r>
              <a:rPr lang="en-US" sz="4000" dirty="0" smtClean="0">
                <a:solidFill>
                  <a:schemeClr val="accent1">
                    <a:satMod val="200000"/>
                    <a:tint val="3000"/>
                  </a:schemeClr>
                </a:solidFill>
              </a:rPr>
              <a:t>:</a:t>
            </a:r>
            <a:endParaRPr lang="en-US" sz="4200" dirty="0">
              <a:solidFill>
                <a:schemeClr val="accent1">
                  <a:satMod val="200000"/>
                  <a:tint val="3000"/>
                </a:schemeClr>
              </a:solidFill>
            </a:endParaRPr>
          </a:p>
        </p:txBody>
      </p:sp>
      <p:sp>
        <p:nvSpPr>
          <p:cNvPr id="3" name="Content Placeholder 2"/>
          <p:cNvSpPr>
            <a:spLocks noGrp="1"/>
          </p:cNvSpPr>
          <p:nvPr>
            <p:ph idx="1"/>
          </p:nvPr>
        </p:nvSpPr>
        <p:spPr>
          <a:xfrm>
            <a:off x="457200" y="1600200"/>
            <a:ext cx="8229600" cy="4267200"/>
          </a:xfrm>
        </p:spPr>
        <p:txBody>
          <a:bodyPr/>
          <a:lstStyle/>
          <a:p>
            <a:pPr marL="390525" indent="-390525">
              <a:lnSpc>
                <a:spcPct val="120000"/>
              </a:lnSpc>
              <a:spcBef>
                <a:spcPts val="0"/>
              </a:spcBef>
              <a:buFontTx/>
              <a:buNone/>
              <a:defRPr/>
            </a:pPr>
            <a:r>
              <a:rPr lang="en-US" sz="2400" b="1" dirty="0" smtClean="0">
                <a:solidFill>
                  <a:srgbClr val="000000"/>
                </a:solidFill>
              </a:rPr>
              <a:t>ERISA Liability:</a:t>
            </a:r>
          </a:p>
          <a:p>
            <a:pPr marL="390525" indent="-390525">
              <a:lnSpc>
                <a:spcPct val="120000"/>
              </a:lnSpc>
              <a:spcBef>
                <a:spcPts val="0"/>
              </a:spcBef>
              <a:spcAft>
                <a:spcPts val="1800"/>
              </a:spcAft>
              <a:defRPr/>
            </a:pPr>
            <a:r>
              <a:rPr lang="en-US" sz="2400" dirty="0" smtClean="0">
                <a:solidFill>
                  <a:srgbClr val="000000"/>
                </a:solidFill>
              </a:rPr>
              <a:t>Class actions.</a:t>
            </a:r>
          </a:p>
          <a:p>
            <a:pPr marL="390525" indent="-390525">
              <a:lnSpc>
                <a:spcPct val="120000"/>
              </a:lnSpc>
              <a:spcBef>
                <a:spcPts val="0"/>
              </a:spcBef>
              <a:spcAft>
                <a:spcPts val="1800"/>
              </a:spcAft>
              <a:defRPr/>
            </a:pPr>
            <a:r>
              <a:rPr lang="en-US" sz="2400" dirty="0" smtClean="0">
                <a:solidFill>
                  <a:srgbClr val="000000"/>
                </a:solidFill>
              </a:rPr>
              <a:t>Retroactive entitlement to benefits by the contractor.</a:t>
            </a:r>
          </a:p>
          <a:p>
            <a:pPr marL="390525" indent="-390525">
              <a:lnSpc>
                <a:spcPct val="120000"/>
              </a:lnSpc>
              <a:spcBef>
                <a:spcPts val="0"/>
              </a:spcBef>
              <a:spcAft>
                <a:spcPts val="1800"/>
              </a:spcAft>
              <a:defRPr/>
            </a:pPr>
            <a:r>
              <a:rPr lang="en-US" sz="2400" dirty="0" smtClean="0">
                <a:solidFill>
                  <a:srgbClr val="000000"/>
                </a:solidFill>
              </a:rPr>
              <a:t>Plan may fail coverage or discrimination tests, or may be deemed to violate minimum participation standards.  </a:t>
            </a:r>
          </a:p>
          <a:p>
            <a:pPr marL="390525" indent="-390525">
              <a:lnSpc>
                <a:spcPct val="120000"/>
              </a:lnSpc>
              <a:spcBef>
                <a:spcPts val="0"/>
              </a:spcBef>
              <a:spcAft>
                <a:spcPts val="1800"/>
              </a:spcAft>
              <a:defRPr/>
            </a:pPr>
            <a:r>
              <a:rPr lang="en-US" sz="2400" dirty="0" smtClean="0">
                <a:solidFill>
                  <a:srgbClr val="000000"/>
                </a:solidFill>
              </a:rPr>
              <a:t>Plan may be liable for wrongful denial of benefits and breach of fiduciary duty claims.  </a:t>
            </a:r>
          </a:p>
          <a:p>
            <a:pPr marL="390525" indent="-390525">
              <a:lnSpc>
                <a:spcPct val="120000"/>
              </a:lnSpc>
              <a:spcBef>
                <a:spcPts val="0"/>
              </a:spcBef>
              <a:defRPr/>
            </a:pPr>
            <a:endParaRPr lang="en-US" sz="2400" dirty="0" smtClean="0">
              <a:solidFill>
                <a:srgbClr val="000000"/>
              </a:solidFill>
              <a:latin typeface="+mj-lt"/>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89</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457200"/>
            <a:ext cx="8305800" cy="1143000"/>
          </a:xfrm>
        </p:spPr>
        <p:txBody>
          <a:bodyPr>
            <a:noAutofit/>
          </a:bodyPr>
          <a:lstStyle/>
          <a:p>
            <a:pPr>
              <a:defRPr/>
            </a:pPr>
            <a:r>
              <a:rPr lang="en-US" sz="3600" b="1" dirty="0" smtClean="0">
                <a:effectLst>
                  <a:outerShdw blurRad="38100" dist="38100" dir="2700000" algn="tl">
                    <a:srgbClr val="C0C0C0"/>
                  </a:outerShdw>
                </a:effectLst>
                <a:ea typeface="+mn-ea"/>
              </a:rPr>
              <a:t/>
            </a:r>
            <a:br>
              <a:rPr lang="en-US" sz="3600" b="1" dirty="0" smtClean="0">
                <a:effectLst>
                  <a:outerShdw blurRad="38100" dist="38100" dir="2700000" algn="tl">
                    <a:srgbClr val="C0C0C0"/>
                  </a:outerShdw>
                </a:effectLst>
                <a:ea typeface="+mn-ea"/>
              </a:rPr>
            </a:br>
            <a:r>
              <a:rPr lang="en-US" sz="3600" dirty="0" smtClean="0">
                <a:effectLst>
                  <a:outerShdw blurRad="38100" dist="38100" dir="2700000" algn="tl">
                    <a:srgbClr val="C0C0C0"/>
                  </a:outerShdw>
                </a:effectLst>
                <a:ea typeface="+mn-ea"/>
              </a:rPr>
              <a:t/>
            </a:r>
            <a:br>
              <a:rPr lang="en-US" sz="3600" dirty="0" smtClean="0">
                <a:effectLst>
                  <a:outerShdw blurRad="38100" dist="38100" dir="2700000" algn="tl">
                    <a:srgbClr val="C0C0C0"/>
                  </a:outerShdw>
                </a:effectLst>
                <a:ea typeface="+mn-ea"/>
              </a:rPr>
            </a:br>
            <a:r>
              <a:rPr lang="en-US" sz="3600" dirty="0" smtClean="0">
                <a:effectLst>
                  <a:outerShdw blurRad="38100" dist="38100" dir="2700000" algn="tl">
                    <a:srgbClr val="C0C0C0"/>
                  </a:outerShdw>
                </a:effectLst>
                <a:ea typeface="+mn-ea"/>
              </a:rPr>
              <a:t>	</a:t>
            </a:r>
            <a:r>
              <a:rPr lang="en-US" sz="3600" dirty="0" smtClean="0">
                <a:effectLst>
                  <a:outerShdw blurRad="38100" dist="38100" dir="2700000" algn="tl">
                    <a:srgbClr val="C0C0C0"/>
                  </a:outerShdw>
                </a:effectLst>
              </a:rPr>
              <a:t>Key Challenges for Employers</a:t>
            </a:r>
            <a:endParaRPr sz="3600" b="1" dirty="0" smtClean="0">
              <a:effectLst>
                <a:outerShdw blurRad="38100" dist="38100" dir="2700000" algn="tl">
                  <a:srgbClr val="C0C0C0"/>
                </a:outerShdw>
              </a:effectLst>
              <a:ea typeface="+mn-ea"/>
            </a:endParaRPr>
          </a:p>
        </p:txBody>
      </p:sp>
      <p:sp>
        <p:nvSpPr>
          <p:cNvPr id="3" name="Content Placeholder 2"/>
          <p:cNvSpPr>
            <a:spLocks noGrp="1"/>
          </p:cNvSpPr>
          <p:nvPr>
            <p:ph sz="half" idx="1"/>
          </p:nvPr>
        </p:nvSpPr>
        <p:spPr>
          <a:xfrm>
            <a:off x="762000" y="1524000"/>
            <a:ext cx="7696200" cy="4572000"/>
          </a:xfrm>
        </p:spPr>
        <p:txBody>
          <a:bodyPr/>
          <a:lstStyle/>
          <a:p>
            <a:pPr marL="533400" indent="-533400">
              <a:spcBef>
                <a:spcPct val="50000"/>
              </a:spcBef>
              <a:buFont typeface="Arial" pitchFamily="34" charset="0"/>
              <a:buChar char="•"/>
              <a:defRPr/>
            </a:pPr>
            <a:r>
              <a:rPr lang="en-US" sz="2400" dirty="0" smtClean="0">
                <a:latin typeface="Arial" pitchFamily="34" charset="0"/>
                <a:cs typeface="Arial" pitchFamily="34" charset="0"/>
              </a:rPr>
              <a:t>Negligent hiring/supervision</a:t>
            </a:r>
          </a:p>
          <a:p>
            <a:pPr marL="533400" indent="-533400">
              <a:spcBef>
                <a:spcPct val="50000"/>
              </a:spcBef>
              <a:buFont typeface="Arial" pitchFamily="34" charset="0"/>
              <a:buChar char="•"/>
              <a:defRPr/>
            </a:pPr>
            <a:r>
              <a:rPr lang="en-US" sz="2400" dirty="0" smtClean="0">
                <a:latin typeface="Arial" pitchFamily="34" charset="0"/>
                <a:cs typeface="Arial" pitchFamily="34" charset="0"/>
              </a:rPr>
              <a:t>Legal constraints on employee discipline</a:t>
            </a:r>
          </a:p>
          <a:p>
            <a:pPr marL="533400" indent="-533400">
              <a:spcBef>
                <a:spcPct val="50000"/>
              </a:spcBef>
              <a:buFont typeface="Arial" pitchFamily="34" charset="0"/>
              <a:buChar char="•"/>
              <a:defRPr/>
            </a:pPr>
            <a:r>
              <a:rPr lang="en-US" sz="2400" dirty="0" smtClean="0">
                <a:latin typeface="Arial" pitchFamily="34" charset="0"/>
                <a:cs typeface="Arial" pitchFamily="34" charset="0"/>
              </a:rPr>
              <a:t>Discrimination/Harassment/Retaliation</a:t>
            </a:r>
          </a:p>
          <a:p>
            <a:pPr marL="533400" indent="-533400">
              <a:spcBef>
                <a:spcPct val="50000"/>
              </a:spcBef>
              <a:buFont typeface="Arial" pitchFamily="34" charset="0"/>
              <a:buChar char="•"/>
              <a:defRPr/>
            </a:pPr>
            <a:r>
              <a:rPr lang="en-US" sz="2400" dirty="0" smtClean="0">
                <a:latin typeface="Arial" pitchFamily="34" charset="0"/>
                <a:cs typeface="Arial" pitchFamily="34" charset="0"/>
              </a:rPr>
              <a:t>Reputational harm to employees</a:t>
            </a:r>
          </a:p>
          <a:p>
            <a:pPr marL="533400" indent="-533400">
              <a:spcBef>
                <a:spcPct val="50000"/>
              </a:spcBef>
              <a:buFont typeface="Arial" pitchFamily="34" charset="0"/>
              <a:buChar char="•"/>
              <a:defRPr/>
            </a:pPr>
            <a:r>
              <a:rPr lang="en-US" sz="2400" dirty="0" smtClean="0">
                <a:latin typeface="Arial" pitchFamily="34" charset="0"/>
                <a:cs typeface="Arial" pitchFamily="34" charset="0"/>
              </a:rPr>
              <a:t>Reputational harm to employers</a:t>
            </a:r>
          </a:p>
          <a:p>
            <a:pPr marL="533400" indent="-533400">
              <a:spcBef>
                <a:spcPct val="50000"/>
              </a:spcBef>
              <a:buFont typeface="Arial" pitchFamily="34" charset="0"/>
              <a:buChar char="•"/>
              <a:defRPr/>
            </a:pPr>
            <a:r>
              <a:rPr lang="en-US" sz="2400" dirty="0" smtClean="0">
                <a:latin typeface="Arial" pitchFamily="34" charset="0"/>
                <a:cs typeface="Arial" pitchFamily="34" charset="0"/>
              </a:rPr>
              <a:t>Personal privacy pitfalls</a:t>
            </a:r>
          </a:p>
          <a:p>
            <a:pPr marL="533400" indent="-533400">
              <a:spcBef>
                <a:spcPct val="50000"/>
              </a:spcBef>
              <a:buFont typeface="Arial" pitchFamily="34" charset="0"/>
              <a:buChar char="•"/>
              <a:defRPr/>
            </a:pPr>
            <a:r>
              <a:rPr lang="en-US" sz="2400" dirty="0" smtClean="0">
                <a:latin typeface="Arial" pitchFamily="34" charset="0"/>
                <a:cs typeface="Arial" pitchFamily="34" charset="0"/>
              </a:rPr>
              <a:t>Information, trade secrets or proprietary information</a:t>
            </a:r>
          </a:p>
          <a:p>
            <a:pPr>
              <a:spcBef>
                <a:spcPts val="1200"/>
              </a:spcBef>
              <a:buClr>
                <a:schemeClr val="tx1"/>
              </a:buClr>
              <a:buNone/>
              <a:defRPr/>
            </a:pPr>
            <a:r>
              <a:rPr lang="en-US" sz="2400" dirty="0" smtClean="0"/>
              <a:t>	</a:t>
            </a:r>
          </a:p>
        </p:txBody>
      </p:sp>
      <p:sp>
        <p:nvSpPr>
          <p:cNvPr id="5" name="Slide Number Placeholder 4"/>
          <p:cNvSpPr>
            <a:spLocks noGrp="1"/>
          </p:cNvSpPr>
          <p:nvPr>
            <p:ph type="sldNum" sz="quarter" idx="12"/>
          </p:nvPr>
        </p:nvSpPr>
        <p:spPr/>
        <p:txBody>
          <a:bodyPr/>
          <a:lstStyle/>
          <a:p>
            <a:pPr>
              <a:defRPr/>
            </a:pPr>
            <a:fld id="{A8517C85-D309-4B23-A928-5C498FB083B8}"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Temporary Staffing: </a:t>
            </a:r>
            <a:br>
              <a:rPr lang="en-US" dirty="0" smtClean="0">
                <a:solidFill>
                  <a:schemeClr val="accent1">
                    <a:satMod val="200000"/>
                    <a:tint val="3000"/>
                  </a:schemeClr>
                </a:solidFill>
              </a:rPr>
            </a:br>
            <a:r>
              <a:rPr lang="en-US" dirty="0" smtClean="0">
                <a:solidFill>
                  <a:schemeClr val="accent1">
                    <a:satMod val="200000"/>
                    <a:tint val="3000"/>
                  </a:schemeClr>
                </a:solidFill>
              </a:rPr>
              <a:t>EEOC Guidance</a:t>
            </a:r>
            <a:endParaRPr lang="en-US" dirty="0">
              <a:solidFill>
                <a:schemeClr val="accent1">
                  <a:satMod val="200000"/>
                  <a:tint val="3000"/>
                </a:schemeClr>
              </a:solidFill>
            </a:endParaRPr>
          </a:p>
        </p:txBody>
      </p:sp>
      <p:sp>
        <p:nvSpPr>
          <p:cNvPr id="34819" name="Content Placeholder 2"/>
          <p:cNvSpPr>
            <a:spLocks noGrp="1"/>
          </p:cNvSpPr>
          <p:nvPr>
            <p:ph idx="1"/>
          </p:nvPr>
        </p:nvSpPr>
        <p:spPr>
          <a:xfrm>
            <a:off x="0" y="1676400"/>
            <a:ext cx="8915400" cy="4267200"/>
          </a:xfrm>
        </p:spPr>
        <p:txBody>
          <a:bodyPr/>
          <a:lstStyle/>
          <a:p>
            <a:pPr>
              <a:spcAft>
                <a:spcPts val="1200"/>
              </a:spcAft>
            </a:pPr>
            <a:r>
              <a:rPr lang="en-US" dirty="0" smtClean="0"/>
              <a:t>EEOC Enforcement Guidance: </a:t>
            </a:r>
            <a:r>
              <a:rPr lang="en-US" i="1" dirty="0" smtClean="0"/>
              <a:t>Application of EEO Laws to Contingent Workers Placed by Temporary Employment Agencies and Other Staffing Firms</a:t>
            </a:r>
            <a:r>
              <a:rPr lang="en-US" dirty="0" smtClean="0"/>
              <a:t>:</a:t>
            </a:r>
          </a:p>
          <a:p>
            <a:pPr lvl="1">
              <a:spcAft>
                <a:spcPts val="1200"/>
              </a:spcAft>
            </a:pPr>
            <a:r>
              <a:rPr lang="en-US" sz="1800" dirty="0" smtClean="0"/>
              <a:t>Covers temporary employees, leased employees and project management.</a:t>
            </a:r>
          </a:p>
          <a:p>
            <a:pPr lvl="1">
              <a:spcAft>
                <a:spcPts val="1200"/>
              </a:spcAft>
            </a:pPr>
            <a:r>
              <a:rPr lang="en-US" sz="1800" dirty="0" smtClean="0"/>
              <a:t>Staffing firms must hire and make job assignments in a non-discriminatory manner.</a:t>
            </a:r>
          </a:p>
          <a:p>
            <a:pPr lvl="1">
              <a:spcAft>
                <a:spcPts val="1200"/>
              </a:spcAft>
            </a:pPr>
            <a:r>
              <a:rPr lang="en-US" sz="1800" dirty="0" smtClean="0"/>
              <a:t>Both staffing firms and their clients </a:t>
            </a:r>
            <a:r>
              <a:rPr lang="en-US" sz="1800" u="sng" dirty="0" smtClean="0"/>
              <a:t>share</a:t>
            </a:r>
            <a:r>
              <a:rPr lang="en-US" sz="1800" dirty="0" smtClean="0"/>
              <a:t> EEO responsibilities.</a:t>
            </a:r>
          </a:p>
          <a:p>
            <a:pPr lvl="1"/>
            <a:r>
              <a:rPr lang="en-US" sz="1800" dirty="0" smtClean="0"/>
              <a:t>Both client and staffing company are considered employers if they have the right to control the work and have the statutory minimum number of employees. </a:t>
            </a:r>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90</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Temporary Staffing: </a:t>
            </a:r>
            <a:br>
              <a:rPr lang="en-US" dirty="0" smtClean="0">
                <a:solidFill>
                  <a:schemeClr val="accent1">
                    <a:satMod val="200000"/>
                    <a:tint val="3000"/>
                  </a:schemeClr>
                </a:solidFill>
              </a:rPr>
            </a:br>
            <a:r>
              <a:rPr lang="en-US" dirty="0" smtClean="0">
                <a:solidFill>
                  <a:schemeClr val="accent1">
                    <a:satMod val="200000"/>
                    <a:tint val="3000"/>
                  </a:schemeClr>
                </a:solidFill>
              </a:rPr>
              <a:t>Potential Exposure</a:t>
            </a:r>
            <a:endParaRPr lang="en-US" dirty="0">
              <a:solidFill>
                <a:schemeClr val="accent1">
                  <a:satMod val="200000"/>
                  <a:tint val="3000"/>
                </a:schemeClr>
              </a:solidFill>
            </a:endParaRPr>
          </a:p>
        </p:txBody>
      </p:sp>
      <p:sp>
        <p:nvSpPr>
          <p:cNvPr id="35843" name="Content Placeholder 2"/>
          <p:cNvSpPr>
            <a:spLocks noGrp="1"/>
          </p:cNvSpPr>
          <p:nvPr>
            <p:ph idx="1"/>
          </p:nvPr>
        </p:nvSpPr>
        <p:spPr>
          <a:xfrm>
            <a:off x="457200" y="1600200"/>
            <a:ext cx="8229600" cy="4267200"/>
          </a:xfrm>
        </p:spPr>
        <p:txBody>
          <a:bodyPr/>
          <a:lstStyle/>
          <a:p>
            <a:pPr>
              <a:spcAft>
                <a:spcPts val="1800"/>
              </a:spcAft>
            </a:pPr>
            <a:r>
              <a:rPr lang="en-US" dirty="0" smtClean="0"/>
              <a:t>Litigation – FLSA/Wage &amp; Hour.</a:t>
            </a:r>
          </a:p>
          <a:p>
            <a:pPr>
              <a:spcAft>
                <a:spcPts val="1800"/>
              </a:spcAft>
            </a:pPr>
            <a:r>
              <a:rPr lang="en-US" dirty="0" smtClean="0"/>
              <a:t>Eligibility for benefits.</a:t>
            </a:r>
          </a:p>
          <a:p>
            <a:pPr>
              <a:spcAft>
                <a:spcPts val="1800"/>
              </a:spcAft>
            </a:pPr>
            <a:r>
              <a:rPr lang="en-US" dirty="0" smtClean="0"/>
              <a:t>Unknown employment issues:</a:t>
            </a:r>
          </a:p>
          <a:p>
            <a:pPr lvl="1">
              <a:spcAft>
                <a:spcPts val="1800"/>
              </a:spcAft>
            </a:pPr>
            <a:r>
              <a:rPr lang="en-US" sz="2000" dirty="0" smtClean="0"/>
              <a:t>Discrimination;</a:t>
            </a:r>
          </a:p>
          <a:p>
            <a:pPr lvl="1">
              <a:spcAft>
                <a:spcPts val="1800"/>
              </a:spcAft>
            </a:pPr>
            <a:r>
              <a:rPr lang="en-US" sz="2000" dirty="0" smtClean="0"/>
              <a:t>Harassment;</a:t>
            </a:r>
          </a:p>
          <a:p>
            <a:pPr lvl="1">
              <a:spcAft>
                <a:spcPts val="1800"/>
              </a:spcAft>
            </a:pPr>
            <a:r>
              <a:rPr lang="en-US" sz="2000" dirty="0" smtClean="0"/>
              <a:t>Immigration;</a:t>
            </a:r>
          </a:p>
          <a:p>
            <a:pPr lvl="1"/>
            <a:r>
              <a:rPr lang="en-US" sz="2000" dirty="0" smtClean="0"/>
              <a:t>Retaliation.</a:t>
            </a:r>
          </a:p>
          <a:p>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91</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chemeClr val="accent1">
                    <a:satMod val="200000"/>
                    <a:tint val="3000"/>
                  </a:schemeClr>
                </a:solidFill>
              </a:rPr>
              <a:t>The National Labor Relations Act</a:t>
            </a:r>
            <a:endParaRPr lang="en-US" sz="4000" dirty="0">
              <a:solidFill>
                <a:schemeClr val="accent1">
                  <a:satMod val="200000"/>
                  <a:tint val="3000"/>
                </a:schemeClr>
              </a:solidFill>
            </a:endParaRPr>
          </a:p>
        </p:txBody>
      </p:sp>
      <p:sp>
        <p:nvSpPr>
          <p:cNvPr id="3" name="Content Placeholder 2"/>
          <p:cNvSpPr>
            <a:spLocks noGrp="1"/>
          </p:cNvSpPr>
          <p:nvPr>
            <p:ph idx="1"/>
          </p:nvPr>
        </p:nvSpPr>
        <p:spPr>
          <a:xfrm>
            <a:off x="457200" y="1752600"/>
            <a:ext cx="8077200" cy="4343400"/>
          </a:xfrm>
        </p:spPr>
        <p:txBody>
          <a:bodyPr/>
          <a:lstStyle/>
          <a:p>
            <a:pPr marL="0" indent="0">
              <a:lnSpc>
                <a:spcPct val="120000"/>
              </a:lnSpc>
              <a:spcBef>
                <a:spcPts val="0"/>
              </a:spcBef>
              <a:buFontTx/>
              <a:buNone/>
              <a:defRPr/>
            </a:pPr>
            <a:r>
              <a:rPr lang="en-US" sz="2400" dirty="0" smtClean="0">
                <a:solidFill>
                  <a:srgbClr val="000000"/>
                </a:solidFill>
              </a:rPr>
              <a:t>The National Labor Relations Act applies only to employees.  A common tactic of labor unions seeking to organize workers is to challenge the independent-contractor status of a group of workers that perform a certain function for companies in a particular industry.  The unions then seek a court determination that the workers are employees entitled to the right to organize and bargain for the terms and conditions of their work.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92</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Statutory Issues</a:t>
            </a:r>
            <a:endParaRPr lang="en-US" sz="2800" dirty="0">
              <a:solidFill>
                <a:schemeClr val="accent1">
                  <a:satMod val="200000"/>
                  <a:tint val="3000"/>
                </a:schemeClr>
              </a:solidFill>
            </a:endParaRPr>
          </a:p>
        </p:txBody>
      </p:sp>
      <p:sp>
        <p:nvSpPr>
          <p:cNvPr id="3" name="Content Placeholder 2"/>
          <p:cNvSpPr>
            <a:spLocks noGrp="1"/>
          </p:cNvSpPr>
          <p:nvPr>
            <p:ph idx="1"/>
          </p:nvPr>
        </p:nvSpPr>
        <p:spPr>
          <a:xfrm>
            <a:off x="381000" y="1676400"/>
            <a:ext cx="8382000" cy="4495800"/>
          </a:xfrm>
        </p:spPr>
        <p:txBody>
          <a:bodyPr/>
          <a:lstStyle/>
          <a:p>
            <a:pPr marL="0" indent="0">
              <a:lnSpc>
                <a:spcPct val="120000"/>
              </a:lnSpc>
              <a:spcBef>
                <a:spcPts val="0"/>
              </a:spcBef>
              <a:buFontTx/>
              <a:buNone/>
              <a:defRPr/>
            </a:pPr>
            <a:r>
              <a:rPr lang="en-US" sz="2300" b="1" dirty="0" smtClean="0">
                <a:solidFill>
                  <a:srgbClr val="000000"/>
                </a:solidFill>
              </a:rPr>
              <a:t>Title VII:</a:t>
            </a:r>
            <a:endParaRPr lang="en-US" sz="2300" dirty="0" smtClean="0">
              <a:solidFill>
                <a:schemeClr val="bg2">
                  <a:lumMod val="10000"/>
                </a:schemeClr>
              </a:solidFill>
            </a:endParaRPr>
          </a:p>
          <a:p>
            <a:pPr marL="801688" indent="-338138">
              <a:spcBef>
                <a:spcPts val="400"/>
              </a:spcBef>
              <a:spcAft>
                <a:spcPts val="400"/>
              </a:spcAft>
              <a:defRPr/>
            </a:pPr>
            <a:r>
              <a:rPr lang="en-US" sz="2000" dirty="0" smtClean="0">
                <a:solidFill>
                  <a:schemeClr val="bg2">
                    <a:lumMod val="10000"/>
                  </a:schemeClr>
                </a:solidFill>
              </a:rPr>
              <a:t>Risk of liability based on joint employment.</a:t>
            </a:r>
          </a:p>
          <a:p>
            <a:pPr marL="0" indent="0">
              <a:lnSpc>
                <a:spcPct val="120000"/>
              </a:lnSpc>
              <a:spcBef>
                <a:spcPts val="0"/>
              </a:spcBef>
              <a:buFontTx/>
              <a:buNone/>
              <a:defRPr/>
            </a:pPr>
            <a:r>
              <a:rPr lang="en-US" sz="2300" b="1" dirty="0" smtClean="0">
                <a:solidFill>
                  <a:srgbClr val="000000"/>
                </a:solidFill>
              </a:rPr>
              <a:t>ADA – Inquiries and Medical Examinations</a:t>
            </a:r>
            <a:r>
              <a:rPr lang="en-US" sz="2300" dirty="0" smtClean="0">
                <a:solidFill>
                  <a:schemeClr val="bg2">
                    <a:lumMod val="10000"/>
                  </a:schemeClr>
                </a:solidFill>
              </a:rPr>
              <a:t>:</a:t>
            </a:r>
          </a:p>
          <a:p>
            <a:pPr marL="801688" indent="-338138">
              <a:spcBef>
                <a:spcPts val="400"/>
              </a:spcBef>
              <a:spcAft>
                <a:spcPts val="400"/>
              </a:spcAft>
              <a:defRPr/>
            </a:pPr>
            <a:r>
              <a:rPr lang="en-US" sz="2000" dirty="0" smtClean="0">
                <a:solidFill>
                  <a:schemeClr val="bg2">
                    <a:lumMod val="10000"/>
                  </a:schemeClr>
                </a:solidFill>
              </a:rPr>
              <a:t>“Pre-Offer” stage or “employment” stage? </a:t>
            </a:r>
          </a:p>
          <a:p>
            <a:pPr marL="801688" indent="-338138">
              <a:spcBef>
                <a:spcPts val="400"/>
              </a:spcBef>
              <a:spcAft>
                <a:spcPts val="400"/>
              </a:spcAft>
              <a:defRPr/>
            </a:pPr>
            <a:r>
              <a:rPr lang="en-US" sz="2000" dirty="0" smtClean="0">
                <a:solidFill>
                  <a:schemeClr val="bg2">
                    <a:lumMod val="10000"/>
                  </a:schemeClr>
                </a:solidFill>
              </a:rPr>
              <a:t>EEOC:  “Offer” occurs when assignment is given.</a:t>
            </a:r>
          </a:p>
          <a:p>
            <a:pPr marL="0" indent="0">
              <a:lnSpc>
                <a:spcPct val="120000"/>
              </a:lnSpc>
              <a:spcBef>
                <a:spcPts val="0"/>
              </a:spcBef>
              <a:buFontTx/>
              <a:buNone/>
              <a:defRPr/>
            </a:pPr>
            <a:r>
              <a:rPr lang="en-US" sz="2300" b="1" dirty="0" smtClean="0">
                <a:solidFill>
                  <a:srgbClr val="000000"/>
                </a:solidFill>
              </a:rPr>
              <a:t>Family and Medical Leave Act:</a:t>
            </a:r>
            <a:endParaRPr lang="en-US" sz="2300" dirty="0" smtClean="0">
              <a:solidFill>
                <a:schemeClr val="bg2">
                  <a:lumMod val="10000"/>
                </a:schemeClr>
              </a:solidFill>
            </a:endParaRPr>
          </a:p>
          <a:p>
            <a:pPr marL="801688" indent="-338138">
              <a:spcBef>
                <a:spcPts val="400"/>
              </a:spcBef>
              <a:spcAft>
                <a:spcPts val="400"/>
              </a:spcAft>
              <a:defRPr/>
            </a:pPr>
            <a:r>
              <a:rPr lang="en-US" sz="2000" dirty="0" smtClean="0">
                <a:solidFill>
                  <a:schemeClr val="bg2">
                    <a:lumMod val="10000"/>
                  </a:schemeClr>
                </a:solidFill>
              </a:rPr>
              <a:t>“Primary employer” (staffing company):  Authority to hire and fire, assign and place, make payroll, provide benefits?  Responsible for notice, leave benefits, and </a:t>
            </a:r>
            <a:r>
              <a:rPr lang="en-US" sz="2000" dirty="0" smtClean="0">
                <a:solidFill>
                  <a:schemeClr val="bg2">
                    <a:lumMod val="10000"/>
                  </a:schemeClr>
                </a:solidFill>
                <a:latin typeface="Franklin Gothic Medium" pitchFamily="34" charset="0"/>
              </a:rPr>
              <a:t>job restoration. </a:t>
            </a:r>
          </a:p>
          <a:p>
            <a:pPr marL="801688" indent="-338138">
              <a:spcBef>
                <a:spcPts val="400"/>
              </a:spcBef>
              <a:spcAft>
                <a:spcPts val="400"/>
              </a:spcAft>
              <a:defRPr/>
            </a:pPr>
            <a:r>
              <a:rPr lang="en-US" sz="2000" dirty="0" smtClean="0">
                <a:solidFill>
                  <a:schemeClr val="bg2">
                    <a:lumMod val="10000"/>
                  </a:schemeClr>
                </a:solidFill>
              </a:rPr>
              <a:t>“Secondary employer” (on-site employer):  Must accept returning employee; may not retaliate.</a:t>
            </a:r>
          </a:p>
          <a:p>
            <a:pPr marL="801688" indent="-338138">
              <a:spcBef>
                <a:spcPts val="400"/>
              </a:spcBef>
              <a:spcAft>
                <a:spcPts val="400"/>
              </a:spcAft>
              <a:buFontTx/>
              <a:buNone/>
              <a:defRPr/>
            </a:pPr>
            <a:endParaRPr lang="en-US" sz="2000" dirty="0" smtClean="0">
              <a:solidFill>
                <a:schemeClr val="bg2">
                  <a:lumMod val="10000"/>
                </a:schemeClr>
              </a:solidFill>
            </a:endParaRPr>
          </a:p>
          <a:p>
            <a:pPr marL="801688" indent="-338138">
              <a:spcBef>
                <a:spcPts val="400"/>
              </a:spcBef>
              <a:spcAft>
                <a:spcPts val="400"/>
              </a:spcAft>
              <a:buFontTx/>
              <a:buNone/>
              <a:defRPr/>
            </a:pPr>
            <a:endParaRPr lang="en-US" sz="2000" dirty="0" smtClean="0">
              <a:solidFill>
                <a:schemeClr val="bg2">
                  <a:lumMod val="10000"/>
                </a:schemeClr>
              </a:solidFill>
            </a:endParaRP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93</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solidFill>
                  <a:schemeClr val="accent1">
                    <a:satMod val="200000"/>
                    <a:tint val="3000"/>
                  </a:schemeClr>
                </a:solidFill>
              </a:rPr>
              <a:t>Practical Steps</a:t>
            </a:r>
            <a:endParaRPr lang="en-US" dirty="0">
              <a:solidFill>
                <a:schemeClr val="accent1">
                  <a:satMod val="200000"/>
                  <a:tint val="3000"/>
                </a:schemeClr>
              </a:solidFill>
            </a:endParaRPr>
          </a:p>
        </p:txBody>
      </p:sp>
      <p:sp>
        <p:nvSpPr>
          <p:cNvPr id="38915" name="Content Placeholder 6"/>
          <p:cNvSpPr>
            <a:spLocks noGrp="1"/>
          </p:cNvSpPr>
          <p:nvPr>
            <p:ph idx="1"/>
          </p:nvPr>
        </p:nvSpPr>
        <p:spPr/>
        <p:txBody>
          <a:bodyPr/>
          <a:lstStyle/>
          <a:p>
            <a:pPr>
              <a:spcAft>
                <a:spcPts val="1800"/>
              </a:spcAft>
            </a:pPr>
            <a:r>
              <a:rPr lang="en-US" dirty="0" smtClean="0"/>
              <a:t>Determine who are legally independent contractors:</a:t>
            </a:r>
          </a:p>
          <a:p>
            <a:pPr lvl="1">
              <a:spcAft>
                <a:spcPts val="1800"/>
              </a:spcAft>
            </a:pPr>
            <a:r>
              <a:rPr lang="en-US" sz="2000" dirty="0" smtClean="0"/>
              <a:t>Do they meet the criteria of the tests?</a:t>
            </a:r>
          </a:p>
          <a:p>
            <a:pPr lvl="1">
              <a:spcAft>
                <a:spcPts val="1800"/>
              </a:spcAft>
            </a:pPr>
            <a:r>
              <a:rPr lang="en-US" sz="2000" dirty="0" smtClean="0"/>
              <a:t>Review written agreements.</a:t>
            </a:r>
          </a:p>
          <a:p>
            <a:pPr lvl="1">
              <a:spcAft>
                <a:spcPts val="1800"/>
              </a:spcAft>
            </a:pPr>
            <a:r>
              <a:rPr lang="en-US" sz="2000" dirty="0" smtClean="0"/>
              <a:t>Examine the facts on the ground – actual job duties.</a:t>
            </a:r>
          </a:p>
          <a:p>
            <a:pPr lvl="1">
              <a:spcAft>
                <a:spcPts val="1800"/>
              </a:spcAft>
            </a:pPr>
            <a:r>
              <a:rPr lang="en-US" sz="2000" dirty="0" smtClean="0"/>
              <a:t>Train managers in how to deal properly with contractors.</a:t>
            </a:r>
          </a:p>
          <a:p>
            <a:pPr lvl="1"/>
            <a:r>
              <a:rPr lang="en-US" sz="2000" dirty="0" smtClean="0"/>
              <a:t>Know the legal risks.</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94</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Practical Solutions</a:t>
            </a:r>
            <a:endParaRPr lang="en-US" sz="2800" dirty="0">
              <a:solidFill>
                <a:schemeClr val="accent1">
                  <a:satMod val="200000"/>
                  <a:tint val="3000"/>
                </a:schemeClr>
              </a:solidFill>
            </a:endParaRPr>
          </a:p>
        </p:txBody>
      </p:sp>
      <p:sp>
        <p:nvSpPr>
          <p:cNvPr id="3" name="Content Placeholder 2"/>
          <p:cNvSpPr>
            <a:spLocks noGrp="1"/>
          </p:cNvSpPr>
          <p:nvPr>
            <p:ph idx="1"/>
          </p:nvPr>
        </p:nvSpPr>
        <p:spPr>
          <a:xfrm>
            <a:off x="457200" y="1600200"/>
            <a:ext cx="8229600" cy="4495800"/>
          </a:xfrm>
        </p:spPr>
        <p:txBody>
          <a:bodyPr/>
          <a:lstStyle/>
          <a:p>
            <a:pPr marL="0" indent="0">
              <a:lnSpc>
                <a:spcPct val="120000"/>
              </a:lnSpc>
              <a:spcBef>
                <a:spcPts val="0"/>
              </a:spcBef>
              <a:spcAft>
                <a:spcPts val="1800"/>
              </a:spcAft>
              <a:buFontTx/>
              <a:buNone/>
              <a:defRPr/>
            </a:pPr>
            <a:r>
              <a:rPr lang="en-US" dirty="0" smtClean="0">
                <a:solidFill>
                  <a:srgbClr val="000000"/>
                </a:solidFill>
              </a:rPr>
              <a:t>Virtually any independent contractor classification could come under scrutiny if:  </a:t>
            </a:r>
            <a:r>
              <a:rPr lang="en-US" sz="2000" dirty="0" smtClean="0">
                <a:solidFill>
                  <a:schemeClr val="bg2">
                    <a:lumMod val="10000"/>
                  </a:schemeClr>
                </a:solidFill>
              </a:rPr>
              <a:t> </a:t>
            </a:r>
          </a:p>
          <a:p>
            <a:pPr marL="801688" indent="-338138">
              <a:spcBef>
                <a:spcPts val="400"/>
              </a:spcBef>
              <a:spcAft>
                <a:spcPts val="1800"/>
              </a:spcAft>
              <a:defRPr/>
            </a:pPr>
            <a:r>
              <a:rPr lang="en-US" sz="2000" dirty="0" smtClean="0">
                <a:solidFill>
                  <a:schemeClr val="bg2">
                    <a:lumMod val="10000"/>
                  </a:schemeClr>
                </a:solidFill>
              </a:rPr>
              <a:t>The work is part of the company’s normal business;</a:t>
            </a:r>
          </a:p>
          <a:p>
            <a:pPr marL="801688" indent="-338138">
              <a:spcBef>
                <a:spcPts val="400"/>
              </a:spcBef>
              <a:spcAft>
                <a:spcPts val="1800"/>
              </a:spcAft>
              <a:defRPr/>
            </a:pPr>
            <a:r>
              <a:rPr lang="en-US" sz="2000" dirty="0" smtClean="0">
                <a:solidFill>
                  <a:schemeClr val="bg2">
                    <a:lumMod val="10000"/>
                  </a:schemeClr>
                </a:solidFill>
              </a:rPr>
              <a:t>The company exerts significant control over the </a:t>
            </a:r>
            <a:r>
              <a:rPr lang="en-US" sz="2000" u="sng" dirty="0" smtClean="0">
                <a:solidFill>
                  <a:schemeClr val="bg2">
                    <a:lumMod val="10000"/>
                  </a:schemeClr>
                </a:solidFill>
              </a:rPr>
              <a:t>manner</a:t>
            </a:r>
            <a:r>
              <a:rPr lang="en-US" sz="2000" dirty="0" smtClean="0">
                <a:solidFill>
                  <a:schemeClr val="bg2">
                    <a:lumMod val="10000"/>
                  </a:schemeClr>
                </a:solidFill>
              </a:rPr>
              <a:t> in which the work is performed, as opposed to the </a:t>
            </a:r>
            <a:r>
              <a:rPr lang="en-US" sz="2000" u="sng" dirty="0" smtClean="0">
                <a:solidFill>
                  <a:schemeClr val="bg2">
                    <a:lumMod val="10000"/>
                  </a:schemeClr>
                </a:solidFill>
              </a:rPr>
              <a:t>quality</a:t>
            </a:r>
            <a:r>
              <a:rPr lang="en-US" sz="2000" dirty="0" smtClean="0">
                <a:solidFill>
                  <a:schemeClr val="bg2">
                    <a:lumMod val="10000"/>
                  </a:schemeClr>
                </a:solidFill>
              </a:rPr>
              <a:t> of the goods or service provided;  </a:t>
            </a:r>
          </a:p>
          <a:p>
            <a:pPr marL="801688" indent="-338138">
              <a:spcBef>
                <a:spcPts val="400"/>
              </a:spcBef>
              <a:spcAft>
                <a:spcPts val="1800"/>
              </a:spcAft>
              <a:defRPr/>
            </a:pPr>
            <a:r>
              <a:rPr lang="en-US" sz="2000" dirty="0" smtClean="0">
                <a:solidFill>
                  <a:schemeClr val="bg2">
                    <a:lumMod val="10000"/>
                  </a:schemeClr>
                </a:solidFill>
              </a:rPr>
              <a:t>The worker cannot or does not work for other clients or customers; and/or</a:t>
            </a:r>
          </a:p>
          <a:p>
            <a:pPr marL="801688" indent="-338138">
              <a:spcBef>
                <a:spcPts val="400"/>
              </a:spcBef>
              <a:spcAft>
                <a:spcPts val="400"/>
              </a:spcAft>
              <a:defRPr/>
            </a:pPr>
            <a:r>
              <a:rPr lang="en-US" sz="2000" dirty="0" smtClean="0">
                <a:solidFill>
                  <a:schemeClr val="bg2">
                    <a:lumMod val="10000"/>
                  </a:schemeClr>
                </a:solidFill>
              </a:rPr>
              <a:t>The worker cannot subcontract the work.  </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95</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200000"/>
                    <a:tint val="3000"/>
                  </a:schemeClr>
                </a:solidFill>
              </a:rPr>
              <a:t>Practical Solutions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40963" name="Content Placeholder 2"/>
          <p:cNvSpPr>
            <a:spLocks noGrp="1"/>
          </p:cNvSpPr>
          <p:nvPr>
            <p:ph idx="1"/>
          </p:nvPr>
        </p:nvSpPr>
        <p:spPr>
          <a:xfrm>
            <a:off x="457200" y="1981200"/>
            <a:ext cx="8229600" cy="4495800"/>
          </a:xfrm>
        </p:spPr>
        <p:txBody>
          <a:bodyPr/>
          <a:lstStyle/>
          <a:p>
            <a:pPr marL="338138" indent="-338138">
              <a:spcBef>
                <a:spcPts val="400"/>
              </a:spcBef>
              <a:spcAft>
                <a:spcPts val="400"/>
              </a:spcAft>
            </a:pPr>
            <a:r>
              <a:rPr lang="en-US" dirty="0" smtClean="0"/>
              <a:t>Consider whether to terminate all independent contractor agreements and rehire as employees.  </a:t>
            </a:r>
          </a:p>
          <a:p>
            <a:pPr marL="338138" indent="-338138">
              <a:spcBef>
                <a:spcPts val="400"/>
              </a:spcBef>
              <a:spcAft>
                <a:spcPts val="400"/>
              </a:spcAft>
            </a:pPr>
            <a:r>
              <a:rPr lang="en-US" dirty="0" smtClean="0"/>
              <a:t>Consider hiring independent contractors through temporary agency or other company.  </a:t>
            </a:r>
          </a:p>
          <a:p>
            <a:pPr marL="338138" indent="-338138">
              <a:spcBef>
                <a:spcPts val="400"/>
              </a:spcBef>
              <a:spcAft>
                <a:spcPts val="400"/>
              </a:spcAft>
            </a:pPr>
            <a:r>
              <a:rPr lang="en-US" dirty="0" smtClean="0"/>
              <a:t>Loosen restrictions and control; allow subcontracting or work for other clients.  </a:t>
            </a:r>
          </a:p>
          <a:p>
            <a:pPr marL="338138" indent="-338138">
              <a:spcBef>
                <a:spcPts val="400"/>
              </a:spcBef>
              <a:spcAft>
                <a:spcPts val="400"/>
              </a:spcAft>
              <a:buNone/>
            </a:pPr>
            <a:endParaRPr lang="en-US" dirty="0" smtClean="0"/>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96</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chemeClr val="accent1">
                    <a:satMod val="200000"/>
                    <a:tint val="3000"/>
                  </a:schemeClr>
                </a:solidFill>
              </a:rPr>
              <a:t>Managing and Minimizing Risk</a:t>
            </a:r>
            <a:endParaRPr lang="en-US" sz="4000" dirty="0">
              <a:solidFill>
                <a:schemeClr val="accent1">
                  <a:satMod val="200000"/>
                  <a:tint val="3000"/>
                </a:schemeClr>
              </a:solidFill>
            </a:endParaRPr>
          </a:p>
        </p:txBody>
      </p:sp>
      <p:sp>
        <p:nvSpPr>
          <p:cNvPr id="41987" name="Content Placeholder 2"/>
          <p:cNvSpPr>
            <a:spLocks noGrp="1"/>
          </p:cNvSpPr>
          <p:nvPr>
            <p:ph idx="1"/>
          </p:nvPr>
        </p:nvSpPr>
        <p:spPr>
          <a:xfrm>
            <a:off x="457200" y="1752600"/>
            <a:ext cx="8229600" cy="4495800"/>
          </a:xfrm>
        </p:spPr>
        <p:txBody>
          <a:bodyPr/>
          <a:lstStyle/>
          <a:p>
            <a:pPr marL="576263" indent="-576263">
              <a:spcAft>
                <a:spcPts val="1800"/>
              </a:spcAft>
              <a:buFontTx/>
              <a:buNone/>
            </a:pPr>
            <a:r>
              <a:rPr lang="en-US" sz="2400" dirty="0" smtClean="0"/>
              <a:t>1.	Do not negotiate pay rates.</a:t>
            </a:r>
          </a:p>
          <a:p>
            <a:pPr marL="576263" indent="-576263">
              <a:spcAft>
                <a:spcPts val="1800"/>
              </a:spcAft>
              <a:buFontTx/>
              <a:buNone/>
            </a:pPr>
            <a:r>
              <a:rPr lang="en-US" sz="2400" dirty="0" smtClean="0"/>
              <a:t>2. 	Do not provide training. </a:t>
            </a:r>
          </a:p>
          <a:p>
            <a:pPr marL="576263" indent="-576263">
              <a:spcAft>
                <a:spcPts val="1800"/>
              </a:spcAft>
              <a:buFontTx/>
              <a:buNone/>
            </a:pPr>
            <a:r>
              <a:rPr lang="en-US" sz="2400" dirty="0" smtClean="0"/>
              <a:t>3. 	Do not negotiate vacation days or personal days off.</a:t>
            </a:r>
          </a:p>
          <a:p>
            <a:pPr marL="576263" indent="-576263">
              <a:spcAft>
                <a:spcPts val="1800"/>
              </a:spcAft>
              <a:buFontTx/>
              <a:buNone/>
            </a:pPr>
            <a:r>
              <a:rPr lang="en-US" sz="2400" dirty="0" smtClean="0"/>
              <a:t>4. 	Do not provide performance evaluations or career guidance. </a:t>
            </a:r>
          </a:p>
          <a:p>
            <a:pPr marL="576263" indent="-576263">
              <a:buFontTx/>
              <a:buNone/>
            </a:pPr>
            <a:r>
              <a:rPr lang="en-US" sz="2400" dirty="0" smtClean="0"/>
              <a:t>5. 	Do not issue business cards with firm name or logo.</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97</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143000"/>
          </a:xfrm>
        </p:spPr>
        <p:txBody>
          <a:bodyPr/>
          <a:lstStyle/>
          <a:p>
            <a:pPr>
              <a:defRPr/>
            </a:pPr>
            <a:r>
              <a:rPr lang="en-US" sz="3600" dirty="0" smtClean="0">
                <a:solidFill>
                  <a:schemeClr val="accent1">
                    <a:satMod val="200000"/>
                    <a:tint val="3000"/>
                  </a:schemeClr>
                </a:solidFill>
              </a:rPr>
              <a:t>Managing and Minimizing Risk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43011" name="Content Placeholder 2"/>
          <p:cNvSpPr>
            <a:spLocks noGrp="1"/>
          </p:cNvSpPr>
          <p:nvPr>
            <p:ph idx="1"/>
          </p:nvPr>
        </p:nvSpPr>
        <p:spPr>
          <a:xfrm>
            <a:off x="228600" y="1524000"/>
            <a:ext cx="8915400" cy="4495800"/>
          </a:xfrm>
        </p:spPr>
        <p:txBody>
          <a:bodyPr/>
          <a:lstStyle/>
          <a:p>
            <a:pPr marL="688975" indent="-688975">
              <a:spcAft>
                <a:spcPts val="1800"/>
              </a:spcAft>
              <a:buFontTx/>
              <a:buNone/>
            </a:pPr>
            <a:r>
              <a:rPr lang="en-US" sz="2400" dirty="0" smtClean="0"/>
              <a:t>6.	Do not permit use of facilities or recreational activities.</a:t>
            </a:r>
          </a:p>
          <a:p>
            <a:pPr marL="688975" indent="-688975">
              <a:spcAft>
                <a:spcPts val="1800"/>
              </a:spcAft>
              <a:buFontTx/>
              <a:buNone/>
            </a:pPr>
            <a:r>
              <a:rPr lang="en-US" sz="2400" dirty="0" smtClean="0"/>
              <a:t>7.	Do not regularly include in departmental social functions.</a:t>
            </a:r>
          </a:p>
          <a:p>
            <a:pPr marL="688975" indent="-688975">
              <a:spcAft>
                <a:spcPts val="1800"/>
              </a:spcAft>
              <a:buFontTx/>
              <a:buNone/>
            </a:pPr>
            <a:r>
              <a:rPr lang="en-US" sz="2400" dirty="0" smtClean="0"/>
              <a:t>8.	Do not directly investigate allegations of harassment, discrimination, or related issues.</a:t>
            </a:r>
          </a:p>
          <a:p>
            <a:pPr marL="688975" indent="-688975">
              <a:spcAft>
                <a:spcPts val="1800"/>
              </a:spcAft>
              <a:buFontTx/>
              <a:buNone/>
            </a:pPr>
            <a:r>
              <a:rPr lang="en-US" sz="2400" dirty="0" smtClean="0"/>
              <a:t>9. 	Do not discipline or terminate. </a:t>
            </a:r>
          </a:p>
          <a:p>
            <a:pPr marL="688975" indent="-688975">
              <a:buFontTx/>
              <a:buNone/>
            </a:pPr>
            <a:r>
              <a:rPr lang="en-US" sz="2400" dirty="0" smtClean="0"/>
              <a:t>10. 	Do not provide severance payments or employee benefits</a:t>
            </a:r>
            <a:r>
              <a:rPr lang="en-US" sz="2000" dirty="0" smtClean="0"/>
              <a:t>.</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98</a:t>
            </a:fld>
            <a:endParaRPr lang="en-US" dirty="0"/>
          </a:p>
        </p:txBody>
      </p:sp>
      <p:sp>
        <p:nvSpPr>
          <p:cNvPr id="6"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04800"/>
            <a:ext cx="8686800" cy="1143000"/>
          </a:xfrm>
        </p:spPr>
        <p:txBody>
          <a:bodyPr/>
          <a:lstStyle/>
          <a:p>
            <a:pPr>
              <a:defRPr/>
            </a:pPr>
            <a:r>
              <a:rPr lang="en-US" sz="3600" dirty="0" smtClean="0">
                <a:solidFill>
                  <a:schemeClr val="accent1">
                    <a:satMod val="200000"/>
                    <a:tint val="3000"/>
                  </a:schemeClr>
                </a:solidFill>
              </a:rPr>
              <a:t>Managing and Minimizing Risk</a:t>
            </a:r>
            <a:r>
              <a:rPr lang="en-US" dirty="0" smtClean="0">
                <a:solidFill>
                  <a:schemeClr val="accent1">
                    <a:satMod val="200000"/>
                    <a:tint val="3000"/>
                  </a:schemeClr>
                </a:solidFill>
              </a:rPr>
              <a:t> </a:t>
            </a:r>
            <a:r>
              <a:rPr lang="en-US" sz="2800" dirty="0" smtClean="0">
                <a:solidFill>
                  <a:schemeClr val="accent1">
                    <a:satMod val="200000"/>
                    <a:tint val="3000"/>
                  </a:schemeClr>
                </a:solidFill>
              </a:rPr>
              <a:t>(cont’d)</a:t>
            </a:r>
            <a:endParaRPr lang="en-US" sz="2800" dirty="0">
              <a:solidFill>
                <a:schemeClr val="accent1">
                  <a:satMod val="200000"/>
                  <a:tint val="3000"/>
                </a:schemeClr>
              </a:solidFill>
            </a:endParaRPr>
          </a:p>
        </p:txBody>
      </p:sp>
      <p:sp>
        <p:nvSpPr>
          <p:cNvPr id="44035" name="Content Placeholder 6"/>
          <p:cNvSpPr>
            <a:spLocks noGrp="1"/>
          </p:cNvSpPr>
          <p:nvPr>
            <p:ph idx="1"/>
          </p:nvPr>
        </p:nvSpPr>
        <p:spPr/>
        <p:txBody>
          <a:bodyPr/>
          <a:lstStyle/>
          <a:p>
            <a:pPr marL="688975" indent="-688975">
              <a:buFontTx/>
              <a:buNone/>
            </a:pPr>
            <a:r>
              <a:rPr lang="en-US" dirty="0" smtClean="0"/>
              <a:t>11.	</a:t>
            </a:r>
            <a:r>
              <a:rPr lang="en-US" sz="2400" dirty="0" smtClean="0"/>
              <a:t>Do not provide tools, equipment, uniforms.</a:t>
            </a:r>
          </a:p>
          <a:p>
            <a:pPr marL="688975" indent="-688975">
              <a:buFontTx/>
              <a:buNone/>
            </a:pPr>
            <a:r>
              <a:rPr lang="en-US" sz="2400" dirty="0" smtClean="0"/>
              <a:t>12.	Do not pay business expenses of contractors.</a:t>
            </a:r>
          </a:p>
          <a:p>
            <a:pPr marL="688975" indent="-688975">
              <a:buFontTx/>
              <a:buNone/>
            </a:pPr>
            <a:r>
              <a:rPr lang="en-US" sz="2400" dirty="0" smtClean="0"/>
              <a:t>13.	Do not allow contractors to perform the same functions of the company’s business.</a:t>
            </a:r>
          </a:p>
          <a:p>
            <a:pPr marL="688975" indent="-688975">
              <a:buFontTx/>
              <a:buNone/>
            </a:pPr>
            <a:r>
              <a:rPr lang="en-US" sz="2400" dirty="0" smtClean="0"/>
              <a:t>14.	Do not enter into non-compete and exclusivity arrangements that limit the control of work for other clients.</a:t>
            </a:r>
          </a:p>
          <a:p>
            <a:pPr marL="688975" indent="-688975">
              <a:buFontTx/>
              <a:buNone/>
            </a:pPr>
            <a:r>
              <a:rPr lang="en-US" sz="2400" dirty="0" smtClean="0"/>
              <a:t>15.	Do not enter into unlimited engagements with no regular end to the term of the contract.</a:t>
            </a:r>
          </a:p>
        </p:txBody>
      </p:sp>
      <p:sp>
        <p:nvSpPr>
          <p:cNvPr id="5" name="Slide Number Placeholder 4"/>
          <p:cNvSpPr>
            <a:spLocks noGrp="1"/>
          </p:cNvSpPr>
          <p:nvPr>
            <p:ph type="sldNum" sz="quarter" idx="11"/>
          </p:nvPr>
        </p:nvSpPr>
        <p:spPr/>
        <p:txBody>
          <a:bodyPr/>
          <a:lstStyle/>
          <a:p>
            <a:pPr>
              <a:defRPr/>
            </a:pPr>
            <a:fld id="{A12A4940-900F-41F5-8B66-70DF9C01D545}" type="slidenum">
              <a:rPr lang="en-US" smtClean="0"/>
              <a:pPr>
                <a:defRPr/>
              </a:pPr>
              <a:t>99</a:t>
            </a:fld>
            <a:endParaRPr lang="en-US" dirty="0"/>
          </a:p>
        </p:txBody>
      </p:sp>
      <p:sp>
        <p:nvSpPr>
          <p:cNvPr id="7" name="Footer Placeholder 7"/>
          <p:cNvSpPr txBox="1">
            <a:spLocks/>
          </p:cNvSpPr>
          <p:nvPr/>
        </p:nvSpPr>
        <p:spPr>
          <a:xfrm>
            <a:off x="381000" y="6324600"/>
            <a:ext cx="8305800" cy="365125"/>
          </a:xfrm>
          <a:prstGeom prst="rect">
            <a:avLst/>
          </a:prstGeom>
        </p:spPr>
        <p:txBody>
          <a:bodyPr vert="horz" wrap="square" lIns="91440" tIns="45720" rIns="91440" bIns="45720" rtlCol="0" anchor="b" anchorCtr="0">
            <a:noAutofit/>
          </a:bodyPr>
          <a:lstStyle>
            <a:lvl1pPr algn="ju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 2012 Jackson Lewis LLP</a:t>
            </a: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fontAlgn="auto">
              <a:spcBef>
                <a:spcPts val="0"/>
              </a:spcBef>
              <a:spcAft>
                <a:spcPts val="0"/>
              </a:spcAft>
              <a:defRPr/>
            </a:pPr>
            <a:r>
              <a:rPr kumimoji="0" lang="en-US" sz="1200" b="1" i="0" u="none" strike="noStrike" kern="1200" cap="none" spc="0" normalizeH="0" baseline="0" noProof="0" dirty="0" smtClean="0">
                <a:ln>
                  <a:noFill/>
                </a:ln>
                <a:solidFill>
                  <a:schemeClr val="tx1">
                    <a:tint val="75000"/>
                  </a:schemeClr>
                </a:solidFill>
                <a:effectLst/>
                <a:uLnTx/>
                <a:uFillTx/>
                <a:latin typeface="+mn-lt"/>
                <a:ea typeface="+mn-ea"/>
                <a:cs typeface="+mn-cs"/>
              </a:rPr>
              <a:t>This regarding its subject and explicitly may not be construed as providing any individualized advice concerning particular circumstances. Persons needing advice concerning particular circumstances must consult counsel concerning those circumstances.  </a:t>
            </a:r>
            <a:r>
              <a:rPr kumimoji="0" lang="en-US" sz="1200" b="1" i="0" u="sng" strike="noStrike" kern="1200" cap="none" spc="0" normalizeH="0" baseline="0" noProof="0" dirty="0" smtClean="0">
                <a:ln>
                  <a:noFill/>
                </a:ln>
                <a:solidFill>
                  <a:schemeClr val="tx1">
                    <a:tint val="75000"/>
                  </a:schemeClr>
                </a:solidFill>
                <a:effectLst/>
                <a:uLnTx/>
                <a:uFillTx/>
                <a:latin typeface="+mn-lt"/>
                <a:ea typeface="+mn-ea"/>
                <a:cs typeface="+mn-cs"/>
                <a:hlinkClick r:id="rId2"/>
              </a:rPr>
              <a:t>www.jacksonlewis.com</a:t>
            </a:r>
            <a:r>
              <a:rPr lang="en-US" sz="1200" b="1" dirty="0" smtClean="0">
                <a:solidFill>
                  <a:schemeClr val="tx1">
                    <a:tint val="75000"/>
                  </a:schemeClr>
                </a:solidFill>
                <a:latin typeface="+mn-lt"/>
              </a:rPr>
              <a:t>presentation provides general information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9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1.xml><?xml version="1.0" encoding="utf-8"?>
<a:theme xmlns:a="http://schemas.openxmlformats.org/drawingml/2006/main" name="10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2.xml><?xml version="1.0" encoding="utf-8"?>
<a:theme xmlns:a="http://schemas.openxmlformats.org/drawingml/2006/main" name="10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3.xml><?xml version="1.0" encoding="utf-8"?>
<a:theme xmlns:a="http://schemas.openxmlformats.org/drawingml/2006/main" name="10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4.xml><?xml version="1.0" encoding="utf-8"?>
<a:theme xmlns:a="http://schemas.openxmlformats.org/drawingml/2006/main" name="10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10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10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7.xml><?xml version="1.0" encoding="utf-8"?>
<a:theme xmlns:a="http://schemas.openxmlformats.org/drawingml/2006/main" name="10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8.xml><?xml version="1.0" encoding="utf-8"?>
<a:theme xmlns:a="http://schemas.openxmlformats.org/drawingml/2006/main" name="10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9.xml><?xml version="1.0" encoding="utf-8"?>
<a:theme xmlns:a="http://schemas.openxmlformats.org/drawingml/2006/main" name="10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0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1.xml><?xml version="1.0" encoding="utf-8"?>
<a:theme xmlns:a="http://schemas.openxmlformats.org/drawingml/2006/main" name="1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2.xml><?xml version="1.0" encoding="utf-8"?>
<a:theme xmlns:a="http://schemas.openxmlformats.org/drawingml/2006/main" name="1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3.xml><?xml version="1.0" encoding="utf-8"?>
<a:theme xmlns:a="http://schemas.openxmlformats.org/drawingml/2006/main" name="1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4.xml><?xml version="1.0" encoding="utf-8"?>
<a:theme xmlns:a="http://schemas.openxmlformats.org/drawingml/2006/main" name="1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5.xml><?xml version="1.0" encoding="utf-8"?>
<a:theme xmlns:a="http://schemas.openxmlformats.org/drawingml/2006/main" name="1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6.xml><?xml version="1.0" encoding="utf-8"?>
<a:theme xmlns:a="http://schemas.openxmlformats.org/drawingml/2006/main" name="1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7.xml><?xml version="1.0" encoding="utf-8"?>
<a:theme xmlns:a="http://schemas.openxmlformats.org/drawingml/2006/main" name="1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8.xml><?xml version="1.0" encoding="utf-8"?>
<a:theme xmlns:a="http://schemas.openxmlformats.org/drawingml/2006/main" name="1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9.xml><?xml version="1.0" encoding="utf-8"?>
<a:theme xmlns:a="http://schemas.openxmlformats.org/drawingml/2006/main" name="1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1.xml><?xml version="1.0" encoding="utf-8"?>
<a:theme xmlns:a="http://schemas.openxmlformats.org/drawingml/2006/main" name="1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2.xml><?xml version="1.0" encoding="utf-8"?>
<a:theme xmlns:a="http://schemas.openxmlformats.org/drawingml/2006/main" name="1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3.xml><?xml version="1.0" encoding="utf-8"?>
<a:theme xmlns:a="http://schemas.openxmlformats.org/drawingml/2006/main" name="1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4.xml><?xml version="1.0" encoding="utf-8"?>
<a:theme xmlns:a="http://schemas.openxmlformats.org/drawingml/2006/main" name="1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1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6.xml><?xml version="1.0" encoding="utf-8"?>
<a:theme xmlns:a="http://schemas.openxmlformats.org/drawingml/2006/main" name="1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7.xml><?xml version="1.0" encoding="utf-8"?>
<a:theme xmlns:a="http://schemas.openxmlformats.org/drawingml/2006/main" name="1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8.xml><?xml version="1.0" encoding="utf-8"?>
<a:theme xmlns:a="http://schemas.openxmlformats.org/drawingml/2006/main" name="1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9.xml><?xml version="1.0" encoding="utf-8"?>
<a:theme xmlns:a="http://schemas.openxmlformats.org/drawingml/2006/main" name="1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1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1.xml><?xml version="1.0" encoding="utf-8"?>
<a:theme xmlns:a="http://schemas.openxmlformats.org/drawingml/2006/main" name="1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2.xml><?xml version="1.0" encoding="utf-8"?>
<a:theme xmlns:a="http://schemas.openxmlformats.org/drawingml/2006/main" name="1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3.xml><?xml version="1.0" encoding="utf-8"?>
<a:theme xmlns:a="http://schemas.openxmlformats.org/drawingml/2006/main" name="1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4.xml><?xml version="1.0" encoding="utf-8"?>
<a:theme xmlns:a="http://schemas.openxmlformats.org/drawingml/2006/main" name="1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5.xml><?xml version="1.0" encoding="utf-8"?>
<a:theme xmlns:a="http://schemas.openxmlformats.org/drawingml/2006/main" name="1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6.xml><?xml version="1.0" encoding="utf-8"?>
<a:theme xmlns:a="http://schemas.openxmlformats.org/drawingml/2006/main" name="1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7.xml><?xml version="1.0" encoding="utf-8"?>
<a:theme xmlns:a="http://schemas.openxmlformats.org/drawingml/2006/main" name="1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8.xml><?xml version="1.0" encoding="utf-8"?>
<a:theme xmlns:a="http://schemas.openxmlformats.org/drawingml/2006/main" name="1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1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2.xml><?xml version="1.0" encoding="utf-8"?>
<a:theme xmlns:a="http://schemas.openxmlformats.org/drawingml/2006/main" name="1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3.xml><?xml version="1.0" encoding="utf-8"?>
<a:theme xmlns:a="http://schemas.openxmlformats.org/drawingml/2006/main" name="1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4.xml><?xml version="1.0" encoding="utf-8"?>
<a:theme xmlns:a="http://schemas.openxmlformats.org/drawingml/2006/main" name="1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5.xml><?xml version="1.0" encoding="utf-8"?>
<a:theme xmlns:a="http://schemas.openxmlformats.org/drawingml/2006/main" name="1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6.xml><?xml version="1.0" encoding="utf-8"?>
<a:theme xmlns:a="http://schemas.openxmlformats.org/drawingml/2006/main" name="1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8.xml><?xml version="1.0" encoding="utf-8"?>
<a:theme xmlns:a="http://schemas.openxmlformats.org/drawingml/2006/main" name="1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9.xml><?xml version="1.0" encoding="utf-8"?>
<a:theme xmlns:a="http://schemas.openxmlformats.org/drawingml/2006/main" name="1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1.xml><?xml version="1.0" encoding="utf-8"?>
<a:theme xmlns:a="http://schemas.openxmlformats.org/drawingml/2006/main" name="1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2.xml><?xml version="1.0" encoding="utf-8"?>
<a:theme xmlns:a="http://schemas.openxmlformats.org/drawingml/2006/main" name="1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3.xml><?xml version="1.0" encoding="utf-8"?>
<a:theme xmlns:a="http://schemas.openxmlformats.org/drawingml/2006/main" name="1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4.xml><?xml version="1.0" encoding="utf-8"?>
<a:theme xmlns:a="http://schemas.openxmlformats.org/drawingml/2006/main" name="1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5.xml><?xml version="1.0" encoding="utf-8"?>
<a:theme xmlns:a="http://schemas.openxmlformats.org/drawingml/2006/main" name="1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6.xml><?xml version="1.0" encoding="utf-8"?>
<a:theme xmlns:a="http://schemas.openxmlformats.org/drawingml/2006/main" name="1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7.xml><?xml version="1.0" encoding="utf-8"?>
<a:theme xmlns:a="http://schemas.openxmlformats.org/drawingml/2006/main" name="1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8.xml><?xml version="1.0" encoding="utf-8"?>
<a:theme xmlns:a="http://schemas.openxmlformats.org/drawingml/2006/main" name="1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9.xml><?xml version="1.0" encoding="utf-8"?>
<a:theme xmlns:a="http://schemas.openxmlformats.org/drawingml/2006/main" name="1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1.xml><?xml version="1.0" encoding="utf-8"?>
<a:theme xmlns:a="http://schemas.openxmlformats.org/drawingml/2006/main" name="16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2.xml><?xml version="1.0" encoding="utf-8"?>
<a:theme xmlns:a="http://schemas.openxmlformats.org/drawingml/2006/main" name="1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1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4.xml><?xml version="1.0" encoding="utf-8"?>
<a:theme xmlns:a="http://schemas.openxmlformats.org/drawingml/2006/main" name="16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5.xml><?xml version="1.0" encoding="utf-8"?>
<a:theme xmlns:a="http://schemas.openxmlformats.org/drawingml/2006/main" name="16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6.xml><?xml version="1.0" encoding="utf-8"?>
<a:theme xmlns:a="http://schemas.openxmlformats.org/drawingml/2006/main" name="16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7.xml><?xml version="1.0" encoding="utf-8"?>
<a:theme xmlns:a="http://schemas.openxmlformats.org/drawingml/2006/main" name="16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8.xml><?xml version="1.0" encoding="utf-8"?>
<a:theme xmlns:a="http://schemas.openxmlformats.org/drawingml/2006/main" name="16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9.xml><?xml version="1.0" encoding="utf-8"?>
<a:theme xmlns:a="http://schemas.openxmlformats.org/drawingml/2006/main" name="16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16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1.xml><?xml version="1.0" encoding="utf-8"?>
<a:theme xmlns:a="http://schemas.openxmlformats.org/drawingml/2006/main" name="17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2.xml><?xml version="1.0" encoding="utf-8"?>
<a:theme xmlns:a="http://schemas.openxmlformats.org/drawingml/2006/main" name="17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3.xml><?xml version="1.0" encoding="utf-8"?>
<a:theme xmlns:a="http://schemas.openxmlformats.org/drawingml/2006/main" name="17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4.xml><?xml version="1.0" encoding="utf-8"?>
<a:theme xmlns:a="http://schemas.openxmlformats.org/drawingml/2006/main" name="17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5.xml><?xml version="1.0" encoding="utf-8"?>
<a:theme xmlns:a="http://schemas.openxmlformats.org/drawingml/2006/main" name="17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6.xml><?xml version="1.0" encoding="utf-8"?>
<a:theme xmlns:a="http://schemas.openxmlformats.org/drawingml/2006/main" name="17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7.xml><?xml version="1.0" encoding="utf-8"?>
<a:theme xmlns:a="http://schemas.openxmlformats.org/drawingml/2006/main" name="17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8.xml><?xml version="1.0" encoding="utf-8"?>
<a:theme xmlns:a="http://schemas.openxmlformats.org/drawingml/2006/main" name="17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9.xml><?xml version="1.0" encoding="utf-8"?>
<a:theme xmlns:a="http://schemas.openxmlformats.org/drawingml/2006/main" name="17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0.xml><?xml version="1.0" encoding="utf-8"?>
<a:theme xmlns:a="http://schemas.openxmlformats.org/drawingml/2006/main" name="17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6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6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6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6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6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6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6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6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7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7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7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7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7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7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7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7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7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7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8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8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3.xml><?xml version="1.0" encoding="utf-8"?>
<a:theme xmlns:a="http://schemas.openxmlformats.org/drawingml/2006/main" name="8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8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8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8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7.xml><?xml version="1.0" encoding="utf-8"?>
<a:theme xmlns:a="http://schemas.openxmlformats.org/drawingml/2006/main" name="8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8.xml><?xml version="1.0" encoding="utf-8"?>
<a:theme xmlns:a="http://schemas.openxmlformats.org/drawingml/2006/main" name="8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9.xml><?xml version="1.0" encoding="utf-8"?>
<a:theme xmlns:a="http://schemas.openxmlformats.org/drawingml/2006/main" name="8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8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1.xml><?xml version="1.0" encoding="utf-8"?>
<a:theme xmlns:a="http://schemas.openxmlformats.org/drawingml/2006/main" name="9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2.xml><?xml version="1.0" encoding="utf-8"?>
<a:theme xmlns:a="http://schemas.openxmlformats.org/drawingml/2006/main" name="9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3.xml><?xml version="1.0" encoding="utf-8"?>
<a:theme xmlns:a="http://schemas.openxmlformats.org/drawingml/2006/main" name="9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4.xml><?xml version="1.0" encoding="utf-8"?>
<a:theme xmlns:a="http://schemas.openxmlformats.org/drawingml/2006/main" name="9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5.xml><?xml version="1.0" encoding="utf-8"?>
<a:theme xmlns:a="http://schemas.openxmlformats.org/drawingml/2006/main" name="9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6.xml><?xml version="1.0" encoding="utf-8"?>
<a:theme xmlns:a="http://schemas.openxmlformats.org/drawingml/2006/main" name="9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7.xml><?xml version="1.0" encoding="utf-8"?>
<a:theme xmlns:a="http://schemas.openxmlformats.org/drawingml/2006/main" name="9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9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9.xml><?xml version="1.0" encoding="utf-8"?>
<a:theme xmlns:a="http://schemas.openxmlformats.org/drawingml/2006/main" name="9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TotalTime>
  <Words>15645</Words>
  <Application>Microsoft Office PowerPoint</Application>
  <PresentationFormat>On-screen Show (4:3)</PresentationFormat>
  <Paragraphs>1640</Paragraphs>
  <Slides>180</Slides>
  <Notes>25</Notes>
  <HiddenSlides>0</HiddenSlides>
  <MMClips>0</MMClips>
  <ScaleCrop>false</ScaleCrop>
  <HeadingPairs>
    <vt:vector size="6" baseType="variant">
      <vt:variant>
        <vt:lpstr>Theme</vt:lpstr>
      </vt:variant>
      <vt:variant>
        <vt:i4>180</vt:i4>
      </vt:variant>
      <vt:variant>
        <vt:lpstr>Embedded OLE Servers</vt:lpstr>
      </vt:variant>
      <vt:variant>
        <vt:i4>1</vt:i4>
      </vt:variant>
      <vt:variant>
        <vt:lpstr>Slide Titles</vt:lpstr>
      </vt:variant>
      <vt:variant>
        <vt:i4>180</vt:i4>
      </vt:variant>
    </vt:vector>
  </HeadingPairs>
  <TitlesOfParts>
    <vt:vector size="361"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62_Office Theme</vt:lpstr>
      <vt:lpstr>63_Office Theme</vt:lpstr>
      <vt:lpstr>64_Office Theme</vt:lpstr>
      <vt:lpstr>65_Office Theme</vt:lpstr>
      <vt:lpstr>66_Office Theme</vt:lpstr>
      <vt:lpstr>67_Office Theme</vt:lpstr>
      <vt:lpstr>68_Office Theme</vt:lpstr>
      <vt:lpstr>69_Office Theme</vt:lpstr>
      <vt:lpstr>70_Office Theme</vt:lpstr>
      <vt:lpstr>71_Office Theme</vt:lpstr>
      <vt:lpstr>72_Office Theme</vt:lpstr>
      <vt:lpstr>73_Office Theme</vt:lpstr>
      <vt:lpstr>74_Office Theme</vt:lpstr>
      <vt:lpstr>75_Office Theme</vt:lpstr>
      <vt:lpstr>76_Office Theme</vt:lpstr>
      <vt:lpstr>77_Office Theme</vt:lpstr>
      <vt:lpstr>78_Office Theme</vt:lpstr>
      <vt:lpstr>79_Office Theme</vt:lpstr>
      <vt:lpstr>80_Office Theme</vt:lpstr>
      <vt:lpstr>81_Office Theme</vt:lpstr>
      <vt:lpstr>82_Office Theme</vt:lpstr>
      <vt:lpstr>83_Office Theme</vt:lpstr>
      <vt:lpstr>84_Office Theme</vt:lpstr>
      <vt:lpstr>85_Office Theme</vt:lpstr>
      <vt:lpstr>86_Office Theme</vt:lpstr>
      <vt:lpstr>87_Office Theme</vt:lpstr>
      <vt:lpstr>88_Office Theme</vt:lpstr>
      <vt:lpstr>89_Office Theme</vt:lpstr>
      <vt:lpstr>90_Office Theme</vt:lpstr>
      <vt:lpstr>91_Office Theme</vt:lpstr>
      <vt:lpstr>92_Office Theme</vt:lpstr>
      <vt:lpstr>93_Office Theme</vt:lpstr>
      <vt:lpstr>94_Office Theme</vt:lpstr>
      <vt:lpstr>95_Office Theme</vt:lpstr>
      <vt:lpstr>96_Office Theme</vt:lpstr>
      <vt:lpstr>97_Office Theme</vt:lpstr>
      <vt:lpstr>98_Office Theme</vt:lpstr>
      <vt:lpstr>99_Office Theme</vt:lpstr>
      <vt:lpstr>100_Office Theme</vt:lpstr>
      <vt:lpstr>101_Office Theme</vt:lpstr>
      <vt:lpstr>102_Office Theme</vt:lpstr>
      <vt:lpstr>103_Office Theme</vt:lpstr>
      <vt:lpstr>104_Office Theme</vt:lpstr>
      <vt:lpstr>105_Office Theme</vt:lpstr>
      <vt:lpstr>106_Office Theme</vt:lpstr>
      <vt:lpstr>107_Office Theme</vt:lpstr>
      <vt:lpstr>108_Office Theme</vt:lpstr>
      <vt:lpstr>109_Office Theme</vt:lpstr>
      <vt:lpstr>110_Office Theme</vt:lpstr>
      <vt:lpstr>111_Office Theme</vt:lpstr>
      <vt:lpstr>112_Office Theme</vt:lpstr>
      <vt:lpstr>113_Office Theme</vt:lpstr>
      <vt:lpstr>114_Office Theme</vt:lpstr>
      <vt:lpstr>115_Office Theme</vt:lpstr>
      <vt:lpstr>116_Office Theme</vt:lpstr>
      <vt:lpstr>117_Office Theme</vt:lpstr>
      <vt:lpstr>118_Office Theme</vt:lpstr>
      <vt:lpstr>119_Office Theme</vt:lpstr>
      <vt:lpstr>120_Office Theme</vt:lpstr>
      <vt:lpstr>121_Office Theme</vt:lpstr>
      <vt:lpstr>122_Office Theme</vt:lpstr>
      <vt:lpstr>123_Office Theme</vt:lpstr>
      <vt:lpstr>124_Office Theme</vt:lpstr>
      <vt:lpstr>125_Office Theme</vt:lpstr>
      <vt:lpstr>126_Office Theme</vt:lpstr>
      <vt:lpstr>127_Office Theme</vt:lpstr>
      <vt:lpstr>128_Office Theme</vt:lpstr>
      <vt:lpstr>129_Office Theme</vt:lpstr>
      <vt:lpstr>130_Office Theme</vt:lpstr>
      <vt:lpstr>131_Office Theme</vt:lpstr>
      <vt:lpstr>132_Office Theme</vt:lpstr>
      <vt:lpstr>133_Office Theme</vt:lpstr>
      <vt:lpstr>134_Office Theme</vt:lpstr>
      <vt:lpstr>135_Office Theme</vt:lpstr>
      <vt:lpstr>136_Office Theme</vt:lpstr>
      <vt:lpstr>137_Office Theme</vt:lpstr>
      <vt:lpstr>138_Office Theme</vt:lpstr>
      <vt:lpstr>139_Office Theme</vt:lpstr>
      <vt:lpstr>140_Office Theme</vt:lpstr>
      <vt:lpstr>141_Office Theme</vt:lpstr>
      <vt:lpstr>142_Office Theme</vt:lpstr>
      <vt:lpstr>143_Office Theme</vt:lpstr>
      <vt:lpstr>144_Office Theme</vt:lpstr>
      <vt:lpstr>145_Office Theme</vt:lpstr>
      <vt:lpstr>146_Office Theme</vt:lpstr>
      <vt:lpstr>147_Office Theme</vt:lpstr>
      <vt:lpstr>148_Office Theme</vt:lpstr>
      <vt:lpstr>149_Office Theme</vt:lpstr>
      <vt:lpstr>150_Office Theme</vt:lpstr>
      <vt:lpstr>151_Office Theme</vt:lpstr>
      <vt:lpstr>152_Office Theme</vt:lpstr>
      <vt:lpstr>153_Office Theme</vt:lpstr>
      <vt:lpstr>154_Office Theme</vt:lpstr>
      <vt:lpstr>155_Office Theme</vt:lpstr>
      <vt:lpstr>156_Office Theme</vt:lpstr>
      <vt:lpstr>157_Office Theme</vt:lpstr>
      <vt:lpstr>158_Office Theme</vt:lpstr>
      <vt:lpstr>159_Office Theme</vt:lpstr>
      <vt:lpstr>160_Office Theme</vt:lpstr>
      <vt:lpstr>161_Office Theme</vt:lpstr>
      <vt:lpstr>162_Office Theme</vt:lpstr>
      <vt:lpstr>163_Office Theme</vt:lpstr>
      <vt:lpstr>164_Office Theme</vt:lpstr>
      <vt:lpstr>165_Office Theme</vt:lpstr>
      <vt:lpstr>166_Office Theme</vt:lpstr>
      <vt:lpstr>167_Office Theme</vt:lpstr>
      <vt:lpstr>168_Office Theme</vt:lpstr>
      <vt:lpstr>169_Office Theme</vt:lpstr>
      <vt:lpstr>170_Office Theme</vt:lpstr>
      <vt:lpstr>171_Office Theme</vt:lpstr>
      <vt:lpstr>172_Office Theme</vt:lpstr>
      <vt:lpstr>173_Office Theme</vt:lpstr>
      <vt:lpstr>174_Office Theme</vt:lpstr>
      <vt:lpstr>175_Office Theme</vt:lpstr>
      <vt:lpstr>176_Office Theme</vt:lpstr>
      <vt:lpstr>177_Office Theme</vt:lpstr>
      <vt:lpstr>178_Office Theme</vt:lpstr>
      <vt:lpstr>179_Office Theme</vt:lpstr>
      <vt:lpstr>Clip</vt:lpstr>
      <vt:lpstr>Social Media and You</vt:lpstr>
      <vt:lpstr>  Uses of Social Media</vt:lpstr>
      <vt:lpstr>Using Social Media for Recruitment</vt:lpstr>
      <vt:lpstr>Hiring &amp; Social Networking</vt:lpstr>
      <vt:lpstr>Hiring and Social Networking</vt:lpstr>
      <vt:lpstr>Information on the Web</vt:lpstr>
      <vt:lpstr>      Social NOTworking</vt:lpstr>
      <vt:lpstr>   What are You Likely to Find on a   Social Networking Site?</vt:lpstr>
      <vt:lpstr>   Key Challenges for Employers</vt:lpstr>
      <vt:lpstr>  Can an Employer Legally Decide Not to Hire a Candidate Based on a Review of Social Networking Sites?</vt:lpstr>
      <vt:lpstr>     Negligent Hiring/Supervision</vt:lpstr>
      <vt:lpstr>    Social Networking and Discipline</vt:lpstr>
      <vt:lpstr>Social Networking and Discipline </vt:lpstr>
      <vt:lpstr>NLRB GUIDANCE</vt:lpstr>
      <vt:lpstr>NLRB GUIDANCE</vt:lpstr>
      <vt:lpstr>    Legal Constraints on    Employee Discipline </vt:lpstr>
      <vt:lpstr>    Legal Constraints on    Employee Discipline </vt:lpstr>
      <vt:lpstr>  Discrimination, Harassment   and Retaliation</vt:lpstr>
      <vt:lpstr>    Discrimination, Harassment    and Retaliation</vt:lpstr>
      <vt:lpstr>       Would You Hire/Retain Him  as an                Employee?</vt:lpstr>
      <vt:lpstr>       Would You Hire/Retain Him  as an                Employee?</vt:lpstr>
      <vt:lpstr>Do you have the same response?</vt:lpstr>
      <vt:lpstr>Slide 23</vt:lpstr>
      <vt:lpstr>  Reputational Harm to Employers</vt:lpstr>
      <vt:lpstr>  </vt:lpstr>
      <vt:lpstr>  </vt:lpstr>
      <vt:lpstr>  </vt:lpstr>
      <vt:lpstr> Developing Case Law</vt:lpstr>
      <vt:lpstr>Developing Case Law</vt:lpstr>
      <vt:lpstr>Developing Case Law</vt:lpstr>
      <vt:lpstr>Developing Case Law</vt:lpstr>
      <vt:lpstr>  Methods to Minimize Risks</vt:lpstr>
      <vt:lpstr>Methods to Minimize Risks</vt:lpstr>
      <vt:lpstr>Slide 34</vt:lpstr>
      <vt:lpstr>    Key Elements of Electronic     Communications Policies</vt:lpstr>
      <vt:lpstr>    Key Elements of Electronic    Communications Policies</vt:lpstr>
      <vt:lpstr>Slide 37</vt:lpstr>
      <vt:lpstr>THE EEOC’S NEW ENFORCEMENT GUIDANCE ON USE OF ARREST &amp; CONVICTION RECORDS IN EMPLOYMENT DECISIONS</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EEOC’s New Enforcement Guidance on Use of Arrest &amp; Conviction Records in Employment</vt:lpstr>
      <vt:lpstr>Contingent Workers: The Continuing Dilemma of the Non-Employee Workforce</vt:lpstr>
      <vt:lpstr>How Big Is This Issue?</vt:lpstr>
      <vt:lpstr>Federal Statistics Relied Upon By IRS And DOL</vt:lpstr>
      <vt:lpstr>What Is The DOL Doing?</vt:lpstr>
      <vt:lpstr>More DOL Initiatives</vt:lpstr>
      <vt:lpstr>Now That We Have Your Attention . . .</vt:lpstr>
      <vt:lpstr>Reasons For Classifying Workers As Independent Contractors</vt:lpstr>
      <vt:lpstr>Tests To Determine Status</vt:lpstr>
      <vt:lpstr>Common Law Right To Control Test</vt:lpstr>
      <vt:lpstr>Former IRS “20-Factor” Test</vt:lpstr>
      <vt:lpstr>Current IRS Category Test</vt:lpstr>
      <vt:lpstr>FLSA “Economic Realities” Test</vt:lpstr>
      <vt:lpstr>“ABC” Test</vt:lpstr>
      <vt:lpstr>“ABC” Test (cont’d)</vt:lpstr>
      <vt:lpstr>“ABC” Test (cont’d)</vt:lpstr>
      <vt:lpstr>“ABC” Test (cont’d)</vt:lpstr>
      <vt:lpstr>“ABC” Test (cont’d)</vt:lpstr>
      <vt:lpstr>State Laws</vt:lpstr>
      <vt:lpstr>Pending NJ Bills</vt:lpstr>
      <vt:lpstr>Specific Laws</vt:lpstr>
      <vt:lpstr>Employee Benefits</vt:lpstr>
      <vt:lpstr>Consequences of Misclassification:</vt:lpstr>
      <vt:lpstr>Consequences of Misclassification (cont’d):</vt:lpstr>
      <vt:lpstr>Consequences of Misclassification (cont’d):</vt:lpstr>
      <vt:lpstr>Temporary Staffing:  EEOC Guidance</vt:lpstr>
      <vt:lpstr>Temporary Staffing:  Potential Exposure</vt:lpstr>
      <vt:lpstr>The National Labor Relations Act</vt:lpstr>
      <vt:lpstr>Statutory Issues</vt:lpstr>
      <vt:lpstr>Practical Steps</vt:lpstr>
      <vt:lpstr>Practical Solutions</vt:lpstr>
      <vt:lpstr>Practical Solutions (cont’d)</vt:lpstr>
      <vt:lpstr>Managing and Minimizing Risk</vt:lpstr>
      <vt:lpstr>Managing and Minimizing Risk (cont’d)</vt:lpstr>
      <vt:lpstr>Managing and Minimizing Risk (cont’d)</vt:lpstr>
      <vt:lpstr>Drafting Staffing Agreements</vt:lpstr>
      <vt:lpstr>Drafting Staffing Agreements (cont’d)</vt:lpstr>
      <vt:lpstr>Questions?</vt:lpstr>
      <vt:lpstr>DOL Today:  Wage and Hour Enforcement under the  Obama Administration</vt:lpstr>
      <vt:lpstr>Inside DOL</vt:lpstr>
      <vt:lpstr>Budget and Staffing</vt:lpstr>
      <vt:lpstr>Budget and Staffing</vt:lpstr>
      <vt:lpstr>Budget and Staffing</vt:lpstr>
      <vt:lpstr>Notable Developments</vt:lpstr>
      <vt:lpstr>Notable Developments</vt:lpstr>
      <vt:lpstr>Notable Developments</vt:lpstr>
      <vt:lpstr>Notable Developments</vt:lpstr>
      <vt:lpstr>Notable Developments</vt:lpstr>
      <vt:lpstr>Regulations</vt:lpstr>
      <vt:lpstr>Regulations</vt:lpstr>
      <vt:lpstr>Regulations</vt:lpstr>
      <vt:lpstr>Enforcement</vt:lpstr>
      <vt:lpstr>Enforcement</vt:lpstr>
      <vt:lpstr>Trends in Investigations</vt:lpstr>
      <vt:lpstr>Trends in Investigations</vt:lpstr>
      <vt:lpstr>Legislation</vt:lpstr>
      <vt:lpstr>Compensable Working Time</vt:lpstr>
      <vt:lpstr>Compensable Working Time</vt:lpstr>
      <vt:lpstr>Compensable Working Time</vt:lpstr>
      <vt:lpstr>Compensable Working Time</vt:lpstr>
      <vt:lpstr>US DOL Fact Sheet #22</vt:lpstr>
      <vt:lpstr>US DOL Fact Sheet #22</vt:lpstr>
      <vt:lpstr>Slide 127</vt:lpstr>
      <vt:lpstr>Slide 128</vt:lpstr>
      <vt:lpstr>Slide 129</vt:lpstr>
      <vt:lpstr>Slide 130</vt:lpstr>
      <vt:lpstr>Slide 131</vt:lpstr>
      <vt:lpstr>Slide 132</vt:lpstr>
      <vt:lpstr>Reductions in Pay Based on  Inclement Weather </vt:lpstr>
      <vt:lpstr>Uncharacteristic Clarity</vt:lpstr>
      <vt:lpstr>What To Do</vt:lpstr>
      <vt:lpstr>Sample Policy</vt:lpstr>
      <vt:lpstr>New Jersey Wage and Hour Update </vt:lpstr>
      <vt:lpstr>New Rounding Regulation</vt:lpstr>
      <vt:lpstr>New Rounding Regulation</vt:lpstr>
      <vt:lpstr>New Rounding Regulation</vt:lpstr>
      <vt:lpstr>New Jersey Adopts FLSA Exemptions</vt:lpstr>
      <vt:lpstr>New Jersey Adopts FLSA Exemptions</vt:lpstr>
      <vt:lpstr>New Jersey Adopts FLSA Exemptions</vt:lpstr>
      <vt:lpstr>New Wage/Hour Posting Requirement</vt:lpstr>
      <vt:lpstr>New Wage/Hour Posting Requirement</vt:lpstr>
      <vt:lpstr>New Wage/Hour Posting Requirement</vt:lpstr>
      <vt:lpstr>New Jersey Minimum Wage Rate</vt:lpstr>
      <vt:lpstr>A Day Here and a Day There:  Positioning Your Company To  Manage Intermittent Leave</vt:lpstr>
      <vt:lpstr>Overview</vt:lpstr>
      <vt:lpstr>Family and Medical Leave Act (FMLA) Basics</vt:lpstr>
      <vt:lpstr>The Family and Medical Leave Act (FMLA)</vt:lpstr>
      <vt:lpstr>The Family and Medical Leave Act (FMLA)</vt:lpstr>
      <vt:lpstr>Is the Employee Eligible?</vt:lpstr>
      <vt:lpstr>Reasons for FMLA </vt:lpstr>
      <vt:lpstr>Reasons for FMLA </vt:lpstr>
      <vt:lpstr>FMLA Leave Triggers</vt:lpstr>
      <vt:lpstr>Intermittent Leave: Basics</vt:lpstr>
      <vt:lpstr>Intermittent Leave:  An Unanticipated Problem</vt:lpstr>
      <vt:lpstr>Related ADA Issues</vt:lpstr>
      <vt:lpstr>Intermittent FMLA:  Employer Notice Requirements </vt:lpstr>
      <vt:lpstr>Medical Certification</vt:lpstr>
      <vt:lpstr>Medical Certification</vt:lpstr>
      <vt:lpstr>Contact with an Employee’s Doctor</vt:lpstr>
      <vt:lpstr>Medical Certification</vt:lpstr>
      <vt:lpstr>Designation of FMLA Leave</vt:lpstr>
      <vt:lpstr>Guiding Principles in  Aggressive Leave Management</vt:lpstr>
      <vt:lpstr>Efforts to Curb Intermittent Leave Abuse</vt:lpstr>
      <vt:lpstr>Efforts to Curb Intermittent Leave Abuse</vt:lpstr>
      <vt:lpstr>Efforts to Curb Intermittent Leave Abuse</vt:lpstr>
      <vt:lpstr>Efforts to Curb Intermittent Leave Abuse</vt:lpstr>
      <vt:lpstr>Efforts to Curb Intermittent Leave Abuse</vt:lpstr>
      <vt:lpstr>Efforts to Curb Intermittent Leave Abuse</vt:lpstr>
      <vt:lpstr>Efforts to Curb Intermittent Leave Abuse</vt:lpstr>
      <vt:lpstr>Efforts to Curb Intermittent Leave Abuse</vt:lpstr>
      <vt:lpstr>Efforts to Curb Intermittent Leave Abuse</vt:lpstr>
      <vt:lpstr>Efforts to Curb Intermittent Leave Abuse</vt:lpstr>
      <vt:lpstr>New Jersey Family Leave Act</vt:lpstr>
      <vt:lpstr>New Jersey Family Leave Act</vt:lpstr>
      <vt:lpstr>Questions?</vt:lpstr>
      <vt:lpstr>Thank You!</vt:lpstr>
    </vt:vector>
  </TitlesOfParts>
  <Company>Jackson Lewis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Annais Rhoden</dc:creator>
  <cp:lastModifiedBy>Cell, Lori (Morristown)</cp:lastModifiedBy>
  <cp:revision>233</cp:revision>
  <cp:lastPrinted>2012-06-11T18:27:39Z</cp:lastPrinted>
  <dcterms:created xsi:type="dcterms:W3CDTF">2010-10-04T17:10:02Z</dcterms:created>
  <dcterms:modified xsi:type="dcterms:W3CDTF">2012-12-07T16:35:25Z</dcterms:modified>
</cp:coreProperties>
</file>